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media/image17.jpg" ContentType="image/pn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autoCompressPictures="0">
  <p:sldMasterIdLst>
    <p:sldMasterId id="2147483660" r:id="rId1"/>
  </p:sldMasterIdLst>
  <p:notesMasterIdLst>
    <p:notesMasterId r:id="rId22"/>
  </p:notesMasterIdLst>
  <p:handoutMasterIdLst>
    <p:handoutMasterId r:id="rId23"/>
  </p:handoutMasterIdLst>
  <p:sldIdLst>
    <p:sldId id="1437" r:id="rId2"/>
    <p:sldId id="358" r:id="rId3"/>
    <p:sldId id="1441" r:id="rId4"/>
    <p:sldId id="1405" r:id="rId5"/>
    <p:sldId id="1435" r:id="rId6"/>
    <p:sldId id="1436" r:id="rId7"/>
    <p:sldId id="1442" r:id="rId8"/>
    <p:sldId id="360" r:id="rId9"/>
    <p:sldId id="361" r:id="rId10"/>
    <p:sldId id="363" r:id="rId11"/>
    <p:sldId id="1445" r:id="rId12"/>
    <p:sldId id="1443" r:id="rId13"/>
    <p:sldId id="364" r:id="rId14"/>
    <p:sldId id="1444" r:id="rId15"/>
    <p:sldId id="365" r:id="rId16"/>
    <p:sldId id="1449" r:id="rId17"/>
    <p:sldId id="1448" r:id="rId18"/>
    <p:sldId id="1450" r:id="rId19"/>
    <p:sldId id="367" r:id="rId20"/>
    <p:sldId id="300" r:id="rId21"/>
  </p:sldIdLst>
  <p:sldSz cx="9144000" cy="5715000" type="screen16x10"/>
  <p:notesSz cx="6797675" cy="9928225"/>
  <p:custDataLst>
    <p:tags r:id="rId24"/>
  </p:custDataLst>
  <p:defaultTextStyle>
    <a:defPPr>
      <a:defRPr lang="en-US"/>
    </a:defPPr>
    <a:lvl1pPr marL="0" algn="l" defTabSz="713232" rtl="0" eaLnBrk="1" latinLnBrk="0" hangingPunct="1">
      <a:defRPr sz="1404" kern="1200">
        <a:solidFill>
          <a:schemeClr val="tx1"/>
        </a:solidFill>
        <a:latin typeface="+mn-lt"/>
        <a:ea typeface="+mn-ea"/>
        <a:cs typeface="+mn-cs"/>
      </a:defRPr>
    </a:lvl1pPr>
    <a:lvl2pPr marL="356616" algn="l" defTabSz="713232" rtl="0" eaLnBrk="1" latinLnBrk="0" hangingPunct="1">
      <a:defRPr sz="1404" kern="1200">
        <a:solidFill>
          <a:schemeClr val="tx1"/>
        </a:solidFill>
        <a:latin typeface="+mn-lt"/>
        <a:ea typeface="+mn-ea"/>
        <a:cs typeface="+mn-cs"/>
      </a:defRPr>
    </a:lvl2pPr>
    <a:lvl3pPr marL="713232" algn="l" defTabSz="713232" rtl="0" eaLnBrk="1" latinLnBrk="0" hangingPunct="1">
      <a:defRPr sz="1404" kern="1200">
        <a:solidFill>
          <a:schemeClr val="tx1"/>
        </a:solidFill>
        <a:latin typeface="+mn-lt"/>
        <a:ea typeface="+mn-ea"/>
        <a:cs typeface="+mn-cs"/>
      </a:defRPr>
    </a:lvl3pPr>
    <a:lvl4pPr marL="1069848" algn="l" defTabSz="713232" rtl="0" eaLnBrk="1" latinLnBrk="0" hangingPunct="1">
      <a:defRPr sz="1404" kern="1200">
        <a:solidFill>
          <a:schemeClr val="tx1"/>
        </a:solidFill>
        <a:latin typeface="+mn-lt"/>
        <a:ea typeface="+mn-ea"/>
        <a:cs typeface="+mn-cs"/>
      </a:defRPr>
    </a:lvl4pPr>
    <a:lvl5pPr marL="1426464" algn="l" defTabSz="713232" rtl="0" eaLnBrk="1" latinLnBrk="0" hangingPunct="1">
      <a:defRPr sz="1404" kern="1200">
        <a:solidFill>
          <a:schemeClr val="tx1"/>
        </a:solidFill>
        <a:latin typeface="+mn-lt"/>
        <a:ea typeface="+mn-ea"/>
        <a:cs typeface="+mn-cs"/>
      </a:defRPr>
    </a:lvl5pPr>
    <a:lvl6pPr marL="1783080" algn="l" defTabSz="713232" rtl="0" eaLnBrk="1" latinLnBrk="0" hangingPunct="1">
      <a:defRPr sz="1404" kern="1200">
        <a:solidFill>
          <a:schemeClr val="tx1"/>
        </a:solidFill>
        <a:latin typeface="+mn-lt"/>
        <a:ea typeface="+mn-ea"/>
        <a:cs typeface="+mn-cs"/>
      </a:defRPr>
    </a:lvl6pPr>
    <a:lvl7pPr marL="2139696" algn="l" defTabSz="713232" rtl="0" eaLnBrk="1" latinLnBrk="0" hangingPunct="1">
      <a:defRPr sz="1404" kern="1200">
        <a:solidFill>
          <a:schemeClr val="tx1"/>
        </a:solidFill>
        <a:latin typeface="+mn-lt"/>
        <a:ea typeface="+mn-ea"/>
        <a:cs typeface="+mn-cs"/>
      </a:defRPr>
    </a:lvl7pPr>
    <a:lvl8pPr marL="2496312" algn="l" defTabSz="713232" rtl="0" eaLnBrk="1" latinLnBrk="0" hangingPunct="1">
      <a:defRPr sz="1404" kern="1200">
        <a:solidFill>
          <a:schemeClr val="tx1"/>
        </a:solidFill>
        <a:latin typeface="+mn-lt"/>
        <a:ea typeface="+mn-ea"/>
        <a:cs typeface="+mn-cs"/>
      </a:defRPr>
    </a:lvl8pPr>
    <a:lvl9pPr marL="2852928" algn="l" defTabSz="713232" rtl="0" eaLnBrk="1" latinLnBrk="0" hangingPunct="1">
      <a:defRPr sz="1404"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007">
          <p15:clr>
            <a:srgbClr val="A4A3A4"/>
          </p15:clr>
        </p15:guide>
        <p15:guide id="2" orient="horz" pos="3342" userDrawn="1">
          <p15:clr>
            <a:srgbClr val="A4A3A4"/>
          </p15:clr>
        </p15:guide>
        <p15:guide id="3" pos="158" userDrawn="1">
          <p15:clr>
            <a:srgbClr val="A4A3A4"/>
          </p15:clr>
        </p15:guide>
        <p15:guide id="4" pos="5465">
          <p15:clr>
            <a:srgbClr val="A4A3A4"/>
          </p15:clr>
        </p15:guide>
        <p15:guide id="5" orient="horz" pos="87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8" name="Autor" initials="A" lastIdx="0" clrIdx="7"/>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519E"/>
    <a:srgbClr val="FF0000"/>
    <a:srgbClr val="00549F"/>
    <a:srgbClr val="68727F"/>
    <a:srgbClr val="C5C2C1"/>
    <a:srgbClr val="E51C2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787" autoAdjust="0"/>
    <p:restoredTop sz="83535" autoAdjust="0"/>
  </p:normalViewPr>
  <p:slideViewPr>
    <p:cSldViewPr snapToGrid="0">
      <p:cViewPr varScale="1">
        <p:scale>
          <a:sx n="110" d="100"/>
          <a:sy n="110" d="100"/>
        </p:scale>
        <p:origin x="468" y="96"/>
      </p:cViewPr>
      <p:guideLst>
        <p:guide orient="horz" pos="1007"/>
        <p:guide orient="horz" pos="3342"/>
        <p:guide pos="158"/>
        <p:guide pos="5465"/>
        <p:guide orient="horz" pos="870"/>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Grid="0" showGuides="1">
      <p:cViewPr varScale="1">
        <p:scale>
          <a:sx n="80" d="100"/>
          <a:sy n="80" d="100"/>
        </p:scale>
        <p:origin x="3456" y="10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gs" Target="tags/tag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handoutMaster" Target="handoutMasters/handoutMaster1.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464194" y="263916"/>
            <a:ext cx="5851979" cy="498135"/>
          </a:xfrm>
          <a:prstGeom prst="rect">
            <a:avLst/>
          </a:prstGeom>
        </p:spPr>
        <p:txBody>
          <a:bodyPr vert="horz" lIns="0" tIns="0" rIns="0" bIns="0" rtlCol="0"/>
          <a:lstStyle>
            <a:lvl1pPr algn="l">
              <a:defRPr sz="1300"/>
            </a:lvl1pPr>
          </a:lstStyle>
          <a:p>
            <a:r>
              <a:rPr lang="en-US" b="1"/>
              <a:t>Titel der Präsentation</a:t>
            </a:r>
          </a:p>
        </p:txBody>
      </p:sp>
      <p:sp>
        <p:nvSpPr>
          <p:cNvPr id="3" name="Datumsplatzhalter 2"/>
          <p:cNvSpPr>
            <a:spLocks noGrp="1"/>
          </p:cNvSpPr>
          <p:nvPr>
            <p:ph type="dt" sz="quarter" idx="1"/>
          </p:nvPr>
        </p:nvSpPr>
        <p:spPr>
          <a:xfrm>
            <a:off x="5435271" y="9530632"/>
            <a:ext cx="642300" cy="156350"/>
          </a:xfrm>
          <a:prstGeom prst="rect">
            <a:avLst/>
          </a:prstGeom>
        </p:spPr>
        <p:txBody>
          <a:bodyPr vert="horz" lIns="0" tIns="0" rIns="0" bIns="0" rtlCol="0" anchor="t"/>
          <a:lstStyle>
            <a:lvl1pPr algn="r">
              <a:defRPr sz="1300"/>
            </a:lvl1pPr>
          </a:lstStyle>
          <a:p>
            <a:pPr algn="l"/>
            <a:fld id="{9C97F9CE-579E-471A-902C-B27A196822AA}" type="datetime1">
              <a:rPr lang="de-DE" sz="900" smtClean="0"/>
              <a:t>01.07.2022</a:t>
            </a:fld>
            <a:endParaRPr lang="en-US" sz="900"/>
          </a:p>
        </p:txBody>
      </p:sp>
      <p:sp>
        <p:nvSpPr>
          <p:cNvPr id="4" name="Fußzeilenplatzhalter 3"/>
          <p:cNvSpPr>
            <a:spLocks noGrp="1"/>
          </p:cNvSpPr>
          <p:nvPr>
            <p:ph type="ftr" sz="quarter" idx="2"/>
          </p:nvPr>
        </p:nvSpPr>
        <p:spPr>
          <a:xfrm>
            <a:off x="464195" y="9530634"/>
            <a:ext cx="4460416" cy="156350"/>
          </a:xfrm>
          <a:prstGeom prst="rect">
            <a:avLst/>
          </a:prstGeom>
        </p:spPr>
        <p:txBody>
          <a:bodyPr vert="horz" lIns="0" tIns="0" rIns="0" bIns="0" rtlCol="0" anchor="t"/>
          <a:lstStyle>
            <a:lvl1pPr algn="l">
              <a:defRPr sz="1300"/>
            </a:lvl1pPr>
          </a:lstStyle>
          <a:p>
            <a:r>
              <a:rPr lang="en-US" sz="900"/>
              <a:t>Universität Stuttgart</a:t>
            </a:r>
          </a:p>
        </p:txBody>
      </p:sp>
      <p:sp>
        <p:nvSpPr>
          <p:cNvPr id="5" name="Foliennummernplatzhalter 4"/>
          <p:cNvSpPr>
            <a:spLocks noGrp="1"/>
          </p:cNvSpPr>
          <p:nvPr>
            <p:ph type="sldNum" sz="quarter" idx="3"/>
          </p:nvPr>
        </p:nvSpPr>
        <p:spPr>
          <a:xfrm>
            <a:off x="6215041" y="9530634"/>
            <a:ext cx="356834" cy="156350"/>
          </a:xfrm>
          <a:prstGeom prst="rect">
            <a:avLst/>
          </a:prstGeom>
        </p:spPr>
        <p:txBody>
          <a:bodyPr vert="horz" lIns="0" tIns="0" rIns="0" bIns="0" rtlCol="0" anchor="t"/>
          <a:lstStyle>
            <a:lvl1pPr algn="r">
              <a:defRPr sz="1300"/>
            </a:lvl1pPr>
          </a:lstStyle>
          <a:p>
            <a:pPr algn="l"/>
            <a:fld id="{EE9A79A6-2547-4C8F-B0ED-316280A1A122}" type="slidenum">
              <a:rPr lang="en-US" sz="900"/>
              <a:pPr algn="l"/>
              <a:t>‹Nr.›</a:t>
            </a:fld>
            <a:endParaRPr lang="en-US" sz="900"/>
          </a:p>
        </p:txBody>
      </p:sp>
    </p:spTree>
    <p:extLst>
      <p:ext uri="{BB962C8B-B14F-4D97-AF65-F5344CB8AC3E}">
        <p14:creationId xmlns:p14="http://schemas.microsoft.com/office/powerpoint/2010/main" val="2561533372"/>
      </p:ext>
    </p:extLst>
  </p:cSld>
  <p:clrMap bg1="lt1" tx1="dk1" bg2="lt2" tx2="dk2" accent1="accent1" accent2="accent2" accent3="accent3" accent4="accent4" accent5="accent5" accent6="accent6" hlink="hlink" folHlink="folHlink"/>
  <p:hf/>
  <p:extLst>
    <p:ext uri="{56416CCD-93CA-4268-BC5B-53C4BB910035}">
      <p15:sldGuideLst xmlns:p15="http://schemas.microsoft.com/office/powerpoint/2012/main">
        <p15:guide id="1" orient="horz" pos="3127" userDrawn="1">
          <p15:clr>
            <a:srgbClr val="F26B43"/>
          </p15:clr>
        </p15:guide>
        <p15:guide id="2" pos="292" userDrawn="1">
          <p15:clr>
            <a:srgbClr val="F26B43"/>
          </p15:clr>
        </p15:guide>
        <p15:guide id="3" pos="3979"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463885" y="265796"/>
            <a:ext cx="5852066" cy="498135"/>
          </a:xfrm>
          <a:prstGeom prst="rect">
            <a:avLst/>
          </a:prstGeom>
        </p:spPr>
        <p:txBody>
          <a:bodyPr vert="horz" lIns="0" tIns="0" rIns="0" bIns="0" rtlCol="0"/>
          <a:lstStyle>
            <a:lvl1pPr algn="l">
              <a:defRPr sz="1300" b="1"/>
            </a:lvl1pPr>
          </a:lstStyle>
          <a:p>
            <a:r>
              <a:rPr lang="en-US"/>
              <a:t>Titel der Präsentation</a:t>
            </a:r>
          </a:p>
        </p:txBody>
      </p:sp>
      <p:sp>
        <p:nvSpPr>
          <p:cNvPr id="3" name="Datumsplatzhalter 2"/>
          <p:cNvSpPr>
            <a:spLocks noGrp="1"/>
          </p:cNvSpPr>
          <p:nvPr>
            <p:ph type="dt" idx="1"/>
          </p:nvPr>
        </p:nvSpPr>
        <p:spPr>
          <a:xfrm>
            <a:off x="5434571" y="9529534"/>
            <a:ext cx="642300" cy="156350"/>
          </a:xfrm>
          <a:prstGeom prst="rect">
            <a:avLst/>
          </a:prstGeom>
        </p:spPr>
        <p:txBody>
          <a:bodyPr vert="horz" lIns="0" tIns="0" rIns="0" bIns="0" rtlCol="0" anchor="t"/>
          <a:lstStyle>
            <a:lvl1pPr algn="l">
              <a:defRPr sz="900"/>
            </a:lvl1pPr>
          </a:lstStyle>
          <a:p>
            <a:fld id="{E363C0C3-AAF7-46B6-B6E2-264A5A344CB5}" type="datetime1">
              <a:rPr lang="de-DE" smtClean="0"/>
              <a:t>01.07.2022</a:t>
            </a:fld>
            <a:endParaRPr lang="en-US"/>
          </a:p>
        </p:txBody>
      </p:sp>
      <p:sp>
        <p:nvSpPr>
          <p:cNvPr id="4" name="Folienbildplatzhalter 3"/>
          <p:cNvSpPr>
            <a:spLocks noGrp="1" noRot="1" noChangeAspect="1"/>
          </p:cNvSpPr>
          <p:nvPr>
            <p:ph type="sldImg" idx="2"/>
          </p:nvPr>
        </p:nvSpPr>
        <p:spPr>
          <a:xfrm>
            <a:off x="464194" y="941334"/>
            <a:ext cx="5851979" cy="3659221"/>
          </a:xfrm>
          <a:prstGeom prst="rect">
            <a:avLst/>
          </a:prstGeom>
          <a:noFill/>
          <a:ln w="6350">
            <a:solidFill>
              <a:schemeClr val="tx1"/>
            </a:solidFill>
          </a:ln>
        </p:spPr>
        <p:txBody>
          <a:bodyPr vert="horz" lIns="95542" tIns="47771" rIns="95542" bIns="47771" rtlCol="0" anchor="ctr"/>
          <a:lstStyle/>
          <a:p>
            <a:endParaRPr lang="en-US"/>
          </a:p>
        </p:txBody>
      </p:sp>
      <p:sp>
        <p:nvSpPr>
          <p:cNvPr id="5" name="Notizenplatzhalter 4"/>
          <p:cNvSpPr>
            <a:spLocks noGrp="1"/>
          </p:cNvSpPr>
          <p:nvPr>
            <p:ph type="body" sz="quarter" idx="3"/>
          </p:nvPr>
        </p:nvSpPr>
        <p:spPr>
          <a:xfrm>
            <a:off x="464194" y="4777959"/>
            <a:ext cx="5851979" cy="3909239"/>
          </a:xfrm>
          <a:prstGeom prst="rect">
            <a:avLst/>
          </a:prstGeom>
        </p:spPr>
        <p:txBody>
          <a:bodyPr vert="horz" lIns="0" tIns="0" rIns="0" bIns="0" rtlCol="0"/>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en-US" dirty="0"/>
          </a:p>
        </p:txBody>
      </p:sp>
      <p:sp>
        <p:nvSpPr>
          <p:cNvPr id="6" name="Fußzeilenplatzhalter 5"/>
          <p:cNvSpPr>
            <a:spLocks noGrp="1"/>
          </p:cNvSpPr>
          <p:nvPr>
            <p:ph type="ftr" sz="quarter" idx="4"/>
          </p:nvPr>
        </p:nvSpPr>
        <p:spPr>
          <a:xfrm>
            <a:off x="463885" y="9529534"/>
            <a:ext cx="4460416" cy="156350"/>
          </a:xfrm>
          <a:prstGeom prst="rect">
            <a:avLst/>
          </a:prstGeom>
        </p:spPr>
        <p:txBody>
          <a:bodyPr vert="horz" lIns="0" tIns="0" rIns="0" bIns="0" rtlCol="0" anchor="t"/>
          <a:lstStyle>
            <a:lvl1pPr algn="l">
              <a:defRPr sz="900"/>
            </a:lvl1pPr>
          </a:lstStyle>
          <a:p>
            <a:r>
              <a:rPr lang="en-US"/>
              <a:t>Universität Stuttgart</a:t>
            </a:r>
            <a:endParaRPr lang="en-US" dirty="0"/>
          </a:p>
        </p:txBody>
      </p:sp>
      <p:sp>
        <p:nvSpPr>
          <p:cNvPr id="7" name="Foliennummernplatzhalter 6"/>
          <p:cNvSpPr>
            <a:spLocks noGrp="1"/>
          </p:cNvSpPr>
          <p:nvPr>
            <p:ph type="sldNum" sz="quarter" idx="5"/>
          </p:nvPr>
        </p:nvSpPr>
        <p:spPr>
          <a:xfrm>
            <a:off x="6216037" y="9529534"/>
            <a:ext cx="356834" cy="156350"/>
          </a:xfrm>
          <a:prstGeom prst="rect">
            <a:avLst/>
          </a:prstGeom>
        </p:spPr>
        <p:txBody>
          <a:bodyPr vert="horz" lIns="0" tIns="0" rIns="0" bIns="0" rtlCol="0" anchor="t"/>
          <a:lstStyle>
            <a:lvl1pPr algn="l">
              <a:defRPr sz="900"/>
            </a:lvl1pPr>
          </a:lstStyle>
          <a:p>
            <a:fld id="{05DD1DF0-DD4E-4B0C-B0FD-D16D9D2A9750}" type="slidenum">
              <a:rPr lang="en-US" smtClean="0"/>
              <a:pPr/>
              <a:t>‹Nr.›</a:t>
            </a:fld>
            <a:endParaRPr lang="en-US"/>
          </a:p>
        </p:txBody>
      </p:sp>
    </p:spTree>
    <p:extLst>
      <p:ext uri="{BB962C8B-B14F-4D97-AF65-F5344CB8AC3E}">
        <p14:creationId xmlns:p14="http://schemas.microsoft.com/office/powerpoint/2010/main" val="3888985705"/>
      </p:ext>
    </p:extLst>
  </p:cSld>
  <p:clrMap bg1="lt1" tx1="dk1" bg2="lt2" tx2="dk2" accent1="accent1" accent2="accent2" accent3="accent3" accent4="accent4" accent5="accent5" accent6="accent6" hlink="hlink" folHlink="folHlink"/>
  <p:hf/>
  <p:notesStyle>
    <a:lvl1pPr marL="180975" indent="-180975" algn="l" defTabSz="713232" rtl="0" eaLnBrk="1" latinLnBrk="0" hangingPunct="1">
      <a:lnSpc>
        <a:spcPct val="120000"/>
      </a:lnSpc>
      <a:buClr>
        <a:schemeClr val="accent1"/>
      </a:buClr>
      <a:buFont typeface="Arial" panose="020B0604020202020204" pitchFamily="34" charset="0"/>
      <a:buChar char="•"/>
      <a:defRPr sz="1000" kern="1200">
        <a:solidFill>
          <a:schemeClr val="tx1"/>
        </a:solidFill>
        <a:latin typeface="+mn-lt"/>
        <a:ea typeface="+mn-ea"/>
        <a:cs typeface="+mn-cs"/>
      </a:defRPr>
    </a:lvl1pPr>
    <a:lvl2pPr marL="358775" indent="-177800" algn="l" defTabSz="713232" rtl="0" eaLnBrk="1" latinLnBrk="0" hangingPunct="1">
      <a:lnSpc>
        <a:spcPct val="120000"/>
      </a:lnSpc>
      <a:buFont typeface="Arial" panose="020B0604020202020204" pitchFamily="34" charset="0"/>
      <a:buChar char="•"/>
      <a:defRPr sz="1000" kern="1200">
        <a:solidFill>
          <a:schemeClr val="tx1"/>
        </a:solidFill>
        <a:latin typeface="+mn-lt"/>
        <a:ea typeface="+mn-ea"/>
        <a:cs typeface="+mn-cs"/>
      </a:defRPr>
    </a:lvl2pPr>
    <a:lvl3pPr marL="538163" indent="-179388" algn="l" defTabSz="713232" rtl="0" eaLnBrk="1" latinLnBrk="0" hangingPunct="1">
      <a:lnSpc>
        <a:spcPct val="120000"/>
      </a:lnSpc>
      <a:buFont typeface="Arial" panose="020B0604020202020204" pitchFamily="34" charset="0"/>
      <a:buChar char="•"/>
      <a:defRPr sz="1000" kern="1200">
        <a:solidFill>
          <a:schemeClr val="tx1"/>
        </a:solidFill>
        <a:latin typeface="+mn-lt"/>
        <a:ea typeface="+mn-ea"/>
        <a:cs typeface="+mn-cs"/>
      </a:defRPr>
    </a:lvl3pPr>
    <a:lvl4pPr marL="719138" indent="-180975" algn="l" defTabSz="713232" rtl="0" eaLnBrk="1" latinLnBrk="0" hangingPunct="1">
      <a:lnSpc>
        <a:spcPct val="120000"/>
      </a:lnSpc>
      <a:buFont typeface="Arial" panose="020B0604020202020204" pitchFamily="34" charset="0"/>
      <a:buChar char="•"/>
      <a:defRPr sz="1000" kern="1200">
        <a:solidFill>
          <a:schemeClr val="tx1"/>
        </a:solidFill>
        <a:latin typeface="+mn-lt"/>
        <a:ea typeface="+mn-ea"/>
        <a:cs typeface="+mn-cs"/>
      </a:defRPr>
    </a:lvl4pPr>
    <a:lvl5pPr marL="896938" indent="-177800" algn="l" defTabSz="713232" rtl="0" eaLnBrk="1" latinLnBrk="0" hangingPunct="1">
      <a:lnSpc>
        <a:spcPct val="120000"/>
      </a:lnSpc>
      <a:buFont typeface="Arial" panose="020B0604020202020204" pitchFamily="34" charset="0"/>
      <a:buChar char="•"/>
      <a:defRPr sz="1000" kern="1200">
        <a:solidFill>
          <a:schemeClr val="tx1"/>
        </a:solidFill>
        <a:latin typeface="+mn-lt"/>
        <a:ea typeface="+mn-ea"/>
        <a:cs typeface="+mn-cs"/>
      </a:defRPr>
    </a:lvl5pPr>
    <a:lvl6pPr marL="1783080" algn="l" defTabSz="713232" rtl="0" eaLnBrk="1" latinLnBrk="0" hangingPunct="1">
      <a:defRPr sz="936" kern="1200">
        <a:solidFill>
          <a:schemeClr val="tx1"/>
        </a:solidFill>
        <a:latin typeface="+mn-lt"/>
        <a:ea typeface="+mn-ea"/>
        <a:cs typeface="+mn-cs"/>
      </a:defRPr>
    </a:lvl6pPr>
    <a:lvl7pPr marL="2139696" algn="l" defTabSz="713232" rtl="0" eaLnBrk="1" latinLnBrk="0" hangingPunct="1">
      <a:defRPr sz="936" kern="1200">
        <a:solidFill>
          <a:schemeClr val="tx1"/>
        </a:solidFill>
        <a:latin typeface="+mn-lt"/>
        <a:ea typeface="+mn-ea"/>
        <a:cs typeface="+mn-cs"/>
      </a:defRPr>
    </a:lvl7pPr>
    <a:lvl8pPr marL="2496312" algn="l" defTabSz="713232" rtl="0" eaLnBrk="1" latinLnBrk="0" hangingPunct="1">
      <a:defRPr sz="936" kern="1200">
        <a:solidFill>
          <a:schemeClr val="tx1"/>
        </a:solidFill>
        <a:latin typeface="+mn-lt"/>
        <a:ea typeface="+mn-ea"/>
        <a:cs typeface="+mn-cs"/>
      </a:defRPr>
    </a:lvl8pPr>
    <a:lvl9pPr marL="2852928" algn="l" defTabSz="713232" rtl="0" eaLnBrk="1" latinLnBrk="0" hangingPunct="1">
      <a:defRPr sz="936" kern="1200">
        <a:solidFill>
          <a:schemeClr val="tx1"/>
        </a:solidFill>
        <a:latin typeface="+mn-lt"/>
        <a:ea typeface="+mn-ea"/>
        <a:cs typeface="+mn-cs"/>
      </a:defRPr>
    </a:lvl9pPr>
  </p:notesStyle>
  <p:extLst>
    <p:ext uri="{620B2872-D7B9-4A21-9093-7833F8D536E1}">
      <p15:sldGuideLst xmlns:p15="http://schemas.microsoft.com/office/powerpoint/2012/main">
        <p15:guide id="1" orient="horz" pos="3127" userDrawn="1">
          <p15:clr>
            <a:srgbClr val="F26B43"/>
          </p15:clr>
        </p15:guide>
        <p15:guide id="2" pos="292" userDrawn="1">
          <p15:clr>
            <a:srgbClr val="F26B43"/>
          </p15:clr>
        </p15:guide>
        <p15:guide id="3" pos="3979" userDrawn="1">
          <p15:clr>
            <a:srgbClr val="F26B43"/>
          </p15:clr>
        </p15:guide>
      </p15:sldGuideLst>
    </p:ext>
  </p:extLst>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63550" y="941388"/>
            <a:ext cx="5853113" cy="3659187"/>
          </a:xfrm>
        </p:spPr>
      </p:sp>
      <p:sp>
        <p:nvSpPr>
          <p:cNvPr id="3" name="Notizenplatzhalter 2"/>
          <p:cNvSpPr>
            <a:spLocks noGrp="1"/>
          </p:cNvSpPr>
          <p:nvPr>
            <p:ph type="body" idx="1"/>
          </p:nvPr>
        </p:nvSpPr>
        <p:spPr/>
        <p:txBody>
          <a:bodyPr/>
          <a:lstStyle/>
          <a:p>
            <a:r>
              <a:rPr lang="en-US" dirty="0"/>
              <a:t>Hello everybody, and welcome to my talk at ECMFA 22</a:t>
            </a:r>
          </a:p>
          <a:p>
            <a:r>
              <a:rPr lang="en-US" dirty="0"/>
              <a:t>Name</a:t>
            </a:r>
          </a:p>
          <a:p>
            <a:r>
              <a:rPr lang="en-US" dirty="0"/>
              <a:t>research assistant at university of Stuttgart</a:t>
            </a:r>
          </a:p>
          <a:p>
            <a:r>
              <a:rPr lang="en-US" dirty="0"/>
              <a:t>Present the joint paper of my co-authors, Daniel Lehner, Manuel Wimmer from JKU Linz, and Andreas Wortmann and me from ISW of the university of Stuttgart.</a:t>
            </a:r>
          </a:p>
          <a:p>
            <a:r>
              <a:rPr lang="en-US" dirty="0"/>
              <a:t>Paper Title</a:t>
            </a:r>
          </a:p>
          <a:p>
            <a:pPr lvl="1"/>
            <a:r>
              <a:rPr lang="en-US" dirty="0"/>
              <a:t>Want to shed light into the modeling capabilities of digital twin platforms. Do they use completely new modeling concepts or are they rather old concepts based on existing modeling standards</a:t>
            </a:r>
          </a:p>
        </p:txBody>
      </p:sp>
      <p:sp>
        <p:nvSpPr>
          <p:cNvPr id="4" name="Kopfzeilenplatzhalter 3"/>
          <p:cNvSpPr>
            <a:spLocks noGrp="1"/>
          </p:cNvSpPr>
          <p:nvPr>
            <p:ph type="hdr" sz="quarter"/>
          </p:nvPr>
        </p:nvSpPr>
        <p:spPr/>
        <p:txBody>
          <a:bodyPr/>
          <a:lstStyle/>
          <a:p>
            <a:r>
              <a:rPr lang="en-US" dirty="0" err="1"/>
              <a:t>Titel</a:t>
            </a:r>
            <a:r>
              <a:rPr lang="en-US" dirty="0"/>
              <a:t> der </a:t>
            </a:r>
            <a:r>
              <a:rPr lang="en-US" dirty="0" err="1"/>
              <a:t>Präsentation</a:t>
            </a:r>
            <a:endParaRPr lang="en-US" dirty="0"/>
          </a:p>
        </p:txBody>
      </p:sp>
      <p:sp>
        <p:nvSpPr>
          <p:cNvPr id="5" name="Datumsplatzhalter 4"/>
          <p:cNvSpPr>
            <a:spLocks noGrp="1"/>
          </p:cNvSpPr>
          <p:nvPr>
            <p:ph type="dt" idx="1"/>
          </p:nvPr>
        </p:nvSpPr>
        <p:spPr/>
        <p:txBody>
          <a:bodyPr/>
          <a:lstStyle/>
          <a:p>
            <a:fld id="{AD50D179-0C32-40B9-8C29-321E8BD7AB3F}" type="datetime1">
              <a:rPr lang="de-DE" smtClean="0"/>
              <a:t>01.07.2022</a:t>
            </a:fld>
            <a:endParaRPr lang="en-US" dirty="0"/>
          </a:p>
        </p:txBody>
      </p:sp>
      <p:sp>
        <p:nvSpPr>
          <p:cNvPr id="6" name="Fußzeilenplatzhalter 5"/>
          <p:cNvSpPr>
            <a:spLocks noGrp="1"/>
          </p:cNvSpPr>
          <p:nvPr>
            <p:ph type="ftr" sz="quarter" idx="4"/>
          </p:nvPr>
        </p:nvSpPr>
        <p:spPr/>
        <p:txBody>
          <a:bodyPr/>
          <a:lstStyle/>
          <a:p>
            <a:r>
              <a:rPr lang="en-US" dirty="0"/>
              <a:t>Universität Stuttgart</a:t>
            </a:r>
          </a:p>
        </p:txBody>
      </p:sp>
      <p:sp>
        <p:nvSpPr>
          <p:cNvPr id="7" name="Foliennummernplatzhalter 6"/>
          <p:cNvSpPr>
            <a:spLocks noGrp="1"/>
          </p:cNvSpPr>
          <p:nvPr>
            <p:ph type="sldNum" sz="quarter" idx="5"/>
          </p:nvPr>
        </p:nvSpPr>
        <p:spPr/>
        <p:txBody>
          <a:bodyPr/>
          <a:lstStyle/>
          <a:p>
            <a:fld id="{05DD1DF0-DD4E-4B0C-B0FD-D16D9D2A9750}" type="slidenum">
              <a:rPr lang="en-US" smtClean="0"/>
              <a:pPr/>
              <a:t>1</a:t>
            </a:fld>
            <a:endParaRPr lang="en-US" dirty="0"/>
          </a:p>
        </p:txBody>
      </p:sp>
    </p:spTree>
    <p:extLst>
      <p:ext uri="{BB962C8B-B14F-4D97-AF65-F5344CB8AC3E}">
        <p14:creationId xmlns:p14="http://schemas.microsoft.com/office/powerpoint/2010/main" val="4207523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63550" y="941388"/>
            <a:ext cx="5853113" cy="3659187"/>
          </a:xfrm>
        </p:spPr>
      </p:sp>
      <p:sp>
        <p:nvSpPr>
          <p:cNvPr id="3" name="Notizenplatzhalter 2"/>
          <p:cNvSpPr>
            <a:spLocks noGrp="1"/>
          </p:cNvSpPr>
          <p:nvPr>
            <p:ph type="body" idx="1"/>
          </p:nvPr>
        </p:nvSpPr>
        <p:spPr/>
        <p:txBody>
          <a:bodyPr/>
          <a:lstStyle/>
          <a:p>
            <a:r>
              <a:rPr lang="en-US" dirty="0">
                <a:solidFill>
                  <a:srgbClr val="00519E"/>
                </a:solidFill>
              </a:rPr>
              <a:t>Function</a:t>
            </a:r>
            <a:r>
              <a:rPr lang="en-US" dirty="0"/>
              <a:t>: reference a function for interaction with the described assets</a:t>
            </a:r>
          </a:p>
          <a:p>
            <a:pPr marL="180975" marR="0" lvl="0" indent="-180975" algn="l" defTabSz="713232" rtl="0" eaLnBrk="1" fontAlgn="auto" latinLnBrk="0" hangingPunct="1">
              <a:lnSpc>
                <a:spcPct val="120000"/>
              </a:lnSpc>
              <a:spcBef>
                <a:spcPts val="0"/>
              </a:spcBef>
              <a:spcAft>
                <a:spcPts val="0"/>
              </a:spcAft>
              <a:buClr>
                <a:schemeClr val="accent1"/>
              </a:buClr>
              <a:buSzTx/>
              <a:buFont typeface="Arial" panose="020B0604020202020204" pitchFamily="34" charset="0"/>
              <a:buChar char="•"/>
              <a:tabLst/>
              <a:defRPr/>
            </a:pPr>
            <a:r>
              <a:rPr lang="en-US" dirty="0" err="1">
                <a:solidFill>
                  <a:srgbClr val="00519E"/>
                </a:solidFill>
              </a:rPr>
              <a:t>PropertyDefinition</a:t>
            </a:r>
            <a:r>
              <a:rPr lang="en-US" dirty="0"/>
              <a:t>: Defines properties, i.e., attributes of the component</a:t>
            </a:r>
          </a:p>
          <a:p>
            <a:endParaRPr lang="en-US" dirty="0"/>
          </a:p>
        </p:txBody>
      </p:sp>
      <p:sp>
        <p:nvSpPr>
          <p:cNvPr id="4" name="Kopfzeilenplatzhalter 3"/>
          <p:cNvSpPr>
            <a:spLocks noGrp="1"/>
          </p:cNvSpPr>
          <p:nvPr>
            <p:ph type="hdr" sz="quarter"/>
          </p:nvPr>
        </p:nvSpPr>
        <p:spPr/>
        <p:txBody>
          <a:bodyPr/>
          <a:lstStyle/>
          <a:p>
            <a:r>
              <a:rPr lang="en-US"/>
              <a:t>Titel der Präsentation</a:t>
            </a:r>
          </a:p>
        </p:txBody>
      </p:sp>
      <p:sp>
        <p:nvSpPr>
          <p:cNvPr id="5" name="Datumsplatzhalter 4"/>
          <p:cNvSpPr>
            <a:spLocks noGrp="1"/>
          </p:cNvSpPr>
          <p:nvPr>
            <p:ph type="dt" idx="1"/>
          </p:nvPr>
        </p:nvSpPr>
        <p:spPr/>
        <p:txBody>
          <a:bodyPr/>
          <a:lstStyle/>
          <a:p>
            <a:fld id="{E363C0C3-AAF7-46B6-B6E2-264A5A344CB5}" type="datetime1">
              <a:rPr lang="de-DE" smtClean="0"/>
              <a:t>01.07.2022</a:t>
            </a:fld>
            <a:endParaRPr lang="en-US"/>
          </a:p>
        </p:txBody>
      </p:sp>
      <p:sp>
        <p:nvSpPr>
          <p:cNvPr id="6" name="Fußzeilenplatzhalter 5"/>
          <p:cNvSpPr>
            <a:spLocks noGrp="1"/>
          </p:cNvSpPr>
          <p:nvPr>
            <p:ph type="ftr" sz="quarter" idx="4"/>
          </p:nvPr>
        </p:nvSpPr>
        <p:spPr/>
        <p:txBody>
          <a:bodyPr/>
          <a:lstStyle/>
          <a:p>
            <a:r>
              <a:rPr lang="en-US"/>
              <a:t>Universität Stuttgart</a:t>
            </a:r>
            <a:endParaRPr lang="en-US" dirty="0"/>
          </a:p>
        </p:txBody>
      </p:sp>
      <p:sp>
        <p:nvSpPr>
          <p:cNvPr id="7" name="Foliennummernplatzhalter 6"/>
          <p:cNvSpPr>
            <a:spLocks noGrp="1"/>
          </p:cNvSpPr>
          <p:nvPr>
            <p:ph type="sldNum" sz="quarter" idx="5"/>
          </p:nvPr>
        </p:nvSpPr>
        <p:spPr/>
        <p:txBody>
          <a:bodyPr/>
          <a:lstStyle/>
          <a:p>
            <a:fld id="{05DD1DF0-DD4E-4B0C-B0FD-D16D9D2A9750}" type="slidenum">
              <a:rPr lang="en-US" smtClean="0"/>
              <a:pPr/>
              <a:t>11</a:t>
            </a:fld>
            <a:endParaRPr lang="en-US"/>
          </a:p>
        </p:txBody>
      </p:sp>
    </p:spTree>
    <p:extLst>
      <p:ext uri="{BB962C8B-B14F-4D97-AF65-F5344CB8AC3E}">
        <p14:creationId xmlns:p14="http://schemas.microsoft.com/office/powerpoint/2010/main" val="9671999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63550" y="941388"/>
            <a:ext cx="5853113" cy="3659187"/>
          </a:xfrm>
        </p:spPr>
      </p:sp>
      <p:sp>
        <p:nvSpPr>
          <p:cNvPr id="3" name="Notizenplatzhalter 2"/>
          <p:cNvSpPr>
            <a:spLocks noGrp="1"/>
          </p:cNvSpPr>
          <p:nvPr>
            <p:ph type="body" idx="1"/>
          </p:nvPr>
        </p:nvSpPr>
        <p:spPr/>
        <p:txBody>
          <a:bodyPr/>
          <a:lstStyle/>
          <a:p>
            <a:r>
              <a:rPr lang="en-US" dirty="0"/>
              <a:t>Given that all three investigated platforms pursue to describe data structures we now want compare these concepts to existing modeling techniques</a:t>
            </a:r>
          </a:p>
          <a:p>
            <a:r>
              <a:rPr lang="en-US" dirty="0">
                <a:sym typeface="Wingdings" panose="05000000000000000000" pitchFamily="2" charset="2"/>
              </a:rPr>
              <a:t> </a:t>
            </a:r>
            <a:r>
              <a:rPr lang="en-US" dirty="0"/>
              <a:t>To answer RQ2: .. .</a:t>
            </a:r>
          </a:p>
        </p:txBody>
      </p:sp>
      <p:sp>
        <p:nvSpPr>
          <p:cNvPr id="4" name="Kopfzeilenplatzhalter 3"/>
          <p:cNvSpPr>
            <a:spLocks noGrp="1"/>
          </p:cNvSpPr>
          <p:nvPr>
            <p:ph type="hdr" sz="quarter"/>
          </p:nvPr>
        </p:nvSpPr>
        <p:spPr/>
        <p:txBody>
          <a:bodyPr/>
          <a:lstStyle/>
          <a:p>
            <a:r>
              <a:rPr lang="en-US"/>
              <a:t>Titel der Präsentation</a:t>
            </a:r>
          </a:p>
        </p:txBody>
      </p:sp>
      <p:sp>
        <p:nvSpPr>
          <p:cNvPr id="5" name="Datumsplatzhalter 4"/>
          <p:cNvSpPr>
            <a:spLocks noGrp="1"/>
          </p:cNvSpPr>
          <p:nvPr>
            <p:ph type="dt" idx="1"/>
          </p:nvPr>
        </p:nvSpPr>
        <p:spPr/>
        <p:txBody>
          <a:bodyPr/>
          <a:lstStyle/>
          <a:p>
            <a:fld id="{E363C0C3-AAF7-46B6-B6E2-264A5A344CB5}" type="datetime1">
              <a:rPr lang="de-DE" smtClean="0"/>
              <a:t>01.07.2022</a:t>
            </a:fld>
            <a:endParaRPr lang="en-US"/>
          </a:p>
        </p:txBody>
      </p:sp>
      <p:sp>
        <p:nvSpPr>
          <p:cNvPr id="6" name="Fußzeilenplatzhalter 5"/>
          <p:cNvSpPr>
            <a:spLocks noGrp="1"/>
          </p:cNvSpPr>
          <p:nvPr>
            <p:ph type="ftr" sz="quarter" idx="4"/>
          </p:nvPr>
        </p:nvSpPr>
        <p:spPr/>
        <p:txBody>
          <a:bodyPr/>
          <a:lstStyle/>
          <a:p>
            <a:r>
              <a:rPr lang="en-US"/>
              <a:t>Universität Stuttgart</a:t>
            </a:r>
            <a:endParaRPr lang="en-US" dirty="0"/>
          </a:p>
        </p:txBody>
      </p:sp>
      <p:sp>
        <p:nvSpPr>
          <p:cNvPr id="7" name="Foliennummernplatzhalter 6"/>
          <p:cNvSpPr>
            <a:spLocks noGrp="1"/>
          </p:cNvSpPr>
          <p:nvPr>
            <p:ph type="sldNum" sz="quarter" idx="5"/>
          </p:nvPr>
        </p:nvSpPr>
        <p:spPr/>
        <p:txBody>
          <a:bodyPr/>
          <a:lstStyle/>
          <a:p>
            <a:fld id="{05DD1DF0-DD4E-4B0C-B0FD-D16D9D2A9750}" type="slidenum">
              <a:rPr lang="en-US" smtClean="0"/>
              <a:pPr/>
              <a:t>12</a:t>
            </a:fld>
            <a:endParaRPr lang="en-US"/>
          </a:p>
        </p:txBody>
      </p:sp>
    </p:spTree>
    <p:extLst>
      <p:ext uri="{BB962C8B-B14F-4D97-AF65-F5344CB8AC3E}">
        <p14:creationId xmlns:p14="http://schemas.microsoft.com/office/powerpoint/2010/main" val="6919067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63550" y="941388"/>
            <a:ext cx="5853113" cy="3659187"/>
          </a:xfrm>
        </p:spPr>
      </p:sp>
      <p:sp>
        <p:nvSpPr>
          <p:cNvPr id="3" name="Notizenplatzhalter 2"/>
          <p:cNvSpPr>
            <a:spLocks noGrp="1"/>
          </p:cNvSpPr>
          <p:nvPr>
            <p:ph type="body" idx="1"/>
          </p:nvPr>
        </p:nvSpPr>
        <p:spPr/>
        <p:txBody>
          <a:bodyPr/>
          <a:lstStyle/>
          <a:p>
            <a:r>
              <a:rPr lang="en-US" dirty="0"/>
              <a:t>High-level comparison shows most modeling concepts can also be found in common OOM like UML CD</a:t>
            </a:r>
          </a:p>
          <a:p>
            <a:r>
              <a:rPr lang="en-US" dirty="0" err="1"/>
              <a:t>Vortolang</a:t>
            </a:r>
            <a:r>
              <a:rPr lang="en-US" dirty="0"/>
              <a:t> has only composition, but no associations between function blocks</a:t>
            </a:r>
          </a:p>
          <a:p>
            <a:r>
              <a:rPr lang="en-US" dirty="0"/>
              <a:t>AWS has no composition, just relationships</a:t>
            </a:r>
          </a:p>
          <a:p>
            <a:r>
              <a:rPr lang="en-US" dirty="0"/>
              <a:t>In UML CD Time-series properties only possible via extension</a:t>
            </a:r>
          </a:p>
          <a:p>
            <a:r>
              <a:rPr lang="en-US" dirty="0"/>
              <a:t>In the paper, we performed a detailed comparison of all these concepts and there </a:t>
            </a:r>
            <a:r>
              <a:rPr lang="en-US" dirty="0" err="1"/>
              <a:t>metaclass</a:t>
            </a:r>
            <a:r>
              <a:rPr lang="en-US" dirty="0"/>
              <a:t> attributes.</a:t>
            </a:r>
          </a:p>
          <a:p>
            <a:pPr lvl="1"/>
            <a:r>
              <a:rPr lang="en-US" dirty="0"/>
              <a:t>Many are covered too by UML CD </a:t>
            </a:r>
          </a:p>
          <a:p>
            <a:pPr lvl="1"/>
            <a:r>
              <a:rPr lang="en-US" dirty="0"/>
              <a:t>But some concepts are restricted in the platform metamodels: e.g., cardinality of inheritance.</a:t>
            </a:r>
          </a:p>
          <a:p>
            <a:pPr lvl="1"/>
            <a:r>
              <a:rPr lang="en-US" dirty="0"/>
              <a:t>Types of properties are often limited to common types found in OO like primitive data types, String, Collections, Map etc.</a:t>
            </a:r>
          </a:p>
          <a:p>
            <a:pPr lvl="1"/>
            <a:r>
              <a:rPr lang="en-US" dirty="0"/>
              <a:t>From IoT Background of platforms: Measurement Units for properties</a:t>
            </a:r>
          </a:p>
          <a:p>
            <a:pPr lvl="1"/>
            <a:r>
              <a:rPr lang="en-US" dirty="0"/>
              <a:t>AWS and Azure: Reference to other platform services (</a:t>
            </a:r>
            <a:r>
              <a:rPr lang="en-US" dirty="0" err="1"/>
              <a:t>implementedBy</a:t>
            </a:r>
            <a:r>
              <a:rPr lang="en-US" dirty="0"/>
              <a:t> in AWS Function)</a:t>
            </a:r>
          </a:p>
          <a:p>
            <a:pPr lvl="1"/>
            <a:r>
              <a:rPr lang="en-US" dirty="0"/>
              <a:t>Constraining values is possible via OCL or </a:t>
            </a:r>
            <a:r>
              <a:rPr lang="en-US" dirty="0" err="1"/>
              <a:t>enums</a:t>
            </a:r>
            <a:r>
              <a:rPr lang="en-US" dirty="0"/>
              <a:t>/sets of allowed values</a:t>
            </a:r>
          </a:p>
          <a:p>
            <a:pPr lvl="1"/>
            <a:endParaRPr lang="en-US" dirty="0"/>
          </a:p>
        </p:txBody>
      </p:sp>
      <p:sp>
        <p:nvSpPr>
          <p:cNvPr id="4" name="Kopfzeilenplatzhalter 3"/>
          <p:cNvSpPr>
            <a:spLocks noGrp="1"/>
          </p:cNvSpPr>
          <p:nvPr>
            <p:ph type="hdr" sz="quarter"/>
          </p:nvPr>
        </p:nvSpPr>
        <p:spPr/>
        <p:txBody>
          <a:bodyPr/>
          <a:lstStyle/>
          <a:p>
            <a:r>
              <a:rPr lang="en-US"/>
              <a:t>Titel der Präsentation</a:t>
            </a:r>
          </a:p>
        </p:txBody>
      </p:sp>
      <p:sp>
        <p:nvSpPr>
          <p:cNvPr id="5" name="Datumsplatzhalter 4"/>
          <p:cNvSpPr>
            <a:spLocks noGrp="1"/>
          </p:cNvSpPr>
          <p:nvPr>
            <p:ph type="dt" idx="1"/>
          </p:nvPr>
        </p:nvSpPr>
        <p:spPr/>
        <p:txBody>
          <a:bodyPr/>
          <a:lstStyle/>
          <a:p>
            <a:fld id="{E363C0C3-AAF7-46B6-B6E2-264A5A344CB5}" type="datetime1">
              <a:rPr lang="de-DE" smtClean="0"/>
              <a:t>01.07.2022</a:t>
            </a:fld>
            <a:endParaRPr lang="en-US"/>
          </a:p>
        </p:txBody>
      </p:sp>
      <p:sp>
        <p:nvSpPr>
          <p:cNvPr id="6" name="Fußzeilenplatzhalter 5"/>
          <p:cNvSpPr>
            <a:spLocks noGrp="1"/>
          </p:cNvSpPr>
          <p:nvPr>
            <p:ph type="ftr" sz="quarter" idx="4"/>
          </p:nvPr>
        </p:nvSpPr>
        <p:spPr/>
        <p:txBody>
          <a:bodyPr/>
          <a:lstStyle/>
          <a:p>
            <a:r>
              <a:rPr lang="en-US"/>
              <a:t>Universität Stuttgart</a:t>
            </a:r>
            <a:endParaRPr lang="en-US" dirty="0"/>
          </a:p>
        </p:txBody>
      </p:sp>
      <p:sp>
        <p:nvSpPr>
          <p:cNvPr id="7" name="Foliennummernplatzhalter 6"/>
          <p:cNvSpPr>
            <a:spLocks noGrp="1"/>
          </p:cNvSpPr>
          <p:nvPr>
            <p:ph type="sldNum" sz="quarter" idx="5"/>
          </p:nvPr>
        </p:nvSpPr>
        <p:spPr/>
        <p:txBody>
          <a:bodyPr/>
          <a:lstStyle/>
          <a:p>
            <a:fld id="{05DD1DF0-DD4E-4B0C-B0FD-D16D9D2A9750}" type="slidenum">
              <a:rPr lang="en-US" smtClean="0"/>
              <a:pPr/>
              <a:t>13</a:t>
            </a:fld>
            <a:endParaRPr lang="en-US"/>
          </a:p>
        </p:txBody>
      </p:sp>
    </p:spTree>
    <p:extLst>
      <p:ext uri="{BB962C8B-B14F-4D97-AF65-F5344CB8AC3E}">
        <p14:creationId xmlns:p14="http://schemas.microsoft.com/office/powerpoint/2010/main" val="16981315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63550" y="941388"/>
            <a:ext cx="5853113" cy="3659187"/>
          </a:xfrm>
        </p:spPr>
      </p:sp>
      <p:sp>
        <p:nvSpPr>
          <p:cNvPr id="3" name="Notizenplatzhalter 2"/>
          <p:cNvSpPr>
            <a:spLocks noGrp="1"/>
          </p:cNvSpPr>
          <p:nvPr>
            <p:ph type="body" idx="1"/>
          </p:nvPr>
        </p:nvSpPr>
        <p:spPr/>
        <p:txBody>
          <a:bodyPr/>
          <a:lstStyle/>
          <a:p>
            <a:r>
              <a:rPr lang="en-US" dirty="0"/>
              <a:t>Discovered: most concepts found in platforms are available in UML CD</a:t>
            </a:r>
          </a:p>
          <a:p>
            <a:r>
              <a:rPr lang="en-US" dirty="0"/>
              <a:t>Therefore: RQ3 </a:t>
            </a:r>
          </a:p>
          <a:p>
            <a:r>
              <a:rPr lang="en-US" dirty="0"/>
              <a:t>With portability, we could model the data structures platform independent in UML and then transform to platform-specific models</a:t>
            </a:r>
          </a:p>
        </p:txBody>
      </p:sp>
      <p:sp>
        <p:nvSpPr>
          <p:cNvPr id="4" name="Kopfzeilenplatzhalter 3"/>
          <p:cNvSpPr>
            <a:spLocks noGrp="1"/>
          </p:cNvSpPr>
          <p:nvPr>
            <p:ph type="hdr" sz="quarter"/>
          </p:nvPr>
        </p:nvSpPr>
        <p:spPr/>
        <p:txBody>
          <a:bodyPr/>
          <a:lstStyle/>
          <a:p>
            <a:r>
              <a:rPr lang="en-US"/>
              <a:t>Titel der Präsentation</a:t>
            </a:r>
          </a:p>
        </p:txBody>
      </p:sp>
      <p:sp>
        <p:nvSpPr>
          <p:cNvPr id="5" name="Datumsplatzhalter 4"/>
          <p:cNvSpPr>
            <a:spLocks noGrp="1"/>
          </p:cNvSpPr>
          <p:nvPr>
            <p:ph type="dt" idx="1"/>
          </p:nvPr>
        </p:nvSpPr>
        <p:spPr/>
        <p:txBody>
          <a:bodyPr/>
          <a:lstStyle/>
          <a:p>
            <a:fld id="{E363C0C3-AAF7-46B6-B6E2-264A5A344CB5}" type="datetime1">
              <a:rPr lang="de-DE" smtClean="0"/>
              <a:t>01.07.2022</a:t>
            </a:fld>
            <a:endParaRPr lang="en-US"/>
          </a:p>
        </p:txBody>
      </p:sp>
      <p:sp>
        <p:nvSpPr>
          <p:cNvPr id="6" name="Fußzeilenplatzhalter 5"/>
          <p:cNvSpPr>
            <a:spLocks noGrp="1"/>
          </p:cNvSpPr>
          <p:nvPr>
            <p:ph type="ftr" sz="quarter" idx="4"/>
          </p:nvPr>
        </p:nvSpPr>
        <p:spPr/>
        <p:txBody>
          <a:bodyPr/>
          <a:lstStyle/>
          <a:p>
            <a:r>
              <a:rPr lang="en-US"/>
              <a:t>Universität Stuttgart</a:t>
            </a:r>
            <a:endParaRPr lang="en-US" dirty="0"/>
          </a:p>
        </p:txBody>
      </p:sp>
      <p:sp>
        <p:nvSpPr>
          <p:cNvPr id="7" name="Foliennummernplatzhalter 6"/>
          <p:cNvSpPr>
            <a:spLocks noGrp="1"/>
          </p:cNvSpPr>
          <p:nvPr>
            <p:ph type="sldNum" sz="quarter" idx="5"/>
          </p:nvPr>
        </p:nvSpPr>
        <p:spPr/>
        <p:txBody>
          <a:bodyPr/>
          <a:lstStyle/>
          <a:p>
            <a:fld id="{05DD1DF0-DD4E-4B0C-B0FD-D16D9D2A9750}" type="slidenum">
              <a:rPr lang="en-US" smtClean="0"/>
              <a:pPr/>
              <a:t>14</a:t>
            </a:fld>
            <a:endParaRPr lang="en-US"/>
          </a:p>
        </p:txBody>
      </p:sp>
    </p:spTree>
    <p:extLst>
      <p:ext uri="{BB962C8B-B14F-4D97-AF65-F5344CB8AC3E}">
        <p14:creationId xmlns:p14="http://schemas.microsoft.com/office/powerpoint/2010/main" val="24237384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63550" y="941388"/>
            <a:ext cx="5853113" cy="3659187"/>
          </a:xfrm>
        </p:spPr>
      </p:sp>
      <p:sp>
        <p:nvSpPr>
          <p:cNvPr id="3" name="Notizenplatzhalter 2"/>
          <p:cNvSpPr>
            <a:spLocks noGrp="1"/>
          </p:cNvSpPr>
          <p:nvPr>
            <p:ph type="body" idx="1"/>
          </p:nvPr>
        </p:nvSpPr>
        <p:spPr/>
        <p:txBody>
          <a:bodyPr/>
          <a:lstStyle/>
          <a:p>
            <a:r>
              <a:rPr lang="en-US" dirty="0"/>
              <a:t>We use CD as a pivot</a:t>
            </a:r>
          </a:p>
          <a:p>
            <a:r>
              <a:rPr lang="en-US" dirty="0"/>
              <a:t>From there we add a UML profile to the UML CD metamodel with</a:t>
            </a:r>
          </a:p>
          <a:p>
            <a:pPr lvl="1"/>
            <a:r>
              <a:rPr lang="en-US" dirty="0"/>
              <a:t>Stereotypes for the platform </a:t>
            </a:r>
            <a:r>
              <a:rPr lang="en-US" dirty="0" err="1"/>
              <a:t>specificas</a:t>
            </a:r>
            <a:r>
              <a:rPr lang="en-US" dirty="0"/>
              <a:t> and assign them to the corresponding </a:t>
            </a:r>
            <a:r>
              <a:rPr lang="en-US" dirty="0" err="1"/>
              <a:t>metaclasses</a:t>
            </a:r>
            <a:endParaRPr lang="en-US" dirty="0"/>
          </a:p>
          <a:p>
            <a:r>
              <a:rPr lang="en-US" dirty="0"/>
              <a:t>Transform between platforms </a:t>
            </a:r>
          </a:p>
          <a:p>
            <a:pPr lvl="1"/>
            <a:r>
              <a:rPr lang="en-US" dirty="0"/>
              <a:t>realized with ATL on </a:t>
            </a:r>
            <a:r>
              <a:rPr lang="en-US" dirty="0" err="1"/>
              <a:t>Ecore</a:t>
            </a:r>
            <a:r>
              <a:rPr lang="en-US" dirty="0"/>
              <a:t> metamodels</a:t>
            </a:r>
          </a:p>
          <a:p>
            <a:pPr lvl="1"/>
            <a:r>
              <a:rPr lang="en-US" dirty="0"/>
              <a:t>Platform-specific translation into concrete platform models</a:t>
            </a:r>
          </a:p>
        </p:txBody>
      </p:sp>
      <p:sp>
        <p:nvSpPr>
          <p:cNvPr id="4" name="Kopfzeilenplatzhalter 3"/>
          <p:cNvSpPr>
            <a:spLocks noGrp="1"/>
          </p:cNvSpPr>
          <p:nvPr>
            <p:ph type="hdr" sz="quarter"/>
          </p:nvPr>
        </p:nvSpPr>
        <p:spPr/>
        <p:txBody>
          <a:bodyPr/>
          <a:lstStyle/>
          <a:p>
            <a:r>
              <a:rPr lang="en-US"/>
              <a:t>Titel der Präsentation</a:t>
            </a:r>
          </a:p>
        </p:txBody>
      </p:sp>
      <p:sp>
        <p:nvSpPr>
          <p:cNvPr id="5" name="Datumsplatzhalter 4"/>
          <p:cNvSpPr>
            <a:spLocks noGrp="1"/>
          </p:cNvSpPr>
          <p:nvPr>
            <p:ph type="dt" idx="1"/>
          </p:nvPr>
        </p:nvSpPr>
        <p:spPr/>
        <p:txBody>
          <a:bodyPr/>
          <a:lstStyle/>
          <a:p>
            <a:fld id="{347B8B8D-0B39-4AB2-8E95-134A5C4A79DA}" type="datetime1">
              <a:rPr lang="de-DE" smtClean="0"/>
              <a:t>01.07.2022</a:t>
            </a:fld>
            <a:endParaRPr lang="en-US"/>
          </a:p>
        </p:txBody>
      </p:sp>
      <p:sp>
        <p:nvSpPr>
          <p:cNvPr id="6" name="Fußzeilenplatzhalter 5"/>
          <p:cNvSpPr>
            <a:spLocks noGrp="1"/>
          </p:cNvSpPr>
          <p:nvPr>
            <p:ph type="ftr" sz="quarter" idx="4"/>
          </p:nvPr>
        </p:nvSpPr>
        <p:spPr/>
        <p:txBody>
          <a:bodyPr/>
          <a:lstStyle/>
          <a:p>
            <a:r>
              <a:rPr lang="en-US"/>
              <a:t>Universität Stuttgart</a:t>
            </a:r>
            <a:endParaRPr lang="en-US" dirty="0"/>
          </a:p>
        </p:txBody>
      </p:sp>
      <p:sp>
        <p:nvSpPr>
          <p:cNvPr id="7" name="Foliennummernplatzhalter 6"/>
          <p:cNvSpPr>
            <a:spLocks noGrp="1"/>
          </p:cNvSpPr>
          <p:nvPr>
            <p:ph type="sldNum" sz="quarter" idx="5"/>
          </p:nvPr>
        </p:nvSpPr>
        <p:spPr/>
        <p:txBody>
          <a:bodyPr/>
          <a:lstStyle/>
          <a:p>
            <a:fld id="{05DD1DF0-DD4E-4B0C-B0FD-D16D9D2A9750}" type="slidenum">
              <a:rPr lang="en-US" smtClean="0"/>
              <a:pPr/>
              <a:t>15</a:t>
            </a:fld>
            <a:endParaRPr lang="en-US"/>
          </a:p>
        </p:txBody>
      </p:sp>
    </p:spTree>
    <p:extLst>
      <p:ext uri="{BB962C8B-B14F-4D97-AF65-F5344CB8AC3E}">
        <p14:creationId xmlns:p14="http://schemas.microsoft.com/office/powerpoint/2010/main" val="15170250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63550" y="941388"/>
            <a:ext cx="5853113" cy="3659187"/>
          </a:xfrm>
        </p:spPr>
      </p:sp>
      <p:sp>
        <p:nvSpPr>
          <p:cNvPr id="3" name="Notizenplatzhalter 2"/>
          <p:cNvSpPr>
            <a:spLocks noGrp="1"/>
          </p:cNvSpPr>
          <p:nvPr>
            <p:ph type="body" idx="1"/>
          </p:nvPr>
        </p:nvSpPr>
        <p:spPr/>
        <p:txBody>
          <a:bodyPr/>
          <a:lstStyle/>
          <a:p>
            <a:pPr>
              <a:buClr>
                <a:srgbClr val="00519E"/>
              </a:buClr>
            </a:pPr>
            <a:r>
              <a:rPr lang="en-US" dirty="0"/>
              <a:t>Let’s take a look at a concrete profile of DTUML for properties</a:t>
            </a:r>
          </a:p>
          <a:p>
            <a:pPr>
              <a:buClr>
                <a:srgbClr val="00519E"/>
              </a:buClr>
            </a:pPr>
            <a:r>
              <a:rPr lang="en-US" dirty="0"/>
              <a:t>All elements are extended with</a:t>
            </a:r>
          </a:p>
          <a:p>
            <a:pPr lvl="1">
              <a:buClr>
                <a:srgbClr val="00519E"/>
              </a:buClr>
            </a:pPr>
            <a:r>
              <a:rPr lang="en-US" dirty="0" err="1"/>
              <a:t>displayName</a:t>
            </a:r>
            <a:r>
              <a:rPr lang="en-US" dirty="0"/>
              <a:t> (DTDL)</a:t>
            </a:r>
          </a:p>
          <a:p>
            <a:pPr lvl="1">
              <a:buClr>
                <a:srgbClr val="00519E"/>
              </a:buClr>
            </a:pPr>
            <a:r>
              <a:rPr lang="en-US" dirty="0"/>
              <a:t>identifier (DTDL)</a:t>
            </a:r>
          </a:p>
          <a:p>
            <a:pPr lvl="1">
              <a:buClr>
                <a:srgbClr val="00519E"/>
              </a:buClr>
            </a:pPr>
            <a:r>
              <a:rPr lang="en-US" dirty="0"/>
              <a:t>description (DTDL, </a:t>
            </a:r>
            <a:r>
              <a:rPr lang="en-US" dirty="0" err="1"/>
              <a:t>Vortolang</a:t>
            </a:r>
            <a:r>
              <a:rPr lang="en-US" dirty="0"/>
              <a:t>)</a:t>
            </a:r>
          </a:p>
          <a:p>
            <a:pPr lvl="0">
              <a:buClr>
                <a:srgbClr val="00519E"/>
              </a:buClr>
            </a:pPr>
            <a:endParaRPr lang="en-US" dirty="0"/>
          </a:p>
          <a:p>
            <a:endParaRPr lang="en-US" dirty="0"/>
          </a:p>
        </p:txBody>
      </p:sp>
      <p:sp>
        <p:nvSpPr>
          <p:cNvPr id="4" name="Kopfzeilenplatzhalter 3"/>
          <p:cNvSpPr>
            <a:spLocks noGrp="1"/>
          </p:cNvSpPr>
          <p:nvPr>
            <p:ph type="hdr" sz="quarter"/>
          </p:nvPr>
        </p:nvSpPr>
        <p:spPr/>
        <p:txBody>
          <a:bodyPr/>
          <a:lstStyle/>
          <a:p>
            <a:r>
              <a:rPr lang="en-US"/>
              <a:t>Titel der Präsentation</a:t>
            </a:r>
          </a:p>
        </p:txBody>
      </p:sp>
      <p:sp>
        <p:nvSpPr>
          <p:cNvPr id="5" name="Datumsplatzhalter 4"/>
          <p:cNvSpPr>
            <a:spLocks noGrp="1"/>
          </p:cNvSpPr>
          <p:nvPr>
            <p:ph type="dt" idx="1"/>
          </p:nvPr>
        </p:nvSpPr>
        <p:spPr/>
        <p:txBody>
          <a:bodyPr/>
          <a:lstStyle/>
          <a:p>
            <a:fld id="{347B8B8D-0B39-4AB2-8E95-134A5C4A79DA}" type="datetime1">
              <a:rPr lang="de-DE" smtClean="0"/>
              <a:t>01.07.2022</a:t>
            </a:fld>
            <a:endParaRPr lang="en-US"/>
          </a:p>
        </p:txBody>
      </p:sp>
      <p:sp>
        <p:nvSpPr>
          <p:cNvPr id="6" name="Fußzeilenplatzhalter 5"/>
          <p:cNvSpPr>
            <a:spLocks noGrp="1"/>
          </p:cNvSpPr>
          <p:nvPr>
            <p:ph type="ftr" sz="quarter" idx="4"/>
          </p:nvPr>
        </p:nvSpPr>
        <p:spPr/>
        <p:txBody>
          <a:bodyPr/>
          <a:lstStyle/>
          <a:p>
            <a:r>
              <a:rPr lang="en-US"/>
              <a:t>Universität Stuttgart</a:t>
            </a:r>
            <a:endParaRPr lang="en-US" dirty="0"/>
          </a:p>
        </p:txBody>
      </p:sp>
      <p:sp>
        <p:nvSpPr>
          <p:cNvPr id="7" name="Foliennummernplatzhalter 6"/>
          <p:cNvSpPr>
            <a:spLocks noGrp="1"/>
          </p:cNvSpPr>
          <p:nvPr>
            <p:ph type="sldNum" sz="quarter" idx="5"/>
          </p:nvPr>
        </p:nvSpPr>
        <p:spPr/>
        <p:txBody>
          <a:bodyPr/>
          <a:lstStyle/>
          <a:p>
            <a:fld id="{05DD1DF0-DD4E-4B0C-B0FD-D16D9D2A9750}" type="slidenum">
              <a:rPr lang="en-US" smtClean="0"/>
              <a:pPr/>
              <a:t>16</a:t>
            </a:fld>
            <a:endParaRPr lang="en-US"/>
          </a:p>
        </p:txBody>
      </p:sp>
    </p:spTree>
    <p:extLst>
      <p:ext uri="{BB962C8B-B14F-4D97-AF65-F5344CB8AC3E}">
        <p14:creationId xmlns:p14="http://schemas.microsoft.com/office/powerpoint/2010/main" val="11538452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63550" y="941388"/>
            <a:ext cx="5853113" cy="3659187"/>
          </a:xfrm>
        </p:spPr>
      </p:sp>
      <p:sp>
        <p:nvSpPr>
          <p:cNvPr id="3" name="Notizenplatzhalter 2"/>
          <p:cNvSpPr>
            <a:spLocks noGrp="1"/>
          </p:cNvSpPr>
          <p:nvPr>
            <p:ph type="body" idx="1"/>
          </p:nvPr>
        </p:nvSpPr>
        <p:spPr/>
        <p:txBody>
          <a:bodyPr/>
          <a:lstStyle/>
          <a:p>
            <a:r>
              <a:rPr lang="en-US" dirty="0"/>
              <a:t>Next we take a look at a concrete class diagram annotated with stereotypes of our profile DTUML</a:t>
            </a:r>
          </a:p>
          <a:p>
            <a:r>
              <a:rPr lang="en-US" dirty="0"/>
              <a:t>The CD represents a scenario where: </a:t>
            </a:r>
          </a:p>
          <a:p>
            <a:pPr lvl="1"/>
            <a:r>
              <a:rPr lang="en-US" dirty="0"/>
              <a:t>Robots equipped with controller and attached temperature and CO2 sensor drives around rooms and can give an alert whenever a certain threshold is passed.</a:t>
            </a:r>
          </a:p>
          <a:p>
            <a:pPr lvl="1"/>
            <a:r>
              <a:rPr lang="en-US" dirty="0"/>
              <a:t>Rooms can then activate their ventilation system to improve air quality</a:t>
            </a:r>
          </a:p>
          <a:p>
            <a:pPr lvl="0"/>
            <a:r>
              <a:rPr lang="en-US" dirty="0"/>
              <a:t>Transforming from a DTDL -&gt; DTUML -&gt; TM</a:t>
            </a:r>
          </a:p>
          <a:p>
            <a:pPr lvl="0"/>
            <a:r>
              <a:rPr lang="en-US" dirty="0"/>
              <a:t>But: loose of information that is specific to platforms and not applicable</a:t>
            </a:r>
          </a:p>
          <a:p>
            <a:pPr lvl="1"/>
            <a:r>
              <a:rPr lang="en-US" dirty="0" err="1"/>
              <a:t>isSingleton</a:t>
            </a:r>
            <a:r>
              <a:rPr lang="en-US" dirty="0"/>
              <a:t> not applicable in DTDL</a:t>
            </a:r>
          </a:p>
          <a:p>
            <a:pPr lvl="1"/>
            <a:r>
              <a:rPr lang="en-US" dirty="0"/>
              <a:t>DTDL quantity or </a:t>
            </a:r>
            <a:r>
              <a:rPr lang="en-US" dirty="0" err="1"/>
              <a:t>displayName</a:t>
            </a:r>
            <a:r>
              <a:rPr lang="en-US" dirty="0"/>
              <a:t> are not applicable to TM</a:t>
            </a:r>
          </a:p>
        </p:txBody>
      </p:sp>
      <p:sp>
        <p:nvSpPr>
          <p:cNvPr id="4" name="Kopfzeilenplatzhalter 3"/>
          <p:cNvSpPr>
            <a:spLocks noGrp="1"/>
          </p:cNvSpPr>
          <p:nvPr>
            <p:ph type="hdr" sz="quarter"/>
          </p:nvPr>
        </p:nvSpPr>
        <p:spPr/>
        <p:txBody>
          <a:bodyPr/>
          <a:lstStyle/>
          <a:p>
            <a:r>
              <a:rPr lang="en-US"/>
              <a:t>Titel der Präsentation</a:t>
            </a:r>
          </a:p>
        </p:txBody>
      </p:sp>
      <p:sp>
        <p:nvSpPr>
          <p:cNvPr id="5" name="Datumsplatzhalter 4"/>
          <p:cNvSpPr>
            <a:spLocks noGrp="1"/>
          </p:cNvSpPr>
          <p:nvPr>
            <p:ph type="dt" idx="1"/>
          </p:nvPr>
        </p:nvSpPr>
        <p:spPr/>
        <p:txBody>
          <a:bodyPr/>
          <a:lstStyle/>
          <a:p>
            <a:fld id="{424DA02D-6CC9-4D88-AD41-AC4649A151BB}" type="datetime1">
              <a:rPr lang="de-DE" smtClean="0"/>
              <a:t>01.07.2022</a:t>
            </a:fld>
            <a:endParaRPr lang="en-US"/>
          </a:p>
        </p:txBody>
      </p:sp>
      <p:sp>
        <p:nvSpPr>
          <p:cNvPr id="6" name="Fußzeilenplatzhalter 5"/>
          <p:cNvSpPr>
            <a:spLocks noGrp="1"/>
          </p:cNvSpPr>
          <p:nvPr>
            <p:ph type="ftr" sz="quarter" idx="4"/>
          </p:nvPr>
        </p:nvSpPr>
        <p:spPr/>
        <p:txBody>
          <a:bodyPr/>
          <a:lstStyle/>
          <a:p>
            <a:r>
              <a:rPr lang="en-US"/>
              <a:t>Universität Stuttgart</a:t>
            </a:r>
            <a:endParaRPr lang="en-US" dirty="0"/>
          </a:p>
        </p:txBody>
      </p:sp>
      <p:sp>
        <p:nvSpPr>
          <p:cNvPr id="7" name="Foliennummernplatzhalter 6"/>
          <p:cNvSpPr>
            <a:spLocks noGrp="1"/>
          </p:cNvSpPr>
          <p:nvPr>
            <p:ph type="sldNum" sz="quarter" idx="5"/>
          </p:nvPr>
        </p:nvSpPr>
        <p:spPr/>
        <p:txBody>
          <a:bodyPr/>
          <a:lstStyle/>
          <a:p>
            <a:fld id="{05DD1DF0-DD4E-4B0C-B0FD-D16D9D2A9750}" type="slidenum">
              <a:rPr lang="en-US" smtClean="0"/>
              <a:pPr/>
              <a:t>17</a:t>
            </a:fld>
            <a:endParaRPr lang="en-US"/>
          </a:p>
        </p:txBody>
      </p:sp>
    </p:spTree>
    <p:extLst>
      <p:ext uri="{BB962C8B-B14F-4D97-AF65-F5344CB8AC3E}">
        <p14:creationId xmlns:p14="http://schemas.microsoft.com/office/powerpoint/2010/main" val="19239486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63550" y="941388"/>
            <a:ext cx="5853113" cy="3659187"/>
          </a:xfrm>
        </p:spPr>
      </p:sp>
      <p:sp>
        <p:nvSpPr>
          <p:cNvPr id="3" name="Notizenplatzhalter 2"/>
          <p:cNvSpPr>
            <a:spLocks noGrp="1"/>
          </p:cNvSpPr>
          <p:nvPr>
            <p:ph type="body" idx="1"/>
          </p:nvPr>
        </p:nvSpPr>
        <p:spPr/>
        <p:txBody>
          <a:bodyPr/>
          <a:lstStyle/>
          <a:p>
            <a:r>
              <a:rPr lang="en-US" dirty="0"/>
              <a:t>So, finally we can answer the question: are these modeling capabilities of the DT platforms just New or just “Old wine in new bottles?”</a:t>
            </a:r>
          </a:p>
        </p:txBody>
      </p:sp>
      <p:sp>
        <p:nvSpPr>
          <p:cNvPr id="4" name="Kopfzeilenplatzhalter 3"/>
          <p:cNvSpPr>
            <a:spLocks noGrp="1"/>
          </p:cNvSpPr>
          <p:nvPr>
            <p:ph type="hdr" sz="quarter"/>
          </p:nvPr>
        </p:nvSpPr>
        <p:spPr/>
        <p:txBody>
          <a:bodyPr/>
          <a:lstStyle/>
          <a:p>
            <a:r>
              <a:rPr lang="en-US"/>
              <a:t>Titel der Präsentation</a:t>
            </a:r>
          </a:p>
        </p:txBody>
      </p:sp>
      <p:sp>
        <p:nvSpPr>
          <p:cNvPr id="5" name="Datumsplatzhalter 4"/>
          <p:cNvSpPr>
            <a:spLocks noGrp="1"/>
          </p:cNvSpPr>
          <p:nvPr>
            <p:ph type="dt" idx="1"/>
          </p:nvPr>
        </p:nvSpPr>
        <p:spPr/>
        <p:txBody>
          <a:bodyPr/>
          <a:lstStyle/>
          <a:p>
            <a:fld id="{E363C0C3-AAF7-46B6-B6E2-264A5A344CB5}" type="datetime1">
              <a:rPr lang="de-DE" smtClean="0"/>
              <a:t>01.07.2022</a:t>
            </a:fld>
            <a:endParaRPr lang="en-US"/>
          </a:p>
        </p:txBody>
      </p:sp>
      <p:sp>
        <p:nvSpPr>
          <p:cNvPr id="6" name="Fußzeilenplatzhalter 5"/>
          <p:cNvSpPr>
            <a:spLocks noGrp="1"/>
          </p:cNvSpPr>
          <p:nvPr>
            <p:ph type="ftr" sz="quarter" idx="4"/>
          </p:nvPr>
        </p:nvSpPr>
        <p:spPr/>
        <p:txBody>
          <a:bodyPr/>
          <a:lstStyle/>
          <a:p>
            <a:r>
              <a:rPr lang="en-US"/>
              <a:t>Universität Stuttgart</a:t>
            </a:r>
            <a:endParaRPr lang="en-US" dirty="0"/>
          </a:p>
        </p:txBody>
      </p:sp>
      <p:sp>
        <p:nvSpPr>
          <p:cNvPr id="7" name="Foliennummernplatzhalter 6"/>
          <p:cNvSpPr>
            <a:spLocks noGrp="1"/>
          </p:cNvSpPr>
          <p:nvPr>
            <p:ph type="sldNum" sz="quarter" idx="5"/>
          </p:nvPr>
        </p:nvSpPr>
        <p:spPr/>
        <p:txBody>
          <a:bodyPr/>
          <a:lstStyle/>
          <a:p>
            <a:fld id="{05DD1DF0-DD4E-4B0C-B0FD-D16D9D2A9750}" type="slidenum">
              <a:rPr lang="en-US" smtClean="0"/>
              <a:pPr/>
              <a:t>18</a:t>
            </a:fld>
            <a:endParaRPr lang="en-US"/>
          </a:p>
        </p:txBody>
      </p:sp>
    </p:spTree>
    <p:extLst>
      <p:ext uri="{BB962C8B-B14F-4D97-AF65-F5344CB8AC3E}">
        <p14:creationId xmlns:p14="http://schemas.microsoft.com/office/powerpoint/2010/main" val="17312029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63550" y="941388"/>
            <a:ext cx="5853113" cy="3659187"/>
          </a:xfrm>
        </p:spPr>
      </p:sp>
      <p:sp>
        <p:nvSpPr>
          <p:cNvPr id="3" name="Notizenplatzhalter 2"/>
          <p:cNvSpPr>
            <a:spLocks noGrp="1"/>
          </p:cNvSpPr>
          <p:nvPr>
            <p:ph type="body" idx="1"/>
          </p:nvPr>
        </p:nvSpPr>
        <p:spPr/>
        <p:txBody>
          <a:bodyPr/>
          <a:lstStyle/>
          <a:p>
            <a:pPr marL="180975" marR="0" lvl="0" indent="-180975" algn="l" defTabSz="713232" rtl="0" eaLnBrk="1" fontAlgn="auto" latinLnBrk="0" hangingPunct="1">
              <a:lnSpc>
                <a:spcPct val="120000"/>
              </a:lnSpc>
              <a:spcBef>
                <a:spcPts val="0"/>
              </a:spcBef>
              <a:spcAft>
                <a:spcPts val="0"/>
              </a:spcAft>
              <a:buClr>
                <a:schemeClr val="accent1"/>
              </a:buClr>
              <a:buSzTx/>
              <a:buFont typeface="Arial" panose="020B0604020202020204" pitchFamily="34" charset="0"/>
              <a:buChar char="•"/>
              <a:tabLst/>
              <a:defRPr/>
            </a:pPr>
            <a:r>
              <a:rPr lang="en-US" sz="500" b="0" dirty="0"/>
              <a:t>Unfortunately, and as you all might know now: the answer is yes, they are just </a:t>
            </a:r>
            <a:r>
              <a:rPr lang="en-US" sz="500" b="0" dirty="0" err="1"/>
              <a:t>pured</a:t>
            </a:r>
            <a:r>
              <a:rPr lang="en-US" sz="500" b="0" dirty="0"/>
              <a:t> old wine in new bottles</a:t>
            </a:r>
          </a:p>
          <a:p>
            <a:pPr marL="180975" marR="0" lvl="0" indent="-180975" algn="l" defTabSz="713232" rtl="0" eaLnBrk="1" fontAlgn="auto" latinLnBrk="0" hangingPunct="1">
              <a:lnSpc>
                <a:spcPct val="120000"/>
              </a:lnSpc>
              <a:spcBef>
                <a:spcPts val="0"/>
              </a:spcBef>
              <a:spcAft>
                <a:spcPts val="0"/>
              </a:spcAft>
              <a:buClr>
                <a:schemeClr val="accent1"/>
              </a:buClr>
              <a:buSzTx/>
              <a:buFont typeface="Arial" panose="020B0604020202020204" pitchFamily="34" charset="0"/>
              <a:buChar char="•"/>
              <a:tabLst/>
              <a:defRPr/>
            </a:pPr>
            <a:r>
              <a:rPr lang="en-US" sz="500" b="0" dirty="0"/>
              <a:t>But lets take a look at the answers to our research questions again: </a:t>
            </a:r>
          </a:p>
          <a:p>
            <a:pPr marL="0" marR="0" lvl="0" indent="0" algn="l" defTabSz="713232" rtl="0" eaLnBrk="1" fontAlgn="auto" latinLnBrk="0" hangingPunct="1">
              <a:lnSpc>
                <a:spcPct val="120000"/>
              </a:lnSpc>
              <a:spcBef>
                <a:spcPts val="0"/>
              </a:spcBef>
              <a:spcAft>
                <a:spcPts val="0"/>
              </a:spcAft>
              <a:buClr>
                <a:schemeClr val="accent1"/>
              </a:buClr>
              <a:buSzTx/>
              <a:buFont typeface="Arial" panose="020B0604020202020204" pitchFamily="34" charset="0"/>
              <a:buNone/>
              <a:tabLst/>
              <a:defRPr/>
            </a:pPr>
            <a:r>
              <a:rPr lang="en-US" sz="500" b="0" dirty="0"/>
              <a:t>RQ1: </a:t>
            </a:r>
          </a:p>
          <a:p>
            <a:pPr marL="180975" marR="0" lvl="0" indent="-180975" algn="l" defTabSz="713232" rtl="0" eaLnBrk="1" fontAlgn="auto" latinLnBrk="0" hangingPunct="1">
              <a:lnSpc>
                <a:spcPct val="120000"/>
              </a:lnSpc>
              <a:spcBef>
                <a:spcPts val="0"/>
              </a:spcBef>
              <a:spcAft>
                <a:spcPts val="0"/>
              </a:spcAft>
              <a:buClr>
                <a:schemeClr val="accent1"/>
              </a:buClr>
              <a:buSzTx/>
              <a:buFont typeface="Arial" panose="020B0604020202020204" pitchFamily="34" charset="0"/>
              <a:buChar char="•"/>
              <a:tabLst/>
              <a:defRPr/>
            </a:pPr>
            <a:r>
              <a:rPr lang="en-US" sz="500" b="0" dirty="0"/>
              <a:t>More specific they wrap CD-like data structure description languages into a modern UI and label them as DT DSLs</a:t>
            </a:r>
          </a:p>
          <a:p>
            <a:pPr marL="0" marR="0" lvl="0" indent="0" algn="l" defTabSz="713232" rtl="0" eaLnBrk="1" fontAlgn="auto" latinLnBrk="0" hangingPunct="1">
              <a:lnSpc>
                <a:spcPct val="120000"/>
              </a:lnSpc>
              <a:spcBef>
                <a:spcPts val="0"/>
              </a:spcBef>
              <a:spcAft>
                <a:spcPts val="0"/>
              </a:spcAft>
              <a:buClr>
                <a:schemeClr val="accent1"/>
              </a:buClr>
              <a:buSzTx/>
              <a:buFont typeface="Arial" panose="020B0604020202020204" pitchFamily="34" charset="0"/>
              <a:buNone/>
              <a:tabLst/>
              <a:defRPr/>
            </a:pPr>
            <a:endParaRPr lang="en-US" sz="500" b="0" dirty="0"/>
          </a:p>
          <a:p>
            <a:pPr marL="0" marR="0" lvl="0" indent="0" algn="l" defTabSz="713232" rtl="0" eaLnBrk="1" fontAlgn="auto" latinLnBrk="0" hangingPunct="1">
              <a:lnSpc>
                <a:spcPct val="120000"/>
              </a:lnSpc>
              <a:spcBef>
                <a:spcPts val="0"/>
              </a:spcBef>
              <a:spcAft>
                <a:spcPts val="0"/>
              </a:spcAft>
              <a:buClr>
                <a:schemeClr val="accent1"/>
              </a:buClr>
              <a:buSzTx/>
              <a:buFont typeface="Arial" panose="020B0604020202020204" pitchFamily="34" charset="0"/>
              <a:buNone/>
              <a:tabLst/>
              <a:defRPr/>
            </a:pPr>
            <a:r>
              <a:rPr lang="en-US" sz="500" b="0" dirty="0"/>
              <a:t>Outlook: </a:t>
            </a:r>
          </a:p>
          <a:p>
            <a:pPr marL="180975" marR="0" lvl="0" indent="-180975" algn="l" defTabSz="713232" rtl="0" eaLnBrk="1" fontAlgn="auto" latinLnBrk="0" hangingPunct="1">
              <a:lnSpc>
                <a:spcPct val="120000"/>
              </a:lnSpc>
              <a:spcBef>
                <a:spcPts val="0"/>
              </a:spcBef>
              <a:spcAft>
                <a:spcPts val="0"/>
              </a:spcAft>
              <a:buClr>
                <a:schemeClr val="accent1"/>
              </a:buClr>
              <a:buSzTx/>
              <a:buFont typeface="Arial" panose="020B0604020202020204" pitchFamily="34" charset="0"/>
              <a:buChar char="•"/>
              <a:tabLst/>
              <a:defRPr/>
            </a:pPr>
            <a:r>
              <a:rPr lang="en-US" sz="500" b="0" dirty="0"/>
              <a:t>Modeling and Analysis of Real Time Embedded Systems (MARTE)</a:t>
            </a:r>
          </a:p>
          <a:p>
            <a:pPr marL="180975" marR="0" lvl="0" indent="-177800" algn="l" defTabSz="713232" rtl="0" eaLnBrk="1" fontAlgn="auto" latinLnBrk="0" hangingPunct="1">
              <a:lnSpc>
                <a:spcPct val="120000"/>
              </a:lnSpc>
              <a:spcBef>
                <a:spcPts val="0"/>
              </a:spcBef>
              <a:spcAft>
                <a:spcPts val="0"/>
              </a:spcAft>
              <a:buClrTx/>
              <a:buSzTx/>
              <a:buFont typeface="Arial" panose="020B0604020202020204" pitchFamily="34" charset="0"/>
              <a:buChar char="•"/>
              <a:tabLst/>
              <a:defRPr/>
            </a:pPr>
            <a:r>
              <a:rPr lang="en-US" dirty="0"/>
              <a:t>language family including code generation specific to DT platforms</a:t>
            </a:r>
          </a:p>
          <a:p>
            <a:pPr lvl="1"/>
            <a:endParaRPr lang="en-US" dirty="0"/>
          </a:p>
        </p:txBody>
      </p:sp>
      <p:sp>
        <p:nvSpPr>
          <p:cNvPr id="4" name="Kopfzeilenplatzhalter 3"/>
          <p:cNvSpPr>
            <a:spLocks noGrp="1"/>
          </p:cNvSpPr>
          <p:nvPr>
            <p:ph type="hdr" sz="quarter"/>
          </p:nvPr>
        </p:nvSpPr>
        <p:spPr/>
        <p:txBody>
          <a:bodyPr/>
          <a:lstStyle/>
          <a:p>
            <a:r>
              <a:rPr lang="en-US"/>
              <a:t>Titel der Präsentation</a:t>
            </a:r>
          </a:p>
        </p:txBody>
      </p:sp>
      <p:sp>
        <p:nvSpPr>
          <p:cNvPr id="5" name="Datumsplatzhalter 4"/>
          <p:cNvSpPr>
            <a:spLocks noGrp="1"/>
          </p:cNvSpPr>
          <p:nvPr>
            <p:ph type="dt" idx="1"/>
          </p:nvPr>
        </p:nvSpPr>
        <p:spPr/>
        <p:txBody>
          <a:bodyPr/>
          <a:lstStyle/>
          <a:p>
            <a:fld id="{AAA56A0C-F16B-4856-92C4-8B3A8D56B611}" type="datetime1">
              <a:rPr lang="de-DE" smtClean="0"/>
              <a:t>01.07.2022</a:t>
            </a:fld>
            <a:endParaRPr lang="en-US"/>
          </a:p>
        </p:txBody>
      </p:sp>
      <p:sp>
        <p:nvSpPr>
          <p:cNvPr id="6" name="Fußzeilenplatzhalter 5"/>
          <p:cNvSpPr>
            <a:spLocks noGrp="1"/>
          </p:cNvSpPr>
          <p:nvPr>
            <p:ph type="ftr" sz="quarter" idx="4"/>
          </p:nvPr>
        </p:nvSpPr>
        <p:spPr/>
        <p:txBody>
          <a:bodyPr/>
          <a:lstStyle/>
          <a:p>
            <a:r>
              <a:rPr lang="en-US"/>
              <a:t>Universität Stuttgart</a:t>
            </a:r>
            <a:endParaRPr lang="en-US" dirty="0"/>
          </a:p>
        </p:txBody>
      </p:sp>
      <p:sp>
        <p:nvSpPr>
          <p:cNvPr id="7" name="Foliennummernplatzhalter 6"/>
          <p:cNvSpPr>
            <a:spLocks noGrp="1"/>
          </p:cNvSpPr>
          <p:nvPr>
            <p:ph type="sldNum" sz="quarter" idx="5"/>
          </p:nvPr>
        </p:nvSpPr>
        <p:spPr/>
        <p:txBody>
          <a:bodyPr/>
          <a:lstStyle/>
          <a:p>
            <a:fld id="{05DD1DF0-DD4E-4B0C-B0FD-D16D9D2A9750}" type="slidenum">
              <a:rPr lang="en-US" smtClean="0"/>
              <a:pPr/>
              <a:t>19</a:t>
            </a:fld>
            <a:endParaRPr lang="en-US"/>
          </a:p>
        </p:txBody>
      </p:sp>
    </p:spTree>
    <p:extLst>
      <p:ext uri="{BB962C8B-B14F-4D97-AF65-F5344CB8AC3E}">
        <p14:creationId xmlns:p14="http://schemas.microsoft.com/office/powerpoint/2010/main" val="9377129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63550" y="941388"/>
            <a:ext cx="5853113" cy="3659187"/>
          </a:xfrm>
        </p:spPr>
      </p:sp>
      <p:sp>
        <p:nvSpPr>
          <p:cNvPr id="3" name="Notizenplatzhalter 2"/>
          <p:cNvSpPr>
            <a:spLocks noGrp="1"/>
          </p:cNvSpPr>
          <p:nvPr>
            <p:ph type="body" idx="1"/>
          </p:nvPr>
        </p:nvSpPr>
        <p:spPr/>
        <p:txBody>
          <a:bodyPr/>
          <a:lstStyle/>
          <a:p>
            <a:r>
              <a:rPr lang="en-US" dirty="0"/>
              <a:t>Thank you all for your attention</a:t>
            </a:r>
          </a:p>
          <a:p>
            <a:r>
              <a:rPr lang="en-US" dirty="0"/>
              <a:t>Now open to any questions you have</a:t>
            </a:r>
          </a:p>
        </p:txBody>
      </p:sp>
      <p:sp>
        <p:nvSpPr>
          <p:cNvPr id="4" name="Kopfzeilenplatzhalter 3"/>
          <p:cNvSpPr>
            <a:spLocks noGrp="1"/>
          </p:cNvSpPr>
          <p:nvPr>
            <p:ph type="hdr" sz="quarter"/>
          </p:nvPr>
        </p:nvSpPr>
        <p:spPr/>
        <p:txBody>
          <a:bodyPr/>
          <a:lstStyle/>
          <a:p>
            <a:r>
              <a:rPr lang="en-US" dirty="0" err="1"/>
              <a:t>Titel</a:t>
            </a:r>
            <a:r>
              <a:rPr lang="en-US" dirty="0"/>
              <a:t> der </a:t>
            </a:r>
            <a:r>
              <a:rPr lang="en-US" dirty="0" err="1"/>
              <a:t>Präsentation</a:t>
            </a:r>
            <a:endParaRPr lang="en-US" dirty="0"/>
          </a:p>
        </p:txBody>
      </p:sp>
      <p:sp>
        <p:nvSpPr>
          <p:cNvPr id="5" name="Datumsplatzhalter 4"/>
          <p:cNvSpPr>
            <a:spLocks noGrp="1"/>
          </p:cNvSpPr>
          <p:nvPr>
            <p:ph type="dt" idx="1"/>
          </p:nvPr>
        </p:nvSpPr>
        <p:spPr/>
        <p:txBody>
          <a:bodyPr/>
          <a:lstStyle/>
          <a:p>
            <a:fld id="{A07A8960-FB55-498F-AB94-758AEBF097CD}" type="datetime1">
              <a:rPr lang="de-DE" smtClean="0"/>
              <a:t>01.07.2022</a:t>
            </a:fld>
            <a:endParaRPr lang="en-US" dirty="0"/>
          </a:p>
        </p:txBody>
      </p:sp>
      <p:sp>
        <p:nvSpPr>
          <p:cNvPr id="6" name="Fußzeilenplatzhalter 5"/>
          <p:cNvSpPr>
            <a:spLocks noGrp="1"/>
          </p:cNvSpPr>
          <p:nvPr>
            <p:ph type="ftr" sz="quarter" idx="4"/>
          </p:nvPr>
        </p:nvSpPr>
        <p:spPr/>
        <p:txBody>
          <a:bodyPr/>
          <a:lstStyle/>
          <a:p>
            <a:r>
              <a:rPr lang="en-US" dirty="0"/>
              <a:t>Universität Stuttgart</a:t>
            </a:r>
          </a:p>
        </p:txBody>
      </p:sp>
      <p:sp>
        <p:nvSpPr>
          <p:cNvPr id="7" name="Foliennummernplatzhalter 6"/>
          <p:cNvSpPr>
            <a:spLocks noGrp="1"/>
          </p:cNvSpPr>
          <p:nvPr>
            <p:ph type="sldNum" sz="quarter" idx="5"/>
          </p:nvPr>
        </p:nvSpPr>
        <p:spPr/>
        <p:txBody>
          <a:bodyPr/>
          <a:lstStyle/>
          <a:p>
            <a:fld id="{05DD1DF0-DD4E-4B0C-B0FD-D16D9D2A9750}" type="slidenum">
              <a:rPr lang="en-US" smtClean="0"/>
              <a:pPr/>
              <a:t>20</a:t>
            </a:fld>
            <a:endParaRPr lang="en-US" dirty="0"/>
          </a:p>
        </p:txBody>
      </p:sp>
    </p:spTree>
    <p:extLst>
      <p:ext uri="{BB962C8B-B14F-4D97-AF65-F5344CB8AC3E}">
        <p14:creationId xmlns:p14="http://schemas.microsoft.com/office/powerpoint/2010/main" val="24843941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63550" y="941388"/>
            <a:ext cx="5853113" cy="3659187"/>
          </a:xfrm>
        </p:spPr>
      </p:sp>
      <p:sp>
        <p:nvSpPr>
          <p:cNvPr id="3" name="Notizenplatzhalter 2"/>
          <p:cNvSpPr>
            <a:spLocks noGrp="1"/>
          </p:cNvSpPr>
          <p:nvPr>
            <p:ph type="body" idx="1"/>
          </p:nvPr>
        </p:nvSpPr>
        <p:spPr/>
        <p:txBody>
          <a:bodyPr/>
          <a:lstStyle/>
          <a:p>
            <a:pPr marL="180975" marR="0" lvl="0" indent="-180975" algn="l" defTabSz="713232" rtl="0" eaLnBrk="1" fontAlgn="auto" latinLnBrk="0" hangingPunct="1">
              <a:lnSpc>
                <a:spcPct val="120000"/>
              </a:lnSpc>
              <a:spcBef>
                <a:spcPts val="0"/>
              </a:spcBef>
              <a:spcAft>
                <a:spcPts val="0"/>
              </a:spcAft>
              <a:buClr>
                <a:schemeClr val="accent1"/>
              </a:buClr>
              <a:buSzTx/>
              <a:buFont typeface="Arial" panose="020B0604020202020204" pitchFamily="34" charset="0"/>
              <a:buChar char="•"/>
              <a:tabLst/>
              <a:defRPr/>
            </a:pPr>
            <a:r>
              <a:rPr lang="en-US" dirty="0">
                <a:solidFill>
                  <a:srgbClr val="00519E"/>
                </a:solidFill>
              </a:rPr>
              <a:t>Let’s start with the motivation of our research</a:t>
            </a:r>
          </a:p>
          <a:p>
            <a:pPr marL="180975" marR="0" lvl="0" indent="-180975" algn="l" defTabSz="713232" rtl="0" eaLnBrk="1" fontAlgn="auto" latinLnBrk="0" hangingPunct="1">
              <a:lnSpc>
                <a:spcPct val="120000"/>
              </a:lnSpc>
              <a:spcBef>
                <a:spcPts val="0"/>
              </a:spcBef>
              <a:spcAft>
                <a:spcPts val="0"/>
              </a:spcAft>
              <a:buClr>
                <a:schemeClr val="accent1"/>
              </a:buClr>
              <a:buSzTx/>
              <a:buFont typeface="Arial" panose="020B0604020202020204" pitchFamily="34" charset="0"/>
              <a:buChar char="•"/>
              <a:tabLst/>
              <a:defRPr/>
            </a:pPr>
            <a:r>
              <a:rPr lang="en-US" dirty="0">
                <a:solidFill>
                  <a:srgbClr val="00519E"/>
                </a:solidFill>
              </a:rPr>
              <a:t>Digital Twins (DTs) monitor and optimize cyber-physical systems (CPS)</a:t>
            </a:r>
          </a:p>
          <a:p>
            <a:pPr marL="180975" marR="0" lvl="0" indent="-180975" algn="l" defTabSz="713232" rtl="0" eaLnBrk="1" fontAlgn="auto" latinLnBrk="0" hangingPunct="1">
              <a:lnSpc>
                <a:spcPct val="120000"/>
              </a:lnSpc>
              <a:spcBef>
                <a:spcPts val="0"/>
              </a:spcBef>
              <a:spcAft>
                <a:spcPts val="0"/>
              </a:spcAft>
              <a:buClr>
                <a:schemeClr val="accent1"/>
              </a:buClr>
              <a:buSzTx/>
              <a:buFont typeface="Arial" panose="020B0604020202020204" pitchFamily="34" charset="0"/>
              <a:buChar char="•"/>
              <a:tabLst/>
              <a:defRPr/>
            </a:pPr>
            <a:r>
              <a:rPr lang="en-US" dirty="0">
                <a:sym typeface="Wingdings" panose="05000000000000000000" pitchFamily="2" charset="2"/>
              </a:rPr>
              <a:t>Developing DTs requires collaboration between software experts and CPS experts which opens this famous conceptual gap between problem domain and solution domain</a:t>
            </a:r>
            <a:endParaRPr lang="en-US" dirty="0"/>
          </a:p>
          <a:p>
            <a:pPr marL="358775" marR="0" lvl="1" indent="-180975" algn="l" defTabSz="713232" rtl="0" eaLnBrk="1" fontAlgn="auto" latinLnBrk="0" hangingPunct="1">
              <a:lnSpc>
                <a:spcPct val="120000"/>
              </a:lnSpc>
              <a:spcBef>
                <a:spcPts val="0"/>
              </a:spcBef>
              <a:spcAft>
                <a:spcPts val="0"/>
              </a:spcAft>
              <a:buClr>
                <a:schemeClr val="accent1"/>
              </a:buClr>
              <a:buSzTx/>
              <a:tabLst/>
              <a:defRPr/>
            </a:pPr>
            <a:r>
              <a:rPr lang="en-US" dirty="0"/>
              <a:t>Modeling languages try to bridge the gap between CPS (domain) experts and software engineering experts</a:t>
            </a:r>
          </a:p>
          <a:p>
            <a:pPr marL="358775" marR="0" lvl="1" indent="-180975" algn="l" defTabSz="713232" rtl="0" eaLnBrk="1" fontAlgn="auto" latinLnBrk="0" hangingPunct="1">
              <a:lnSpc>
                <a:spcPct val="120000"/>
              </a:lnSpc>
              <a:spcBef>
                <a:spcPts val="0"/>
              </a:spcBef>
              <a:spcAft>
                <a:spcPts val="0"/>
              </a:spcAft>
              <a:buClr>
                <a:schemeClr val="accent1"/>
              </a:buClr>
              <a:buSzTx/>
              <a:tabLst/>
              <a:defRPr/>
            </a:pPr>
            <a:r>
              <a:rPr lang="en-US" dirty="0"/>
              <a:t>Thus, DT platforms provide dedicated modeling languages</a:t>
            </a:r>
          </a:p>
          <a:p>
            <a:pPr marL="180975" marR="0" lvl="0" indent="-180975" algn="l" defTabSz="713232" rtl="0" eaLnBrk="1" fontAlgn="auto" latinLnBrk="0" hangingPunct="1">
              <a:lnSpc>
                <a:spcPct val="120000"/>
              </a:lnSpc>
              <a:spcBef>
                <a:spcPts val="0"/>
              </a:spcBef>
              <a:spcAft>
                <a:spcPts val="0"/>
              </a:spcAft>
              <a:buClr>
                <a:schemeClr val="accent1"/>
              </a:buClr>
              <a:buSzTx/>
              <a:tabLst/>
              <a:defRPr/>
            </a:pPr>
            <a:r>
              <a:rPr lang="en-US" dirty="0"/>
              <a:t>We investigated three so called digital twin platforms and their provided modelling capabilities and analyzed whether they provide completely new modelling techniques or rather existing and known techniques (old wine) but wrapped into these new shining platforms (new bottles)</a:t>
            </a:r>
          </a:p>
          <a:p>
            <a:pPr marL="180975" marR="0" lvl="0" indent="-180975" algn="l" defTabSz="713232" rtl="0" eaLnBrk="1" fontAlgn="auto" latinLnBrk="0" hangingPunct="1">
              <a:lnSpc>
                <a:spcPct val="120000"/>
              </a:lnSpc>
              <a:spcBef>
                <a:spcPts val="0"/>
              </a:spcBef>
              <a:spcAft>
                <a:spcPts val="0"/>
              </a:spcAft>
              <a:buClr>
                <a:schemeClr val="accent1"/>
              </a:buClr>
              <a:buSzTx/>
              <a:tabLst/>
              <a:defRPr/>
            </a:pPr>
            <a:r>
              <a:rPr lang="en-US" dirty="0"/>
              <a:t>Digital Twin Platforms: MS Azure Digital Twins, AWS IoT </a:t>
            </a:r>
            <a:r>
              <a:rPr lang="en-US" dirty="0" err="1"/>
              <a:t>TwinMaker</a:t>
            </a:r>
            <a:r>
              <a:rPr lang="en-US" dirty="0"/>
              <a:t>, Eclipse </a:t>
            </a:r>
            <a:r>
              <a:rPr lang="en-US" dirty="0" err="1"/>
              <a:t>Vorto</a:t>
            </a:r>
            <a:endParaRPr lang="en-US" dirty="0"/>
          </a:p>
        </p:txBody>
      </p:sp>
      <p:sp>
        <p:nvSpPr>
          <p:cNvPr id="4" name="Kopfzeilenplatzhalter 3"/>
          <p:cNvSpPr>
            <a:spLocks noGrp="1"/>
          </p:cNvSpPr>
          <p:nvPr>
            <p:ph type="hdr" sz="quarter"/>
          </p:nvPr>
        </p:nvSpPr>
        <p:spPr/>
        <p:txBody>
          <a:bodyPr/>
          <a:lstStyle/>
          <a:p>
            <a:r>
              <a:rPr lang="en-US"/>
              <a:t>Titel der Präsentation</a:t>
            </a:r>
          </a:p>
        </p:txBody>
      </p:sp>
      <p:sp>
        <p:nvSpPr>
          <p:cNvPr id="5" name="Datumsplatzhalter 4"/>
          <p:cNvSpPr>
            <a:spLocks noGrp="1"/>
          </p:cNvSpPr>
          <p:nvPr>
            <p:ph type="dt" idx="1"/>
          </p:nvPr>
        </p:nvSpPr>
        <p:spPr/>
        <p:txBody>
          <a:bodyPr/>
          <a:lstStyle/>
          <a:p>
            <a:fld id="{103B7A02-0D7F-4199-9470-D2252511B205}" type="datetime1">
              <a:rPr lang="de-DE" smtClean="0"/>
              <a:t>01.07.2022</a:t>
            </a:fld>
            <a:endParaRPr lang="en-US"/>
          </a:p>
        </p:txBody>
      </p:sp>
      <p:sp>
        <p:nvSpPr>
          <p:cNvPr id="6" name="Fußzeilenplatzhalter 5"/>
          <p:cNvSpPr>
            <a:spLocks noGrp="1"/>
          </p:cNvSpPr>
          <p:nvPr>
            <p:ph type="ftr" sz="quarter" idx="4"/>
          </p:nvPr>
        </p:nvSpPr>
        <p:spPr/>
        <p:txBody>
          <a:bodyPr/>
          <a:lstStyle/>
          <a:p>
            <a:r>
              <a:rPr lang="en-US"/>
              <a:t>Universität Stuttgart</a:t>
            </a:r>
            <a:endParaRPr lang="en-US" dirty="0"/>
          </a:p>
        </p:txBody>
      </p:sp>
      <p:sp>
        <p:nvSpPr>
          <p:cNvPr id="7" name="Foliennummernplatzhalter 6"/>
          <p:cNvSpPr>
            <a:spLocks noGrp="1"/>
          </p:cNvSpPr>
          <p:nvPr>
            <p:ph type="sldNum" sz="quarter" idx="5"/>
          </p:nvPr>
        </p:nvSpPr>
        <p:spPr/>
        <p:txBody>
          <a:bodyPr/>
          <a:lstStyle/>
          <a:p>
            <a:fld id="{05DD1DF0-DD4E-4B0C-B0FD-D16D9D2A9750}" type="slidenum">
              <a:rPr lang="en-US" smtClean="0"/>
              <a:pPr/>
              <a:t>2</a:t>
            </a:fld>
            <a:endParaRPr lang="en-US"/>
          </a:p>
        </p:txBody>
      </p:sp>
    </p:spTree>
    <p:extLst>
      <p:ext uri="{BB962C8B-B14F-4D97-AF65-F5344CB8AC3E}">
        <p14:creationId xmlns:p14="http://schemas.microsoft.com/office/powerpoint/2010/main" val="7244131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63550" y="941388"/>
            <a:ext cx="5853113" cy="3659187"/>
          </a:xfrm>
        </p:spPr>
      </p:sp>
      <p:sp>
        <p:nvSpPr>
          <p:cNvPr id="3" name="Notizenplatzhalter 2"/>
          <p:cNvSpPr>
            <a:spLocks noGrp="1"/>
          </p:cNvSpPr>
          <p:nvPr>
            <p:ph type="body" idx="1"/>
          </p:nvPr>
        </p:nvSpPr>
        <p:spPr/>
        <p:txBody>
          <a:bodyPr/>
          <a:lstStyle/>
          <a:p>
            <a:r>
              <a:rPr lang="en-US" dirty="0"/>
              <a:t>This led us to the following research questions</a:t>
            </a:r>
          </a:p>
          <a:p>
            <a:r>
              <a:rPr lang="en-US" dirty="0"/>
              <a:t>Before we answer these questions let’s first take a look at the platforms that we investigated</a:t>
            </a:r>
          </a:p>
          <a:p>
            <a:pPr lvl="1"/>
            <a:r>
              <a:rPr lang="en-US" dirty="0"/>
              <a:t>For each: we will show their definition of the digital twin, and a example model of their modeling language </a:t>
            </a:r>
          </a:p>
        </p:txBody>
      </p:sp>
      <p:sp>
        <p:nvSpPr>
          <p:cNvPr id="4" name="Kopfzeilenplatzhalter 3"/>
          <p:cNvSpPr>
            <a:spLocks noGrp="1"/>
          </p:cNvSpPr>
          <p:nvPr>
            <p:ph type="hdr" sz="quarter"/>
          </p:nvPr>
        </p:nvSpPr>
        <p:spPr/>
        <p:txBody>
          <a:bodyPr/>
          <a:lstStyle/>
          <a:p>
            <a:r>
              <a:rPr lang="en-US"/>
              <a:t>Titel der Präsentation</a:t>
            </a:r>
          </a:p>
        </p:txBody>
      </p:sp>
      <p:sp>
        <p:nvSpPr>
          <p:cNvPr id="5" name="Datumsplatzhalter 4"/>
          <p:cNvSpPr>
            <a:spLocks noGrp="1"/>
          </p:cNvSpPr>
          <p:nvPr>
            <p:ph type="dt" idx="1"/>
          </p:nvPr>
        </p:nvSpPr>
        <p:spPr/>
        <p:txBody>
          <a:bodyPr/>
          <a:lstStyle/>
          <a:p>
            <a:fld id="{E363C0C3-AAF7-46B6-B6E2-264A5A344CB5}" type="datetime1">
              <a:rPr lang="de-DE" smtClean="0"/>
              <a:t>01.07.2022</a:t>
            </a:fld>
            <a:endParaRPr lang="en-US"/>
          </a:p>
        </p:txBody>
      </p:sp>
      <p:sp>
        <p:nvSpPr>
          <p:cNvPr id="6" name="Fußzeilenplatzhalter 5"/>
          <p:cNvSpPr>
            <a:spLocks noGrp="1"/>
          </p:cNvSpPr>
          <p:nvPr>
            <p:ph type="ftr" sz="quarter" idx="4"/>
          </p:nvPr>
        </p:nvSpPr>
        <p:spPr/>
        <p:txBody>
          <a:bodyPr/>
          <a:lstStyle/>
          <a:p>
            <a:r>
              <a:rPr lang="en-US"/>
              <a:t>Universität Stuttgart</a:t>
            </a:r>
            <a:endParaRPr lang="en-US" dirty="0"/>
          </a:p>
        </p:txBody>
      </p:sp>
      <p:sp>
        <p:nvSpPr>
          <p:cNvPr id="7" name="Foliennummernplatzhalter 6"/>
          <p:cNvSpPr>
            <a:spLocks noGrp="1"/>
          </p:cNvSpPr>
          <p:nvPr>
            <p:ph type="sldNum" sz="quarter" idx="5"/>
          </p:nvPr>
        </p:nvSpPr>
        <p:spPr/>
        <p:txBody>
          <a:bodyPr/>
          <a:lstStyle/>
          <a:p>
            <a:fld id="{05DD1DF0-DD4E-4B0C-B0FD-D16D9D2A9750}" type="slidenum">
              <a:rPr lang="en-US" smtClean="0"/>
              <a:pPr/>
              <a:t>3</a:t>
            </a:fld>
            <a:endParaRPr lang="en-US"/>
          </a:p>
        </p:txBody>
      </p:sp>
    </p:spTree>
    <p:extLst>
      <p:ext uri="{BB962C8B-B14F-4D97-AF65-F5344CB8AC3E}">
        <p14:creationId xmlns:p14="http://schemas.microsoft.com/office/powerpoint/2010/main" val="31118930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63550" y="941388"/>
            <a:ext cx="5853113" cy="3659187"/>
          </a:xfrm>
        </p:spPr>
      </p:sp>
      <p:sp>
        <p:nvSpPr>
          <p:cNvPr id="3" name="Notizenplatzhalter 2"/>
          <p:cNvSpPr>
            <a:spLocks noGrp="1"/>
          </p:cNvSpPr>
          <p:nvPr>
            <p:ph type="body" idx="1"/>
          </p:nvPr>
        </p:nvSpPr>
        <p:spPr/>
        <p:txBody>
          <a:bodyPr/>
          <a:lstStyle/>
          <a:p>
            <a:pPr marL="180975" marR="0" lvl="0" indent="-180975" algn="l" defTabSz="713232" rtl="0" eaLnBrk="1" fontAlgn="auto" latinLnBrk="0" hangingPunct="1">
              <a:lnSpc>
                <a:spcPct val="120000"/>
              </a:lnSpc>
              <a:spcBef>
                <a:spcPts val="0"/>
              </a:spcBef>
              <a:spcAft>
                <a:spcPts val="0"/>
              </a:spcAft>
              <a:buClr>
                <a:schemeClr val="accent1"/>
              </a:buClr>
              <a:buSzTx/>
              <a:buFont typeface="Arial" panose="020B0604020202020204" pitchFamily="34" charset="0"/>
              <a:buChar char="•"/>
              <a:tabLst/>
              <a:defRPr/>
            </a:pPr>
            <a:r>
              <a:rPr lang="en-US" dirty="0">
                <a:solidFill>
                  <a:schemeClr val="tx2"/>
                </a:solidFill>
              </a:rPr>
              <a:t>Let’s start with the first digital twin platform: MS Azure Digital twin</a:t>
            </a:r>
          </a:p>
          <a:p>
            <a:pPr marL="180975" marR="0" lvl="0" indent="-180975" algn="l" defTabSz="713232" rtl="0" eaLnBrk="1" fontAlgn="auto" latinLnBrk="0" hangingPunct="1">
              <a:lnSpc>
                <a:spcPct val="120000"/>
              </a:lnSpc>
              <a:spcBef>
                <a:spcPts val="0"/>
              </a:spcBef>
              <a:spcAft>
                <a:spcPts val="0"/>
              </a:spcAft>
              <a:buClr>
                <a:schemeClr val="accent1"/>
              </a:buClr>
              <a:buSzTx/>
              <a:buFont typeface="Arial" panose="020B0604020202020204" pitchFamily="34" charset="0"/>
              <a:buChar char="•"/>
              <a:tabLst/>
              <a:defRPr/>
            </a:pPr>
            <a:endParaRPr lang="en-US" dirty="0">
              <a:solidFill>
                <a:schemeClr val="tx2"/>
              </a:solidFill>
            </a:endParaRPr>
          </a:p>
          <a:p>
            <a:pPr marL="180975" marR="0" lvl="0" indent="-180975" algn="l" defTabSz="713232" rtl="0" eaLnBrk="1" fontAlgn="auto" latinLnBrk="0" hangingPunct="1">
              <a:lnSpc>
                <a:spcPct val="120000"/>
              </a:lnSpc>
              <a:spcBef>
                <a:spcPts val="0"/>
              </a:spcBef>
              <a:spcAft>
                <a:spcPts val="0"/>
              </a:spcAft>
              <a:buClr>
                <a:schemeClr val="accent1"/>
              </a:buClr>
              <a:buSzTx/>
              <a:buFont typeface="Arial" panose="020B0604020202020204" pitchFamily="34" charset="0"/>
              <a:buChar char="•"/>
              <a:tabLst/>
              <a:defRPr/>
            </a:pPr>
            <a:endParaRPr lang="en-US" dirty="0">
              <a:solidFill>
                <a:schemeClr val="tx2"/>
              </a:solidFill>
            </a:endParaRPr>
          </a:p>
          <a:p>
            <a:pPr marL="180975" marR="0" lvl="0" indent="-180975" algn="l" defTabSz="713232" rtl="0" eaLnBrk="1" fontAlgn="auto" latinLnBrk="0" hangingPunct="1">
              <a:lnSpc>
                <a:spcPct val="120000"/>
              </a:lnSpc>
              <a:spcBef>
                <a:spcPts val="0"/>
              </a:spcBef>
              <a:spcAft>
                <a:spcPts val="0"/>
              </a:spcAft>
              <a:buClr>
                <a:schemeClr val="accent1"/>
              </a:buClr>
              <a:buSzTx/>
              <a:buFont typeface="Arial" panose="020B0604020202020204" pitchFamily="34" charset="0"/>
              <a:buChar char="•"/>
              <a:tabLst/>
              <a:defRPr/>
            </a:pPr>
            <a:endParaRPr lang="en-US" dirty="0">
              <a:solidFill>
                <a:schemeClr val="tx2"/>
              </a:solidFill>
            </a:endParaRPr>
          </a:p>
          <a:p>
            <a:pPr marL="180975" marR="0" lvl="0" indent="-180975" algn="l" defTabSz="713232" rtl="0" eaLnBrk="1" fontAlgn="auto" latinLnBrk="0" hangingPunct="1">
              <a:lnSpc>
                <a:spcPct val="120000"/>
              </a:lnSpc>
              <a:spcBef>
                <a:spcPts val="0"/>
              </a:spcBef>
              <a:spcAft>
                <a:spcPts val="0"/>
              </a:spcAft>
              <a:buClr>
                <a:schemeClr val="accent1"/>
              </a:buClr>
              <a:buSzTx/>
              <a:buFont typeface="Arial" panose="020B0604020202020204" pitchFamily="34" charset="0"/>
              <a:buChar char="•"/>
              <a:tabLst/>
              <a:defRPr/>
            </a:pPr>
            <a:r>
              <a:rPr lang="en-US" dirty="0">
                <a:solidFill>
                  <a:schemeClr val="tx2"/>
                </a:solidFill>
              </a:rPr>
              <a:t>Querying of data from </a:t>
            </a:r>
            <a:r>
              <a:rPr lang="en-US" dirty="0">
                <a:solidFill>
                  <a:srgbClr val="00519E"/>
                </a:solidFill>
              </a:rPr>
              <a:t>Azure’s cloud and external services </a:t>
            </a:r>
            <a:r>
              <a:rPr lang="en-US" dirty="0">
                <a:solidFill>
                  <a:schemeClr val="tx2"/>
                </a:solidFill>
              </a:rPr>
              <a:t>to perform analysis and computation on received data</a:t>
            </a:r>
          </a:p>
          <a:p>
            <a:endParaRPr lang="en-US" dirty="0"/>
          </a:p>
        </p:txBody>
      </p:sp>
      <p:sp>
        <p:nvSpPr>
          <p:cNvPr id="4" name="Kopfzeilenplatzhalter 3"/>
          <p:cNvSpPr>
            <a:spLocks noGrp="1"/>
          </p:cNvSpPr>
          <p:nvPr>
            <p:ph type="hdr" sz="quarter"/>
          </p:nvPr>
        </p:nvSpPr>
        <p:spPr/>
        <p:txBody>
          <a:bodyPr/>
          <a:lstStyle/>
          <a:p>
            <a:r>
              <a:rPr lang="en-US"/>
              <a:t>Titel der Präsentation</a:t>
            </a:r>
          </a:p>
        </p:txBody>
      </p:sp>
      <p:sp>
        <p:nvSpPr>
          <p:cNvPr id="5" name="Datumsplatzhalter 4"/>
          <p:cNvSpPr>
            <a:spLocks noGrp="1"/>
          </p:cNvSpPr>
          <p:nvPr>
            <p:ph type="dt" idx="1"/>
          </p:nvPr>
        </p:nvSpPr>
        <p:spPr/>
        <p:txBody>
          <a:bodyPr/>
          <a:lstStyle/>
          <a:p>
            <a:fld id="{E363C0C3-AAF7-46B6-B6E2-264A5A344CB5}" type="datetime1">
              <a:rPr lang="de-DE" smtClean="0"/>
              <a:t>01.07.2022</a:t>
            </a:fld>
            <a:endParaRPr lang="en-US"/>
          </a:p>
        </p:txBody>
      </p:sp>
      <p:sp>
        <p:nvSpPr>
          <p:cNvPr id="6" name="Fußzeilenplatzhalter 5"/>
          <p:cNvSpPr>
            <a:spLocks noGrp="1"/>
          </p:cNvSpPr>
          <p:nvPr>
            <p:ph type="ftr" sz="quarter" idx="4"/>
          </p:nvPr>
        </p:nvSpPr>
        <p:spPr/>
        <p:txBody>
          <a:bodyPr/>
          <a:lstStyle/>
          <a:p>
            <a:r>
              <a:rPr lang="en-US"/>
              <a:t>Universität Stuttgart</a:t>
            </a:r>
            <a:endParaRPr lang="en-US" dirty="0"/>
          </a:p>
        </p:txBody>
      </p:sp>
      <p:sp>
        <p:nvSpPr>
          <p:cNvPr id="7" name="Foliennummernplatzhalter 6"/>
          <p:cNvSpPr>
            <a:spLocks noGrp="1"/>
          </p:cNvSpPr>
          <p:nvPr>
            <p:ph type="sldNum" sz="quarter" idx="5"/>
          </p:nvPr>
        </p:nvSpPr>
        <p:spPr/>
        <p:txBody>
          <a:bodyPr/>
          <a:lstStyle/>
          <a:p>
            <a:fld id="{05DD1DF0-DD4E-4B0C-B0FD-D16D9D2A9750}" type="slidenum">
              <a:rPr lang="en-US" smtClean="0"/>
              <a:pPr/>
              <a:t>4</a:t>
            </a:fld>
            <a:endParaRPr lang="en-US"/>
          </a:p>
        </p:txBody>
      </p:sp>
    </p:spTree>
    <p:extLst>
      <p:ext uri="{BB962C8B-B14F-4D97-AF65-F5344CB8AC3E}">
        <p14:creationId xmlns:p14="http://schemas.microsoft.com/office/powerpoint/2010/main" val="2432247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63550" y="941388"/>
            <a:ext cx="5853113" cy="3659187"/>
          </a:xfrm>
        </p:spPr>
      </p:sp>
      <p:sp>
        <p:nvSpPr>
          <p:cNvPr id="3" name="Notizenplatzhalter 2"/>
          <p:cNvSpPr>
            <a:spLocks noGrp="1"/>
          </p:cNvSpPr>
          <p:nvPr>
            <p:ph type="body" idx="1"/>
          </p:nvPr>
        </p:nvSpPr>
        <p:spPr/>
        <p:txBody>
          <a:bodyPr/>
          <a:lstStyle/>
          <a:p>
            <a:endParaRPr lang="en-US" dirty="0"/>
          </a:p>
        </p:txBody>
      </p:sp>
      <p:sp>
        <p:nvSpPr>
          <p:cNvPr id="4" name="Kopfzeilenplatzhalter 3"/>
          <p:cNvSpPr>
            <a:spLocks noGrp="1"/>
          </p:cNvSpPr>
          <p:nvPr>
            <p:ph type="hdr" sz="quarter"/>
          </p:nvPr>
        </p:nvSpPr>
        <p:spPr/>
        <p:txBody>
          <a:bodyPr/>
          <a:lstStyle/>
          <a:p>
            <a:r>
              <a:rPr lang="en-US"/>
              <a:t>Titel der Präsentation</a:t>
            </a:r>
          </a:p>
        </p:txBody>
      </p:sp>
      <p:sp>
        <p:nvSpPr>
          <p:cNvPr id="5" name="Datumsplatzhalter 4"/>
          <p:cNvSpPr>
            <a:spLocks noGrp="1"/>
          </p:cNvSpPr>
          <p:nvPr>
            <p:ph type="dt" idx="1"/>
          </p:nvPr>
        </p:nvSpPr>
        <p:spPr/>
        <p:txBody>
          <a:bodyPr/>
          <a:lstStyle/>
          <a:p>
            <a:fld id="{E363C0C3-AAF7-46B6-B6E2-264A5A344CB5}" type="datetime1">
              <a:rPr lang="de-DE" smtClean="0"/>
              <a:t>01.07.2022</a:t>
            </a:fld>
            <a:endParaRPr lang="en-US"/>
          </a:p>
        </p:txBody>
      </p:sp>
      <p:sp>
        <p:nvSpPr>
          <p:cNvPr id="6" name="Fußzeilenplatzhalter 5"/>
          <p:cNvSpPr>
            <a:spLocks noGrp="1"/>
          </p:cNvSpPr>
          <p:nvPr>
            <p:ph type="ftr" sz="quarter" idx="4"/>
          </p:nvPr>
        </p:nvSpPr>
        <p:spPr/>
        <p:txBody>
          <a:bodyPr/>
          <a:lstStyle/>
          <a:p>
            <a:r>
              <a:rPr lang="en-US"/>
              <a:t>Universität Stuttgart</a:t>
            </a:r>
            <a:endParaRPr lang="en-US" dirty="0"/>
          </a:p>
        </p:txBody>
      </p:sp>
      <p:sp>
        <p:nvSpPr>
          <p:cNvPr id="7" name="Foliennummernplatzhalter 6"/>
          <p:cNvSpPr>
            <a:spLocks noGrp="1"/>
          </p:cNvSpPr>
          <p:nvPr>
            <p:ph type="sldNum" sz="quarter" idx="5"/>
          </p:nvPr>
        </p:nvSpPr>
        <p:spPr/>
        <p:txBody>
          <a:bodyPr/>
          <a:lstStyle/>
          <a:p>
            <a:fld id="{05DD1DF0-DD4E-4B0C-B0FD-D16D9D2A9750}" type="slidenum">
              <a:rPr lang="en-US" smtClean="0"/>
              <a:pPr/>
              <a:t>5</a:t>
            </a:fld>
            <a:endParaRPr lang="en-US"/>
          </a:p>
        </p:txBody>
      </p:sp>
    </p:spTree>
    <p:extLst>
      <p:ext uri="{BB962C8B-B14F-4D97-AF65-F5344CB8AC3E}">
        <p14:creationId xmlns:p14="http://schemas.microsoft.com/office/powerpoint/2010/main" val="27875859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63550" y="941388"/>
            <a:ext cx="5853113" cy="3659187"/>
          </a:xfrm>
        </p:spPr>
      </p:sp>
      <p:sp>
        <p:nvSpPr>
          <p:cNvPr id="3" name="Notizenplatzhalter 2"/>
          <p:cNvSpPr>
            <a:spLocks noGrp="1"/>
          </p:cNvSpPr>
          <p:nvPr>
            <p:ph type="body" idx="1"/>
          </p:nvPr>
        </p:nvSpPr>
        <p:spPr/>
        <p:txBody>
          <a:bodyPr/>
          <a:lstStyle/>
          <a:p>
            <a:r>
              <a:rPr lang="en-US" dirty="0"/>
              <a:t>After we introduced the three platforms and their definition of a digital twin we now want to answer RQ1</a:t>
            </a:r>
          </a:p>
          <a:p>
            <a:r>
              <a:rPr lang="en-US" dirty="0"/>
              <a:t>To enable structured comparison of the DT languages provided by platforms we derive the conceptual metamodels </a:t>
            </a:r>
          </a:p>
          <a:p>
            <a:r>
              <a:rPr lang="en-US" dirty="0"/>
              <a:t>We did not take the concrete syntax into account since we aim for a pure conceptual comparison based on metamodels</a:t>
            </a:r>
          </a:p>
          <a:p>
            <a:pPr lvl="1"/>
            <a:r>
              <a:rPr lang="en-US" dirty="0"/>
              <a:t>We already got a glimpse on concrete syntax with the example models before</a:t>
            </a:r>
          </a:p>
          <a:p>
            <a:pPr lvl="0"/>
            <a:r>
              <a:rPr lang="en-US" dirty="0"/>
              <a:t>So: in the following: presentation of simplified metamodels of the languages provided by the platforms </a:t>
            </a:r>
          </a:p>
          <a:p>
            <a:pPr lvl="1"/>
            <a:r>
              <a:rPr lang="en-US" dirty="0">
                <a:sym typeface="Wingdings" panose="05000000000000000000" pitchFamily="2" charset="2"/>
              </a:rPr>
              <a:t> full metamodel with all attributes, cardinalities etc. is depicted in paper</a:t>
            </a:r>
            <a:endParaRPr lang="en-US" dirty="0"/>
          </a:p>
        </p:txBody>
      </p:sp>
      <p:sp>
        <p:nvSpPr>
          <p:cNvPr id="4" name="Kopfzeilenplatzhalter 3"/>
          <p:cNvSpPr>
            <a:spLocks noGrp="1"/>
          </p:cNvSpPr>
          <p:nvPr>
            <p:ph type="hdr" sz="quarter"/>
          </p:nvPr>
        </p:nvSpPr>
        <p:spPr/>
        <p:txBody>
          <a:bodyPr/>
          <a:lstStyle/>
          <a:p>
            <a:r>
              <a:rPr lang="en-US"/>
              <a:t>Titel der Präsentation</a:t>
            </a:r>
          </a:p>
        </p:txBody>
      </p:sp>
      <p:sp>
        <p:nvSpPr>
          <p:cNvPr id="5" name="Datumsplatzhalter 4"/>
          <p:cNvSpPr>
            <a:spLocks noGrp="1"/>
          </p:cNvSpPr>
          <p:nvPr>
            <p:ph type="dt" idx="1"/>
          </p:nvPr>
        </p:nvSpPr>
        <p:spPr/>
        <p:txBody>
          <a:bodyPr/>
          <a:lstStyle/>
          <a:p>
            <a:fld id="{E363C0C3-AAF7-46B6-B6E2-264A5A344CB5}" type="datetime1">
              <a:rPr lang="de-DE" smtClean="0"/>
              <a:t>01.07.2022</a:t>
            </a:fld>
            <a:endParaRPr lang="en-US"/>
          </a:p>
        </p:txBody>
      </p:sp>
      <p:sp>
        <p:nvSpPr>
          <p:cNvPr id="6" name="Fußzeilenplatzhalter 5"/>
          <p:cNvSpPr>
            <a:spLocks noGrp="1"/>
          </p:cNvSpPr>
          <p:nvPr>
            <p:ph type="ftr" sz="quarter" idx="4"/>
          </p:nvPr>
        </p:nvSpPr>
        <p:spPr/>
        <p:txBody>
          <a:bodyPr/>
          <a:lstStyle/>
          <a:p>
            <a:r>
              <a:rPr lang="en-US"/>
              <a:t>Universität Stuttgart</a:t>
            </a:r>
            <a:endParaRPr lang="en-US" dirty="0"/>
          </a:p>
        </p:txBody>
      </p:sp>
      <p:sp>
        <p:nvSpPr>
          <p:cNvPr id="7" name="Foliennummernplatzhalter 6"/>
          <p:cNvSpPr>
            <a:spLocks noGrp="1"/>
          </p:cNvSpPr>
          <p:nvPr>
            <p:ph type="sldNum" sz="quarter" idx="5"/>
          </p:nvPr>
        </p:nvSpPr>
        <p:spPr/>
        <p:txBody>
          <a:bodyPr/>
          <a:lstStyle/>
          <a:p>
            <a:fld id="{05DD1DF0-DD4E-4B0C-B0FD-D16D9D2A9750}" type="slidenum">
              <a:rPr lang="en-US" smtClean="0"/>
              <a:pPr/>
              <a:t>7</a:t>
            </a:fld>
            <a:endParaRPr lang="en-US"/>
          </a:p>
        </p:txBody>
      </p:sp>
    </p:spTree>
    <p:extLst>
      <p:ext uri="{BB962C8B-B14F-4D97-AF65-F5344CB8AC3E}">
        <p14:creationId xmlns:p14="http://schemas.microsoft.com/office/powerpoint/2010/main" val="20864116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63550" y="941388"/>
            <a:ext cx="5853113" cy="3659187"/>
          </a:xfrm>
        </p:spPr>
      </p:sp>
      <p:sp>
        <p:nvSpPr>
          <p:cNvPr id="3" name="Notizenplatzhalter 2"/>
          <p:cNvSpPr>
            <a:spLocks noGrp="1"/>
          </p:cNvSpPr>
          <p:nvPr>
            <p:ph type="body" idx="1"/>
          </p:nvPr>
        </p:nvSpPr>
        <p:spPr/>
        <p:txBody>
          <a:bodyPr/>
          <a:lstStyle/>
          <a:p>
            <a:endParaRPr lang="en-US" dirty="0"/>
          </a:p>
        </p:txBody>
      </p:sp>
      <p:sp>
        <p:nvSpPr>
          <p:cNvPr id="4" name="Kopfzeilenplatzhalter 3"/>
          <p:cNvSpPr>
            <a:spLocks noGrp="1"/>
          </p:cNvSpPr>
          <p:nvPr>
            <p:ph type="hdr" sz="quarter"/>
          </p:nvPr>
        </p:nvSpPr>
        <p:spPr/>
        <p:txBody>
          <a:bodyPr/>
          <a:lstStyle/>
          <a:p>
            <a:r>
              <a:rPr lang="en-US"/>
              <a:t>Titel der Präsentation</a:t>
            </a:r>
          </a:p>
        </p:txBody>
      </p:sp>
      <p:sp>
        <p:nvSpPr>
          <p:cNvPr id="5" name="Datumsplatzhalter 4"/>
          <p:cNvSpPr>
            <a:spLocks noGrp="1"/>
          </p:cNvSpPr>
          <p:nvPr>
            <p:ph type="dt" idx="1"/>
          </p:nvPr>
        </p:nvSpPr>
        <p:spPr/>
        <p:txBody>
          <a:bodyPr/>
          <a:lstStyle/>
          <a:p>
            <a:fld id="{E363C0C3-AAF7-46B6-B6E2-264A5A344CB5}" type="datetime1">
              <a:rPr lang="de-DE" smtClean="0"/>
              <a:t>01.07.2022</a:t>
            </a:fld>
            <a:endParaRPr lang="en-US"/>
          </a:p>
        </p:txBody>
      </p:sp>
      <p:sp>
        <p:nvSpPr>
          <p:cNvPr id="6" name="Fußzeilenplatzhalter 5"/>
          <p:cNvSpPr>
            <a:spLocks noGrp="1"/>
          </p:cNvSpPr>
          <p:nvPr>
            <p:ph type="ftr" sz="quarter" idx="4"/>
          </p:nvPr>
        </p:nvSpPr>
        <p:spPr/>
        <p:txBody>
          <a:bodyPr/>
          <a:lstStyle/>
          <a:p>
            <a:r>
              <a:rPr lang="en-US"/>
              <a:t>Universität Stuttgart</a:t>
            </a:r>
            <a:endParaRPr lang="en-US" dirty="0"/>
          </a:p>
        </p:txBody>
      </p:sp>
      <p:sp>
        <p:nvSpPr>
          <p:cNvPr id="7" name="Foliennummernplatzhalter 6"/>
          <p:cNvSpPr>
            <a:spLocks noGrp="1"/>
          </p:cNvSpPr>
          <p:nvPr>
            <p:ph type="sldNum" sz="quarter" idx="5"/>
          </p:nvPr>
        </p:nvSpPr>
        <p:spPr/>
        <p:txBody>
          <a:bodyPr/>
          <a:lstStyle/>
          <a:p>
            <a:fld id="{05DD1DF0-DD4E-4B0C-B0FD-D16D9D2A9750}" type="slidenum">
              <a:rPr lang="en-US" smtClean="0"/>
              <a:pPr/>
              <a:t>8</a:t>
            </a:fld>
            <a:endParaRPr lang="en-US"/>
          </a:p>
        </p:txBody>
      </p:sp>
    </p:spTree>
    <p:extLst>
      <p:ext uri="{BB962C8B-B14F-4D97-AF65-F5344CB8AC3E}">
        <p14:creationId xmlns:p14="http://schemas.microsoft.com/office/powerpoint/2010/main" val="41470075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63550" y="941388"/>
            <a:ext cx="5853113" cy="3659187"/>
          </a:xfrm>
        </p:spPr>
      </p:sp>
      <p:sp>
        <p:nvSpPr>
          <p:cNvPr id="3" name="Notizenplatzhalter 2"/>
          <p:cNvSpPr>
            <a:spLocks noGrp="1"/>
          </p:cNvSpPr>
          <p:nvPr>
            <p:ph type="body" idx="1"/>
          </p:nvPr>
        </p:nvSpPr>
        <p:spPr/>
        <p:txBody>
          <a:bodyPr/>
          <a:lstStyle/>
          <a:p>
            <a:pPr marL="180975" marR="0" lvl="0" indent="-180975" algn="l" defTabSz="713232" rtl="0" eaLnBrk="1" fontAlgn="auto" latinLnBrk="0" hangingPunct="1">
              <a:lnSpc>
                <a:spcPct val="120000"/>
              </a:lnSpc>
              <a:spcBef>
                <a:spcPts val="0"/>
              </a:spcBef>
              <a:spcAft>
                <a:spcPts val="0"/>
              </a:spcAft>
              <a:buClr>
                <a:schemeClr val="accent1"/>
              </a:buClr>
              <a:buSzTx/>
              <a:buFont typeface="Arial" panose="020B0604020202020204" pitchFamily="34" charset="0"/>
              <a:buChar char="•"/>
              <a:tabLst/>
              <a:defRPr/>
            </a:pPr>
            <a:r>
              <a:rPr lang="en-US" dirty="0" err="1"/>
              <a:t>FunctionBlock</a:t>
            </a:r>
            <a:r>
              <a:rPr lang="en-US" dirty="0"/>
              <a:t>: reusable implementation part that contain events, operations, or properties</a:t>
            </a:r>
          </a:p>
          <a:p>
            <a:endParaRPr lang="en-US" dirty="0"/>
          </a:p>
        </p:txBody>
      </p:sp>
      <p:sp>
        <p:nvSpPr>
          <p:cNvPr id="4" name="Kopfzeilenplatzhalter 3"/>
          <p:cNvSpPr>
            <a:spLocks noGrp="1"/>
          </p:cNvSpPr>
          <p:nvPr>
            <p:ph type="hdr" sz="quarter"/>
          </p:nvPr>
        </p:nvSpPr>
        <p:spPr/>
        <p:txBody>
          <a:bodyPr/>
          <a:lstStyle/>
          <a:p>
            <a:r>
              <a:rPr lang="en-US"/>
              <a:t>Titel der Präsentation</a:t>
            </a:r>
          </a:p>
        </p:txBody>
      </p:sp>
      <p:sp>
        <p:nvSpPr>
          <p:cNvPr id="5" name="Datumsplatzhalter 4"/>
          <p:cNvSpPr>
            <a:spLocks noGrp="1"/>
          </p:cNvSpPr>
          <p:nvPr>
            <p:ph type="dt" idx="1"/>
          </p:nvPr>
        </p:nvSpPr>
        <p:spPr/>
        <p:txBody>
          <a:bodyPr/>
          <a:lstStyle/>
          <a:p>
            <a:fld id="{E363C0C3-AAF7-46B6-B6E2-264A5A344CB5}" type="datetime1">
              <a:rPr lang="de-DE" smtClean="0"/>
              <a:t>01.07.2022</a:t>
            </a:fld>
            <a:endParaRPr lang="en-US"/>
          </a:p>
        </p:txBody>
      </p:sp>
      <p:sp>
        <p:nvSpPr>
          <p:cNvPr id="6" name="Fußzeilenplatzhalter 5"/>
          <p:cNvSpPr>
            <a:spLocks noGrp="1"/>
          </p:cNvSpPr>
          <p:nvPr>
            <p:ph type="ftr" sz="quarter" idx="4"/>
          </p:nvPr>
        </p:nvSpPr>
        <p:spPr/>
        <p:txBody>
          <a:bodyPr/>
          <a:lstStyle/>
          <a:p>
            <a:r>
              <a:rPr lang="en-US"/>
              <a:t>Universität Stuttgart</a:t>
            </a:r>
            <a:endParaRPr lang="en-US" dirty="0"/>
          </a:p>
        </p:txBody>
      </p:sp>
      <p:sp>
        <p:nvSpPr>
          <p:cNvPr id="7" name="Foliennummernplatzhalter 6"/>
          <p:cNvSpPr>
            <a:spLocks noGrp="1"/>
          </p:cNvSpPr>
          <p:nvPr>
            <p:ph type="sldNum" sz="quarter" idx="5"/>
          </p:nvPr>
        </p:nvSpPr>
        <p:spPr/>
        <p:txBody>
          <a:bodyPr/>
          <a:lstStyle/>
          <a:p>
            <a:fld id="{05DD1DF0-DD4E-4B0C-B0FD-D16D9D2A9750}" type="slidenum">
              <a:rPr lang="en-US" smtClean="0"/>
              <a:pPr/>
              <a:t>9</a:t>
            </a:fld>
            <a:endParaRPr lang="en-US"/>
          </a:p>
        </p:txBody>
      </p:sp>
    </p:spTree>
    <p:extLst>
      <p:ext uri="{BB962C8B-B14F-4D97-AF65-F5344CB8AC3E}">
        <p14:creationId xmlns:p14="http://schemas.microsoft.com/office/powerpoint/2010/main" val="41721511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63550" y="941388"/>
            <a:ext cx="5853113" cy="3659187"/>
          </a:xfrm>
        </p:spPr>
      </p:sp>
      <p:sp>
        <p:nvSpPr>
          <p:cNvPr id="3" name="Notizenplatzhalter 2"/>
          <p:cNvSpPr>
            <a:spLocks noGrp="1"/>
          </p:cNvSpPr>
          <p:nvPr>
            <p:ph type="body" idx="1"/>
          </p:nvPr>
        </p:nvSpPr>
        <p:spPr/>
        <p:txBody>
          <a:bodyPr/>
          <a:lstStyle/>
          <a:p>
            <a:r>
              <a:rPr lang="en-US" dirty="0">
                <a:solidFill>
                  <a:srgbClr val="00519E"/>
                </a:solidFill>
              </a:rPr>
              <a:t>Function</a:t>
            </a:r>
            <a:r>
              <a:rPr lang="en-US" dirty="0"/>
              <a:t>: reference a function for interaction with the described assets</a:t>
            </a:r>
          </a:p>
          <a:p>
            <a:pPr marL="180975" marR="0" lvl="0" indent="-180975" algn="l" defTabSz="713232" rtl="0" eaLnBrk="1" fontAlgn="auto" latinLnBrk="0" hangingPunct="1">
              <a:lnSpc>
                <a:spcPct val="120000"/>
              </a:lnSpc>
              <a:spcBef>
                <a:spcPts val="0"/>
              </a:spcBef>
              <a:spcAft>
                <a:spcPts val="0"/>
              </a:spcAft>
              <a:buClr>
                <a:schemeClr val="accent1"/>
              </a:buClr>
              <a:buSzTx/>
              <a:buFont typeface="Arial" panose="020B0604020202020204" pitchFamily="34" charset="0"/>
              <a:buChar char="•"/>
              <a:tabLst/>
              <a:defRPr/>
            </a:pPr>
            <a:r>
              <a:rPr lang="en-US" dirty="0" err="1">
                <a:solidFill>
                  <a:srgbClr val="00519E"/>
                </a:solidFill>
              </a:rPr>
              <a:t>PropertyDefinition</a:t>
            </a:r>
            <a:r>
              <a:rPr lang="en-US" dirty="0"/>
              <a:t>: Defines properties, i.e., attributes of the component</a:t>
            </a:r>
          </a:p>
          <a:p>
            <a:endParaRPr lang="en-US" dirty="0"/>
          </a:p>
        </p:txBody>
      </p:sp>
      <p:sp>
        <p:nvSpPr>
          <p:cNvPr id="4" name="Kopfzeilenplatzhalter 3"/>
          <p:cNvSpPr>
            <a:spLocks noGrp="1"/>
          </p:cNvSpPr>
          <p:nvPr>
            <p:ph type="hdr" sz="quarter"/>
          </p:nvPr>
        </p:nvSpPr>
        <p:spPr/>
        <p:txBody>
          <a:bodyPr/>
          <a:lstStyle/>
          <a:p>
            <a:r>
              <a:rPr lang="en-US"/>
              <a:t>Titel der Präsentation</a:t>
            </a:r>
          </a:p>
        </p:txBody>
      </p:sp>
      <p:sp>
        <p:nvSpPr>
          <p:cNvPr id="5" name="Datumsplatzhalter 4"/>
          <p:cNvSpPr>
            <a:spLocks noGrp="1"/>
          </p:cNvSpPr>
          <p:nvPr>
            <p:ph type="dt" idx="1"/>
          </p:nvPr>
        </p:nvSpPr>
        <p:spPr/>
        <p:txBody>
          <a:bodyPr/>
          <a:lstStyle/>
          <a:p>
            <a:fld id="{E363C0C3-AAF7-46B6-B6E2-264A5A344CB5}" type="datetime1">
              <a:rPr lang="de-DE" smtClean="0"/>
              <a:t>01.07.2022</a:t>
            </a:fld>
            <a:endParaRPr lang="en-US"/>
          </a:p>
        </p:txBody>
      </p:sp>
      <p:sp>
        <p:nvSpPr>
          <p:cNvPr id="6" name="Fußzeilenplatzhalter 5"/>
          <p:cNvSpPr>
            <a:spLocks noGrp="1"/>
          </p:cNvSpPr>
          <p:nvPr>
            <p:ph type="ftr" sz="quarter" idx="4"/>
          </p:nvPr>
        </p:nvSpPr>
        <p:spPr/>
        <p:txBody>
          <a:bodyPr/>
          <a:lstStyle/>
          <a:p>
            <a:r>
              <a:rPr lang="en-US"/>
              <a:t>Universität Stuttgart</a:t>
            </a:r>
            <a:endParaRPr lang="en-US" dirty="0"/>
          </a:p>
        </p:txBody>
      </p:sp>
      <p:sp>
        <p:nvSpPr>
          <p:cNvPr id="7" name="Foliennummernplatzhalter 6"/>
          <p:cNvSpPr>
            <a:spLocks noGrp="1"/>
          </p:cNvSpPr>
          <p:nvPr>
            <p:ph type="sldNum" sz="quarter" idx="5"/>
          </p:nvPr>
        </p:nvSpPr>
        <p:spPr/>
        <p:txBody>
          <a:bodyPr/>
          <a:lstStyle/>
          <a:p>
            <a:fld id="{05DD1DF0-DD4E-4B0C-B0FD-D16D9D2A9750}" type="slidenum">
              <a:rPr lang="en-US" smtClean="0"/>
              <a:pPr/>
              <a:t>10</a:t>
            </a:fld>
            <a:endParaRPr lang="en-US"/>
          </a:p>
        </p:txBody>
      </p:sp>
    </p:spTree>
    <p:extLst>
      <p:ext uri="{BB962C8B-B14F-4D97-AF65-F5344CB8AC3E}">
        <p14:creationId xmlns:p14="http://schemas.microsoft.com/office/powerpoint/2010/main" val="347392450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elfolie">
    <p:spTree>
      <p:nvGrpSpPr>
        <p:cNvPr id="1" name=""/>
        <p:cNvGrpSpPr/>
        <p:nvPr/>
      </p:nvGrpSpPr>
      <p:grpSpPr>
        <a:xfrm>
          <a:off x="0" y="0"/>
          <a:ext cx="0" cy="0"/>
          <a:chOff x="0" y="0"/>
          <a:chExt cx="0" cy="0"/>
        </a:xfrm>
      </p:grpSpPr>
      <p:pic>
        <p:nvPicPr>
          <p:cNvPr id="13" name="Grafik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63504" y="344529"/>
            <a:ext cx="2136071" cy="431998"/>
          </a:xfrm>
          <a:prstGeom prst="rect">
            <a:avLst/>
          </a:prstGeom>
        </p:spPr>
      </p:pic>
      <p:pic>
        <p:nvPicPr>
          <p:cNvPr id="12" name="Grafik 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823913" y="533846"/>
            <a:ext cx="851775" cy="397378"/>
          </a:xfrm>
          <a:prstGeom prst="rect">
            <a:avLst/>
          </a:prstGeom>
        </p:spPr>
      </p:pic>
      <p:sp>
        <p:nvSpPr>
          <p:cNvPr id="9" name="Bildplatzhalter 8"/>
          <p:cNvSpPr>
            <a:spLocks noGrp="1"/>
          </p:cNvSpPr>
          <p:nvPr>
            <p:ph type="pic" sz="quarter" idx="10"/>
          </p:nvPr>
        </p:nvSpPr>
        <p:spPr>
          <a:xfrm>
            <a:off x="0" y="1407600"/>
            <a:ext cx="9144000" cy="4309200"/>
          </a:xfrm>
          <a:solidFill>
            <a:schemeClr val="bg1">
              <a:lumMod val="85000"/>
            </a:schemeClr>
          </a:solidFill>
        </p:spPr>
        <p:txBody>
          <a:bodyPr lIns="72000"/>
          <a:lstStyle>
            <a:lvl1pPr marL="0" indent="0">
              <a:buNone/>
              <a:defRPr/>
            </a:lvl1pPr>
          </a:lstStyle>
          <a:p>
            <a:r>
              <a:rPr lang="de-DE"/>
              <a:t>Bild durch Klicken auf Symbol hinzufügen</a:t>
            </a:r>
            <a:endParaRPr lang="de-DE" dirty="0"/>
          </a:p>
        </p:txBody>
      </p:sp>
      <p:sp>
        <p:nvSpPr>
          <p:cNvPr id="2" name="Title 1"/>
          <p:cNvSpPr>
            <a:spLocks noGrp="1" noChangeAspect="1"/>
          </p:cNvSpPr>
          <p:nvPr>
            <p:ph type="ctrTitle" hasCustomPrompt="1"/>
          </p:nvPr>
        </p:nvSpPr>
        <p:spPr>
          <a:xfrm>
            <a:off x="4578969" y="1004400"/>
            <a:ext cx="4320000" cy="4320000"/>
          </a:xfrm>
          <a:prstGeom prst="ellipse">
            <a:avLst/>
          </a:prstGeom>
          <a:solidFill>
            <a:schemeClr val="accent3"/>
          </a:solidFill>
        </p:spPr>
        <p:txBody>
          <a:bodyPr wrap="square" lIns="0" tIns="0" rIns="0" bIns="1260000" anchor="b" anchorCtr="0">
            <a:noAutofit/>
          </a:bodyPr>
          <a:lstStyle>
            <a:lvl1pPr marL="0" indent="0" algn="l">
              <a:lnSpc>
                <a:spcPct val="90000"/>
              </a:lnSpc>
              <a:defRPr sz="2800" b="1" baseline="0">
                <a:solidFill>
                  <a:schemeClr val="bg1"/>
                </a:solidFill>
              </a:defRPr>
            </a:lvl1pPr>
          </a:lstStyle>
          <a:p>
            <a:r>
              <a:rPr lang="de-DE" dirty="0"/>
              <a:t>Titel durch Klicken </a:t>
            </a:r>
            <a:br>
              <a:rPr lang="de-DE" dirty="0"/>
            </a:br>
            <a:r>
              <a:rPr lang="de-DE" dirty="0"/>
              <a:t>hinzufügen</a:t>
            </a:r>
          </a:p>
        </p:txBody>
      </p:sp>
      <p:sp>
        <p:nvSpPr>
          <p:cNvPr id="3" name="Subtitle 2"/>
          <p:cNvSpPr>
            <a:spLocks noGrp="1"/>
          </p:cNvSpPr>
          <p:nvPr>
            <p:ph type="subTitle" idx="1"/>
          </p:nvPr>
        </p:nvSpPr>
        <p:spPr>
          <a:xfrm>
            <a:off x="5210138" y="3621600"/>
            <a:ext cx="3240688" cy="428400"/>
          </a:xfrm>
        </p:spPr>
        <p:txBody>
          <a:bodyPr lIns="0" tIns="0" rIns="0" bIns="0">
            <a:normAutofit/>
          </a:bodyPr>
          <a:lstStyle>
            <a:lvl1pPr marL="0" indent="0" algn="l">
              <a:lnSpc>
                <a:spcPct val="100000"/>
              </a:lnSpc>
              <a:buNone/>
              <a:defRPr sz="12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de-DE"/>
              <a:t>Master-Untertitelformat bearbeiten</a:t>
            </a:r>
            <a:endParaRPr lang="de-DE" dirty="0"/>
          </a:p>
        </p:txBody>
      </p:sp>
      <p:sp>
        <p:nvSpPr>
          <p:cNvPr id="11" name="Textplatzhalter 10"/>
          <p:cNvSpPr>
            <a:spLocks noGrp="1"/>
          </p:cNvSpPr>
          <p:nvPr>
            <p:ph type="body" sz="quarter" idx="11" hasCustomPrompt="1"/>
          </p:nvPr>
        </p:nvSpPr>
        <p:spPr>
          <a:xfrm>
            <a:off x="7396488" y="4075200"/>
            <a:ext cx="1274400" cy="1274400"/>
          </a:xfrm>
          <a:prstGeom prst="ellipse">
            <a:avLst/>
          </a:prstGeom>
          <a:solidFill>
            <a:schemeClr val="bg1"/>
          </a:solidFill>
        </p:spPr>
        <p:txBody>
          <a:bodyPr wrap="none" lIns="0" tIns="0" rIns="0" bIns="0" anchor="ctr">
            <a:noAutofit/>
          </a:bodyPr>
          <a:lstStyle>
            <a:lvl1pPr marL="0" indent="0" algn="ctr">
              <a:lnSpc>
                <a:spcPts val="1500"/>
              </a:lnSpc>
              <a:spcBef>
                <a:spcPts val="0"/>
              </a:spcBef>
              <a:buNone/>
              <a:defRPr sz="1200" b="1">
                <a:solidFill>
                  <a:schemeClr val="tx1"/>
                </a:solidFill>
              </a:defRPr>
            </a:lvl1pPr>
          </a:lstStyle>
          <a:p>
            <a:pPr lvl="0"/>
            <a:r>
              <a:rPr lang="de-DE" dirty="0"/>
              <a:t>Vorname </a:t>
            </a:r>
            <a:br>
              <a:rPr lang="de-DE" dirty="0"/>
            </a:br>
            <a:r>
              <a:rPr lang="de-DE" dirty="0"/>
              <a:t>Name</a:t>
            </a:r>
          </a:p>
        </p:txBody>
      </p:sp>
      <p:sp>
        <p:nvSpPr>
          <p:cNvPr id="4" name="Textfeld 3"/>
          <p:cNvSpPr txBox="1"/>
          <p:nvPr userDrawn="1"/>
        </p:nvSpPr>
        <p:spPr>
          <a:xfrm>
            <a:off x="996042" y="681643"/>
            <a:ext cx="3940232" cy="415637"/>
          </a:xfrm>
          <a:prstGeom prst="rect">
            <a:avLst/>
          </a:prstGeom>
          <a:noFill/>
        </p:spPr>
        <p:txBody>
          <a:bodyPr wrap="square" lIns="0" tIns="0" rIns="0" bIns="0" rtlCol="0">
            <a:noAutofit/>
          </a:bodyPr>
          <a:lstStyle/>
          <a:p>
            <a:pPr marL="0" indent="0">
              <a:buClr>
                <a:schemeClr val="accent1"/>
              </a:buClr>
              <a:buFontTx/>
              <a:buNone/>
            </a:pPr>
            <a:r>
              <a:rPr lang="en-US" sz="900" dirty="0"/>
              <a:t>Institute for Control Engineering of Machine</a:t>
            </a:r>
          </a:p>
          <a:p>
            <a:pPr marL="0" indent="0">
              <a:buClr>
                <a:schemeClr val="accent1"/>
              </a:buClr>
              <a:buFontTx/>
              <a:buNone/>
            </a:pPr>
            <a:r>
              <a:rPr lang="en-US" sz="900" dirty="0"/>
              <a:t>Tools and Manufacturing Units (ISW)</a:t>
            </a:r>
          </a:p>
        </p:txBody>
      </p:sp>
    </p:spTree>
    <p:extLst>
      <p:ext uri="{BB962C8B-B14F-4D97-AF65-F5344CB8AC3E}">
        <p14:creationId xmlns:p14="http://schemas.microsoft.com/office/powerpoint/2010/main" val="3746232232"/>
      </p:ext>
    </p:extLst>
  </p:cSld>
  <p:clrMapOvr>
    <a:masterClrMapping/>
  </p:clrMapOvr>
  <p:extLst>
    <p:ext uri="{DCECCB84-F9BA-43D5-87BE-67443E8EF086}">
      <p15:sldGuideLst xmlns:p15="http://schemas.microsoft.com/office/powerpoint/2012/main">
        <p15:guide id="1" orient="horz" pos="585"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Zwei Inhalte 2/3 + 1/3">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68000" y="1597025"/>
            <a:ext cx="5292000" cy="3492500"/>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4" name="Content Placeholder 3"/>
          <p:cNvSpPr>
            <a:spLocks noGrp="1"/>
          </p:cNvSpPr>
          <p:nvPr>
            <p:ph sz="half" idx="2"/>
          </p:nvPr>
        </p:nvSpPr>
        <p:spPr>
          <a:xfrm>
            <a:off x="6048000" y="1597212"/>
            <a:ext cx="2628000" cy="3492000"/>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5" name="Date Placeholder 4"/>
          <p:cNvSpPr>
            <a:spLocks noGrp="1"/>
          </p:cNvSpPr>
          <p:nvPr>
            <p:ph type="dt" sz="half" idx="10"/>
          </p:nvPr>
        </p:nvSpPr>
        <p:spPr/>
        <p:txBody>
          <a:bodyPr/>
          <a:lstStyle/>
          <a:p>
            <a:fld id="{A52A57E3-023C-4BF2-9998-E0546725F482}" type="datetime4">
              <a:rPr lang="en-US" smtClean="0"/>
              <a:t>July 1, 2022</a:t>
            </a:fld>
            <a:endParaRPr lang="de-DE" dirty="0"/>
          </a:p>
        </p:txBody>
      </p:sp>
      <p:sp>
        <p:nvSpPr>
          <p:cNvPr id="6" name="Footer Placeholder 5"/>
          <p:cNvSpPr>
            <a:spLocks noGrp="1"/>
          </p:cNvSpPr>
          <p:nvPr>
            <p:ph type="ftr" sz="quarter" idx="11"/>
          </p:nvPr>
        </p:nvSpPr>
        <p:spPr/>
        <p:txBody>
          <a:bodyPr/>
          <a:lstStyle>
            <a:lvl1pPr>
              <a:defRPr b="1"/>
            </a:lvl1pPr>
          </a:lstStyle>
          <a:p>
            <a:r>
              <a:rPr lang="en-US"/>
              <a:t>Modeling Capabilities of Digital Twin Platforms | Jérôme Pfeiffer | jerome.pfeiffer@isw.uni-stuttgart.de </a:t>
            </a:r>
            <a:endParaRPr lang="de-DE" dirty="0"/>
          </a:p>
        </p:txBody>
      </p:sp>
      <p:sp>
        <p:nvSpPr>
          <p:cNvPr id="7" name="Slide Number Placeholder 6"/>
          <p:cNvSpPr>
            <a:spLocks noGrp="1"/>
          </p:cNvSpPr>
          <p:nvPr>
            <p:ph type="sldNum" sz="quarter" idx="12"/>
          </p:nvPr>
        </p:nvSpPr>
        <p:spPr/>
        <p:txBody>
          <a:bodyPr/>
          <a:lstStyle/>
          <a:p>
            <a:fld id="{9E82CC3C-1DC0-4FDA-9590-6CC506AB67F8}" type="slidenum">
              <a:rPr lang="de-DE" smtClean="0"/>
              <a:t>‹Nr.›</a:t>
            </a:fld>
            <a:endParaRPr lang="de-DE" dirty="0"/>
          </a:p>
        </p:txBody>
      </p:sp>
      <p:sp>
        <p:nvSpPr>
          <p:cNvPr id="10" name="Titel 9"/>
          <p:cNvSpPr>
            <a:spLocks noGrp="1"/>
          </p:cNvSpPr>
          <p:nvPr>
            <p:ph type="title"/>
          </p:nvPr>
        </p:nvSpPr>
        <p:spPr/>
        <p:txBody>
          <a:bodyPr/>
          <a:lstStyle/>
          <a:p>
            <a:r>
              <a:rPr lang="de-DE"/>
              <a:t>Mastertitelformat bearbeiten</a:t>
            </a:r>
            <a:endParaRPr lang="de-DE" dirty="0"/>
          </a:p>
        </p:txBody>
      </p:sp>
      <p:sp>
        <p:nvSpPr>
          <p:cNvPr id="11" name="Textplatzhalter 7"/>
          <p:cNvSpPr>
            <a:spLocks noGrp="1"/>
          </p:cNvSpPr>
          <p:nvPr>
            <p:ph type="body" sz="quarter" idx="13" hasCustomPrompt="1"/>
          </p:nvPr>
        </p:nvSpPr>
        <p:spPr>
          <a:xfrm>
            <a:off x="468000" y="716400"/>
            <a:ext cx="8208000" cy="276225"/>
          </a:xfrm>
        </p:spPr>
        <p:txBody>
          <a:bodyPr lIns="0" tIns="0" rIns="0" bIns="0"/>
          <a:lstStyle>
            <a:lvl1pPr marL="0" indent="0">
              <a:buNone/>
              <a:defRPr sz="1800" baseline="0"/>
            </a:lvl1pPr>
          </a:lstStyle>
          <a:p>
            <a:pPr lvl="0"/>
            <a:r>
              <a:rPr lang="de-DE" dirty="0"/>
              <a:t>Untertitel durch Klicken bearbeiten</a:t>
            </a:r>
          </a:p>
        </p:txBody>
      </p:sp>
    </p:spTree>
    <p:extLst>
      <p:ext uri="{BB962C8B-B14F-4D97-AF65-F5344CB8AC3E}">
        <p14:creationId xmlns:p14="http://schemas.microsoft.com/office/powerpoint/2010/main" val="39692678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Vergleich Zweier">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68000" y="1597026"/>
            <a:ext cx="3960000" cy="239148"/>
          </a:xfrm>
        </p:spPr>
        <p:txBody>
          <a:bodyPr anchor="t"/>
          <a:lstStyle>
            <a:lvl1pPr marL="0" indent="0">
              <a:buNone/>
              <a:defRPr sz="1400" b="0" cap="all" baseline="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de-DE"/>
              <a:t>Mastertextformat bearbeiten</a:t>
            </a:r>
          </a:p>
        </p:txBody>
      </p:sp>
      <p:sp>
        <p:nvSpPr>
          <p:cNvPr id="4" name="Content Placeholder 3"/>
          <p:cNvSpPr>
            <a:spLocks noGrp="1"/>
          </p:cNvSpPr>
          <p:nvPr>
            <p:ph sz="half" idx="2"/>
          </p:nvPr>
        </p:nvSpPr>
        <p:spPr>
          <a:xfrm>
            <a:off x="468000" y="1909916"/>
            <a:ext cx="3960000" cy="3179609"/>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7" name="Date Placeholder 6"/>
          <p:cNvSpPr>
            <a:spLocks noGrp="1"/>
          </p:cNvSpPr>
          <p:nvPr>
            <p:ph type="dt" sz="half" idx="10"/>
          </p:nvPr>
        </p:nvSpPr>
        <p:spPr/>
        <p:txBody>
          <a:bodyPr/>
          <a:lstStyle/>
          <a:p>
            <a:fld id="{AADC559D-D8F9-4AF7-A780-CE537B4D2709}" type="datetime4">
              <a:rPr lang="en-US" smtClean="0"/>
              <a:t>July 1, 2022</a:t>
            </a:fld>
            <a:endParaRPr lang="de-DE" dirty="0"/>
          </a:p>
        </p:txBody>
      </p:sp>
      <p:sp>
        <p:nvSpPr>
          <p:cNvPr id="8" name="Footer Placeholder 7"/>
          <p:cNvSpPr>
            <a:spLocks noGrp="1"/>
          </p:cNvSpPr>
          <p:nvPr>
            <p:ph type="ftr" sz="quarter" idx="11"/>
          </p:nvPr>
        </p:nvSpPr>
        <p:spPr/>
        <p:txBody>
          <a:bodyPr/>
          <a:lstStyle>
            <a:lvl1pPr>
              <a:defRPr b="1"/>
            </a:lvl1pPr>
          </a:lstStyle>
          <a:p>
            <a:r>
              <a:rPr lang="en-US"/>
              <a:t>Modeling Capabilities of Digital Twin Platforms | Jérôme Pfeiffer | jerome.pfeiffer@isw.uni-stuttgart.de </a:t>
            </a:r>
            <a:endParaRPr lang="de-DE" dirty="0"/>
          </a:p>
        </p:txBody>
      </p:sp>
      <p:sp>
        <p:nvSpPr>
          <p:cNvPr id="9" name="Slide Number Placeholder 8"/>
          <p:cNvSpPr>
            <a:spLocks noGrp="1"/>
          </p:cNvSpPr>
          <p:nvPr>
            <p:ph type="sldNum" sz="quarter" idx="12"/>
          </p:nvPr>
        </p:nvSpPr>
        <p:spPr/>
        <p:txBody>
          <a:bodyPr/>
          <a:lstStyle/>
          <a:p>
            <a:fld id="{9E82CC3C-1DC0-4FDA-9590-6CC506AB67F8}" type="slidenum">
              <a:rPr lang="de-DE" smtClean="0"/>
              <a:t>‹Nr.›</a:t>
            </a:fld>
            <a:endParaRPr lang="de-DE" dirty="0"/>
          </a:p>
        </p:txBody>
      </p:sp>
      <p:sp>
        <p:nvSpPr>
          <p:cNvPr id="11" name="Textplatzhalter 7"/>
          <p:cNvSpPr>
            <a:spLocks noGrp="1"/>
          </p:cNvSpPr>
          <p:nvPr>
            <p:ph type="body" sz="quarter" idx="13" hasCustomPrompt="1"/>
          </p:nvPr>
        </p:nvSpPr>
        <p:spPr>
          <a:xfrm>
            <a:off x="468000" y="716400"/>
            <a:ext cx="8208000" cy="276225"/>
          </a:xfrm>
        </p:spPr>
        <p:txBody>
          <a:bodyPr lIns="0" tIns="0" rIns="0" bIns="0"/>
          <a:lstStyle>
            <a:lvl1pPr marL="0" indent="0">
              <a:buNone/>
              <a:defRPr sz="1800" baseline="0"/>
            </a:lvl1pPr>
          </a:lstStyle>
          <a:p>
            <a:pPr lvl="0"/>
            <a:r>
              <a:rPr lang="de-DE" dirty="0"/>
              <a:t>Untertitel durch Klicken bearbeiten</a:t>
            </a:r>
          </a:p>
        </p:txBody>
      </p:sp>
      <p:sp>
        <p:nvSpPr>
          <p:cNvPr id="14" name="Text Placeholder 2"/>
          <p:cNvSpPr>
            <a:spLocks noGrp="1"/>
          </p:cNvSpPr>
          <p:nvPr>
            <p:ph type="body" idx="14"/>
          </p:nvPr>
        </p:nvSpPr>
        <p:spPr>
          <a:xfrm>
            <a:off x="4715688" y="1597026"/>
            <a:ext cx="3960000" cy="239148"/>
          </a:xfrm>
        </p:spPr>
        <p:txBody>
          <a:bodyPr anchor="t"/>
          <a:lstStyle>
            <a:lvl1pPr marL="0" indent="0">
              <a:buNone/>
              <a:defRPr sz="1400" b="0" cap="all" baseline="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de-DE"/>
              <a:t>Mastertextformat bearbeiten</a:t>
            </a:r>
          </a:p>
        </p:txBody>
      </p:sp>
      <p:sp>
        <p:nvSpPr>
          <p:cNvPr id="15" name="Content Placeholder 3"/>
          <p:cNvSpPr>
            <a:spLocks noGrp="1"/>
          </p:cNvSpPr>
          <p:nvPr>
            <p:ph sz="half" idx="15"/>
          </p:nvPr>
        </p:nvSpPr>
        <p:spPr>
          <a:xfrm>
            <a:off x="4715688" y="1909916"/>
            <a:ext cx="3960000" cy="3179609"/>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2" name="Titel 1"/>
          <p:cNvSpPr>
            <a:spLocks noGrp="1"/>
          </p:cNvSpPr>
          <p:nvPr>
            <p:ph type="title"/>
          </p:nvPr>
        </p:nvSpPr>
        <p:spPr/>
        <p:txBody>
          <a:bodyPr/>
          <a:lstStyle/>
          <a:p>
            <a:r>
              <a:rPr lang="de-DE"/>
              <a:t>Mastertitelformat bearbeiten</a:t>
            </a:r>
            <a:endParaRPr lang="de-DE" dirty="0"/>
          </a:p>
        </p:txBody>
      </p:sp>
    </p:spTree>
    <p:extLst>
      <p:ext uri="{BB962C8B-B14F-4D97-AF65-F5344CB8AC3E}">
        <p14:creationId xmlns:p14="http://schemas.microsoft.com/office/powerpoint/2010/main" val="204246054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Vergleich Dreier">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468000" y="1909916"/>
            <a:ext cx="2628000" cy="3179609"/>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7" name="Date Placeholder 6"/>
          <p:cNvSpPr>
            <a:spLocks noGrp="1"/>
          </p:cNvSpPr>
          <p:nvPr>
            <p:ph type="dt" sz="half" idx="10"/>
          </p:nvPr>
        </p:nvSpPr>
        <p:spPr/>
        <p:txBody>
          <a:bodyPr/>
          <a:lstStyle/>
          <a:p>
            <a:fld id="{ECF84334-0708-4247-9451-C72370BADDAA}" type="datetime4">
              <a:rPr lang="en-US" smtClean="0"/>
              <a:t>July 1, 2022</a:t>
            </a:fld>
            <a:endParaRPr lang="de-DE" dirty="0"/>
          </a:p>
        </p:txBody>
      </p:sp>
      <p:sp>
        <p:nvSpPr>
          <p:cNvPr id="8" name="Footer Placeholder 7"/>
          <p:cNvSpPr>
            <a:spLocks noGrp="1"/>
          </p:cNvSpPr>
          <p:nvPr>
            <p:ph type="ftr" sz="quarter" idx="11"/>
          </p:nvPr>
        </p:nvSpPr>
        <p:spPr/>
        <p:txBody>
          <a:bodyPr/>
          <a:lstStyle>
            <a:lvl1pPr>
              <a:defRPr b="1"/>
            </a:lvl1pPr>
          </a:lstStyle>
          <a:p>
            <a:r>
              <a:rPr lang="en-US"/>
              <a:t>Modeling Capabilities of Digital Twin Platforms | Jérôme Pfeiffer | jerome.pfeiffer@isw.uni-stuttgart.de </a:t>
            </a:r>
            <a:endParaRPr lang="de-DE" dirty="0"/>
          </a:p>
        </p:txBody>
      </p:sp>
      <p:sp>
        <p:nvSpPr>
          <p:cNvPr id="9" name="Slide Number Placeholder 8"/>
          <p:cNvSpPr>
            <a:spLocks noGrp="1"/>
          </p:cNvSpPr>
          <p:nvPr>
            <p:ph type="sldNum" sz="quarter" idx="12"/>
          </p:nvPr>
        </p:nvSpPr>
        <p:spPr/>
        <p:txBody>
          <a:bodyPr/>
          <a:lstStyle/>
          <a:p>
            <a:fld id="{9E82CC3C-1DC0-4FDA-9590-6CC506AB67F8}" type="slidenum">
              <a:rPr lang="de-DE" smtClean="0"/>
              <a:t>‹Nr.›</a:t>
            </a:fld>
            <a:endParaRPr lang="de-DE" dirty="0"/>
          </a:p>
        </p:txBody>
      </p:sp>
      <p:sp>
        <p:nvSpPr>
          <p:cNvPr id="11" name="Textplatzhalter 7"/>
          <p:cNvSpPr>
            <a:spLocks noGrp="1"/>
          </p:cNvSpPr>
          <p:nvPr>
            <p:ph type="body" sz="quarter" idx="13" hasCustomPrompt="1"/>
          </p:nvPr>
        </p:nvSpPr>
        <p:spPr>
          <a:xfrm>
            <a:off x="468000" y="1597026"/>
            <a:ext cx="2628000" cy="239148"/>
          </a:xfrm>
        </p:spPr>
        <p:txBody>
          <a:bodyPr lIns="0" tIns="0" rIns="0" bIns="0" anchor="t"/>
          <a:lstStyle>
            <a:lvl1pPr marL="0" indent="0">
              <a:buNone/>
              <a:defRPr lang="de-DE" sz="1400" b="0" kern="1200" cap="all" baseline="0" dirty="0" smtClean="0">
                <a:solidFill>
                  <a:schemeClr val="accent1"/>
                </a:solidFill>
                <a:latin typeface="+mn-lt"/>
                <a:ea typeface="+mn-ea"/>
                <a:cs typeface="+mn-cs"/>
              </a:defRPr>
            </a:lvl1pPr>
          </a:lstStyle>
          <a:p>
            <a:pPr lvl="0"/>
            <a:r>
              <a:rPr lang="de-DE" noProof="0" dirty="0"/>
              <a:t>Textmasterformat</a:t>
            </a:r>
          </a:p>
        </p:txBody>
      </p:sp>
      <p:sp>
        <p:nvSpPr>
          <p:cNvPr id="14" name="Text Placeholder 2"/>
          <p:cNvSpPr>
            <a:spLocks noGrp="1"/>
          </p:cNvSpPr>
          <p:nvPr>
            <p:ph type="body" idx="14" hasCustomPrompt="1"/>
          </p:nvPr>
        </p:nvSpPr>
        <p:spPr>
          <a:xfrm>
            <a:off x="6048000" y="1597026"/>
            <a:ext cx="2628000" cy="239148"/>
          </a:xfrm>
        </p:spPr>
        <p:txBody>
          <a:bodyPr anchor="t"/>
          <a:lstStyle>
            <a:lvl1pPr marL="0" indent="0">
              <a:buNone/>
              <a:defRPr sz="1400" b="0" cap="all" baseline="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de-DE" dirty="0"/>
              <a:t>Textmasterformat</a:t>
            </a:r>
          </a:p>
        </p:txBody>
      </p:sp>
      <p:sp>
        <p:nvSpPr>
          <p:cNvPr id="15" name="Content Placeholder 3"/>
          <p:cNvSpPr>
            <a:spLocks noGrp="1"/>
          </p:cNvSpPr>
          <p:nvPr>
            <p:ph sz="half" idx="15"/>
          </p:nvPr>
        </p:nvSpPr>
        <p:spPr>
          <a:xfrm>
            <a:off x="3258000" y="1909916"/>
            <a:ext cx="2628000" cy="3179609"/>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2" name="Titel 1"/>
          <p:cNvSpPr>
            <a:spLocks noGrp="1"/>
          </p:cNvSpPr>
          <p:nvPr>
            <p:ph type="title"/>
          </p:nvPr>
        </p:nvSpPr>
        <p:spPr/>
        <p:txBody>
          <a:bodyPr/>
          <a:lstStyle/>
          <a:p>
            <a:r>
              <a:rPr lang="de-DE"/>
              <a:t>Mastertitelformat bearbeiten</a:t>
            </a:r>
            <a:endParaRPr lang="de-DE" dirty="0"/>
          </a:p>
        </p:txBody>
      </p:sp>
      <p:sp>
        <p:nvSpPr>
          <p:cNvPr id="13" name="Textplatzhalter 7"/>
          <p:cNvSpPr>
            <a:spLocks noGrp="1"/>
          </p:cNvSpPr>
          <p:nvPr>
            <p:ph type="body" sz="quarter" idx="16" hasCustomPrompt="1"/>
          </p:nvPr>
        </p:nvSpPr>
        <p:spPr>
          <a:xfrm>
            <a:off x="468000" y="716400"/>
            <a:ext cx="8208000" cy="276225"/>
          </a:xfrm>
        </p:spPr>
        <p:txBody>
          <a:bodyPr lIns="0" tIns="0" rIns="0" bIns="0"/>
          <a:lstStyle>
            <a:lvl1pPr marL="0" indent="0" algn="l" defTabSz="685800" rtl="0" eaLnBrk="1" latinLnBrk="0" hangingPunct="1">
              <a:lnSpc>
                <a:spcPct val="120000"/>
              </a:lnSpc>
              <a:spcBef>
                <a:spcPts val="750"/>
              </a:spcBef>
              <a:buClr>
                <a:schemeClr val="accent1"/>
              </a:buClr>
              <a:buFont typeface="Arial" panose="020B0604020202020204" pitchFamily="34" charset="0"/>
              <a:buNone/>
              <a:defRPr lang="de-DE" sz="1800" kern="1200" baseline="0" dirty="0" smtClean="0">
                <a:solidFill>
                  <a:schemeClr val="tx1"/>
                </a:solidFill>
                <a:latin typeface="+mn-lt"/>
                <a:ea typeface="+mn-ea"/>
                <a:cs typeface="+mn-cs"/>
              </a:defRPr>
            </a:lvl1pPr>
          </a:lstStyle>
          <a:p>
            <a:pPr lvl="0"/>
            <a:r>
              <a:rPr lang="de-DE" dirty="0"/>
              <a:t>Untertitel durch Klicken bearbeiten</a:t>
            </a:r>
          </a:p>
        </p:txBody>
      </p:sp>
      <p:sp>
        <p:nvSpPr>
          <p:cNvPr id="12" name="Text Placeholder 2"/>
          <p:cNvSpPr>
            <a:spLocks noGrp="1"/>
          </p:cNvSpPr>
          <p:nvPr>
            <p:ph type="body" idx="17" hasCustomPrompt="1"/>
          </p:nvPr>
        </p:nvSpPr>
        <p:spPr>
          <a:xfrm>
            <a:off x="3258000" y="1597026"/>
            <a:ext cx="2628000" cy="239148"/>
          </a:xfrm>
        </p:spPr>
        <p:txBody>
          <a:bodyPr anchor="t"/>
          <a:lstStyle>
            <a:lvl1pPr marL="0" marR="0" indent="0" algn="l" defTabSz="685800" rtl="0" eaLnBrk="1" fontAlgn="auto" latinLnBrk="0" hangingPunct="1">
              <a:lnSpc>
                <a:spcPct val="120000"/>
              </a:lnSpc>
              <a:spcBef>
                <a:spcPts val="750"/>
              </a:spcBef>
              <a:spcAft>
                <a:spcPts val="0"/>
              </a:spcAft>
              <a:buClr>
                <a:schemeClr val="accent1"/>
              </a:buClr>
              <a:buSzTx/>
              <a:buFont typeface="Arial" panose="020B0604020202020204" pitchFamily="34" charset="0"/>
              <a:buNone/>
              <a:tabLst/>
              <a:defRPr sz="1400" b="0" cap="all" baseline="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marL="0" marR="0" lvl="0" indent="0" algn="l" defTabSz="685800" rtl="0" eaLnBrk="1" fontAlgn="auto" latinLnBrk="0" hangingPunct="1">
              <a:lnSpc>
                <a:spcPct val="120000"/>
              </a:lnSpc>
              <a:spcBef>
                <a:spcPts val="750"/>
              </a:spcBef>
              <a:spcAft>
                <a:spcPts val="0"/>
              </a:spcAft>
              <a:buClr>
                <a:schemeClr val="accent1"/>
              </a:buClr>
              <a:buSzTx/>
              <a:buFont typeface="Arial" panose="020B0604020202020204" pitchFamily="34" charset="0"/>
              <a:buNone/>
              <a:tabLst/>
              <a:defRPr/>
            </a:pPr>
            <a:r>
              <a:rPr lang="de-DE" noProof="0" dirty="0"/>
              <a:t>Textmasterformat</a:t>
            </a:r>
          </a:p>
        </p:txBody>
      </p:sp>
      <p:sp>
        <p:nvSpPr>
          <p:cNvPr id="16" name="Content Placeholder 3"/>
          <p:cNvSpPr>
            <a:spLocks noGrp="1"/>
          </p:cNvSpPr>
          <p:nvPr>
            <p:ph sz="half" idx="18"/>
          </p:nvPr>
        </p:nvSpPr>
        <p:spPr>
          <a:xfrm>
            <a:off x="6048000" y="1909916"/>
            <a:ext cx="2628000" cy="3179609"/>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Tree>
    <p:extLst>
      <p:ext uri="{BB962C8B-B14F-4D97-AF65-F5344CB8AC3E}">
        <p14:creationId xmlns:p14="http://schemas.microsoft.com/office/powerpoint/2010/main" val="1785725050"/>
      </p:ext>
    </p:extLst>
  </p:cSld>
  <p:clrMapOvr>
    <a:masterClrMapping/>
  </p:clrMapOvr>
  <p:extLst>
    <p:ext uri="{DCECCB84-F9BA-43D5-87BE-67443E8EF086}">
      <p15:sldGuideLst xmlns:p15="http://schemas.microsoft.com/office/powerpoint/2012/main">
        <p15:guide id="1" orient="horz" pos="1205">
          <p15:clr>
            <a:srgbClr val="FBAE40"/>
          </p15:clr>
        </p15:guide>
        <p15:guide id="2" orient="horz" pos="1157">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ergleich Zweier 2/3+1/3">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468000" y="1909916"/>
            <a:ext cx="5292000" cy="3179609"/>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7" name="Date Placeholder 6"/>
          <p:cNvSpPr>
            <a:spLocks noGrp="1"/>
          </p:cNvSpPr>
          <p:nvPr>
            <p:ph type="dt" sz="half" idx="10"/>
          </p:nvPr>
        </p:nvSpPr>
        <p:spPr/>
        <p:txBody>
          <a:bodyPr/>
          <a:lstStyle/>
          <a:p>
            <a:fld id="{90A798DC-0336-44E2-A900-7E855CC826EB}" type="datetime4">
              <a:rPr lang="en-US" smtClean="0"/>
              <a:t>July 1, 2022</a:t>
            </a:fld>
            <a:endParaRPr lang="de-DE" dirty="0"/>
          </a:p>
        </p:txBody>
      </p:sp>
      <p:sp>
        <p:nvSpPr>
          <p:cNvPr id="8" name="Footer Placeholder 7"/>
          <p:cNvSpPr>
            <a:spLocks noGrp="1"/>
          </p:cNvSpPr>
          <p:nvPr>
            <p:ph type="ftr" sz="quarter" idx="11"/>
          </p:nvPr>
        </p:nvSpPr>
        <p:spPr/>
        <p:txBody>
          <a:bodyPr/>
          <a:lstStyle>
            <a:lvl1pPr>
              <a:defRPr b="1"/>
            </a:lvl1pPr>
          </a:lstStyle>
          <a:p>
            <a:r>
              <a:rPr lang="en-US"/>
              <a:t>Modeling Capabilities of Digital Twin Platforms | Jérôme Pfeiffer | jerome.pfeiffer@isw.uni-stuttgart.de </a:t>
            </a:r>
            <a:endParaRPr lang="de-DE" dirty="0"/>
          </a:p>
        </p:txBody>
      </p:sp>
      <p:sp>
        <p:nvSpPr>
          <p:cNvPr id="9" name="Slide Number Placeholder 8"/>
          <p:cNvSpPr>
            <a:spLocks noGrp="1"/>
          </p:cNvSpPr>
          <p:nvPr>
            <p:ph type="sldNum" sz="quarter" idx="12"/>
          </p:nvPr>
        </p:nvSpPr>
        <p:spPr/>
        <p:txBody>
          <a:bodyPr/>
          <a:lstStyle/>
          <a:p>
            <a:fld id="{9E82CC3C-1DC0-4FDA-9590-6CC506AB67F8}" type="slidenum">
              <a:rPr lang="de-DE" smtClean="0"/>
              <a:t>‹Nr.›</a:t>
            </a:fld>
            <a:endParaRPr lang="de-DE" dirty="0"/>
          </a:p>
        </p:txBody>
      </p:sp>
      <p:sp>
        <p:nvSpPr>
          <p:cNvPr id="11" name="Textplatzhalter 7"/>
          <p:cNvSpPr>
            <a:spLocks noGrp="1"/>
          </p:cNvSpPr>
          <p:nvPr>
            <p:ph type="body" sz="quarter" idx="13" hasCustomPrompt="1"/>
          </p:nvPr>
        </p:nvSpPr>
        <p:spPr>
          <a:xfrm>
            <a:off x="468000" y="1597026"/>
            <a:ext cx="5292000" cy="239148"/>
          </a:xfrm>
        </p:spPr>
        <p:txBody>
          <a:bodyPr lIns="0" tIns="0" rIns="0" bIns="0" anchor="t"/>
          <a:lstStyle>
            <a:lvl1pPr marL="0" indent="0">
              <a:buNone/>
              <a:defRPr lang="de-DE" sz="1400" b="0" kern="1200" cap="all" baseline="0" dirty="0" smtClean="0">
                <a:solidFill>
                  <a:schemeClr val="accent1"/>
                </a:solidFill>
                <a:latin typeface="+mn-lt"/>
                <a:ea typeface="+mn-ea"/>
                <a:cs typeface="+mn-cs"/>
              </a:defRPr>
            </a:lvl1pPr>
          </a:lstStyle>
          <a:p>
            <a:pPr lvl="0"/>
            <a:r>
              <a:rPr lang="de-DE" noProof="0" dirty="0"/>
              <a:t>Textmasterformat</a:t>
            </a:r>
          </a:p>
        </p:txBody>
      </p:sp>
      <p:sp>
        <p:nvSpPr>
          <p:cNvPr id="14" name="Text Placeholder 2"/>
          <p:cNvSpPr>
            <a:spLocks noGrp="1"/>
          </p:cNvSpPr>
          <p:nvPr>
            <p:ph type="body" idx="14" hasCustomPrompt="1"/>
          </p:nvPr>
        </p:nvSpPr>
        <p:spPr>
          <a:xfrm>
            <a:off x="6048000" y="1597026"/>
            <a:ext cx="2628000" cy="239148"/>
          </a:xfrm>
        </p:spPr>
        <p:txBody>
          <a:bodyPr anchor="t"/>
          <a:lstStyle>
            <a:lvl1pPr marL="0" indent="0">
              <a:buNone/>
              <a:defRPr sz="1400" b="0" cap="all" baseline="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de-DE" dirty="0"/>
              <a:t>Textmasterformat</a:t>
            </a:r>
          </a:p>
        </p:txBody>
      </p:sp>
      <p:sp>
        <p:nvSpPr>
          <p:cNvPr id="2" name="Titel 1"/>
          <p:cNvSpPr>
            <a:spLocks noGrp="1"/>
          </p:cNvSpPr>
          <p:nvPr>
            <p:ph type="title"/>
          </p:nvPr>
        </p:nvSpPr>
        <p:spPr/>
        <p:txBody>
          <a:bodyPr/>
          <a:lstStyle/>
          <a:p>
            <a:r>
              <a:rPr lang="de-DE"/>
              <a:t>Mastertitelformat bearbeiten</a:t>
            </a:r>
            <a:endParaRPr lang="de-DE" dirty="0"/>
          </a:p>
        </p:txBody>
      </p:sp>
      <p:sp>
        <p:nvSpPr>
          <p:cNvPr id="13" name="Textplatzhalter 7"/>
          <p:cNvSpPr>
            <a:spLocks noGrp="1"/>
          </p:cNvSpPr>
          <p:nvPr>
            <p:ph type="body" sz="quarter" idx="16" hasCustomPrompt="1"/>
          </p:nvPr>
        </p:nvSpPr>
        <p:spPr>
          <a:xfrm>
            <a:off x="468000" y="716400"/>
            <a:ext cx="8208000" cy="276225"/>
          </a:xfrm>
        </p:spPr>
        <p:txBody>
          <a:bodyPr lIns="0" tIns="0" rIns="0" bIns="0"/>
          <a:lstStyle>
            <a:lvl1pPr marL="0" indent="0" algn="l" defTabSz="685800" rtl="0" eaLnBrk="1" latinLnBrk="0" hangingPunct="1">
              <a:lnSpc>
                <a:spcPct val="120000"/>
              </a:lnSpc>
              <a:spcBef>
                <a:spcPts val="750"/>
              </a:spcBef>
              <a:buClr>
                <a:schemeClr val="accent1"/>
              </a:buClr>
              <a:buFont typeface="Arial" panose="020B0604020202020204" pitchFamily="34" charset="0"/>
              <a:buNone/>
              <a:defRPr lang="de-DE" sz="1800" kern="1200" baseline="0" dirty="0" smtClean="0">
                <a:solidFill>
                  <a:schemeClr val="tx1"/>
                </a:solidFill>
                <a:latin typeface="+mn-lt"/>
                <a:ea typeface="+mn-ea"/>
                <a:cs typeface="+mn-cs"/>
              </a:defRPr>
            </a:lvl1pPr>
          </a:lstStyle>
          <a:p>
            <a:pPr lvl="0"/>
            <a:r>
              <a:rPr lang="de-DE" dirty="0"/>
              <a:t>Untertitel durch Klicken bearbeiten</a:t>
            </a:r>
          </a:p>
        </p:txBody>
      </p:sp>
      <p:sp>
        <p:nvSpPr>
          <p:cNvPr id="16" name="Content Placeholder 3"/>
          <p:cNvSpPr>
            <a:spLocks noGrp="1"/>
          </p:cNvSpPr>
          <p:nvPr>
            <p:ph sz="half" idx="18"/>
          </p:nvPr>
        </p:nvSpPr>
        <p:spPr>
          <a:xfrm>
            <a:off x="6048000" y="1909916"/>
            <a:ext cx="2628000" cy="3179609"/>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Tree>
    <p:extLst>
      <p:ext uri="{BB962C8B-B14F-4D97-AF65-F5344CB8AC3E}">
        <p14:creationId xmlns:p14="http://schemas.microsoft.com/office/powerpoint/2010/main" val="2183532500"/>
      </p:ext>
    </p:extLst>
  </p:cSld>
  <p:clrMapOvr>
    <a:masterClrMapping/>
  </p:clrMapOvr>
  <p:extLst>
    <p:ext uri="{DCECCB84-F9BA-43D5-87BE-67443E8EF086}">
      <p15:sldGuideLst xmlns:p15="http://schemas.microsoft.com/office/powerpoint/2012/main">
        <p15:guide id="1" orient="horz" pos="1205">
          <p15:clr>
            <a:srgbClr val="FBAE40"/>
          </p15:clr>
        </p15:guide>
        <p15:guide id="2" orient="horz" pos="1157">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 Bilder quer">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68000" y="1597025"/>
            <a:ext cx="3960000" cy="3492500"/>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5" name="Date Placeholder 4"/>
          <p:cNvSpPr>
            <a:spLocks noGrp="1"/>
          </p:cNvSpPr>
          <p:nvPr>
            <p:ph type="dt" sz="half" idx="10"/>
          </p:nvPr>
        </p:nvSpPr>
        <p:spPr/>
        <p:txBody>
          <a:bodyPr/>
          <a:lstStyle/>
          <a:p>
            <a:fld id="{41B5E2CB-A546-4441-A90B-01CFFDF9A6B0}" type="datetime4">
              <a:rPr lang="en-US" smtClean="0"/>
              <a:t>July 1, 2022</a:t>
            </a:fld>
            <a:endParaRPr lang="de-DE" dirty="0"/>
          </a:p>
        </p:txBody>
      </p:sp>
      <p:sp>
        <p:nvSpPr>
          <p:cNvPr id="6" name="Footer Placeholder 5"/>
          <p:cNvSpPr>
            <a:spLocks noGrp="1"/>
          </p:cNvSpPr>
          <p:nvPr>
            <p:ph type="ftr" sz="quarter" idx="11"/>
          </p:nvPr>
        </p:nvSpPr>
        <p:spPr/>
        <p:txBody>
          <a:bodyPr/>
          <a:lstStyle>
            <a:lvl1pPr>
              <a:defRPr b="1"/>
            </a:lvl1pPr>
          </a:lstStyle>
          <a:p>
            <a:r>
              <a:rPr lang="en-US"/>
              <a:t>Modeling Capabilities of Digital Twin Platforms | Jérôme Pfeiffer | jerome.pfeiffer@isw.uni-stuttgart.de </a:t>
            </a:r>
            <a:endParaRPr lang="de-DE" dirty="0"/>
          </a:p>
        </p:txBody>
      </p:sp>
      <p:sp>
        <p:nvSpPr>
          <p:cNvPr id="7" name="Slide Number Placeholder 6"/>
          <p:cNvSpPr>
            <a:spLocks noGrp="1"/>
          </p:cNvSpPr>
          <p:nvPr>
            <p:ph type="sldNum" sz="quarter" idx="12"/>
          </p:nvPr>
        </p:nvSpPr>
        <p:spPr/>
        <p:txBody>
          <a:bodyPr/>
          <a:lstStyle/>
          <a:p>
            <a:fld id="{9E82CC3C-1DC0-4FDA-9590-6CC506AB67F8}" type="slidenum">
              <a:rPr lang="de-DE" smtClean="0"/>
              <a:t>‹Nr.›</a:t>
            </a:fld>
            <a:endParaRPr lang="de-DE" dirty="0"/>
          </a:p>
        </p:txBody>
      </p:sp>
      <p:sp>
        <p:nvSpPr>
          <p:cNvPr id="8" name="Textplatzhalter 7"/>
          <p:cNvSpPr>
            <a:spLocks noGrp="1"/>
          </p:cNvSpPr>
          <p:nvPr>
            <p:ph type="body" sz="quarter" idx="13" hasCustomPrompt="1"/>
          </p:nvPr>
        </p:nvSpPr>
        <p:spPr>
          <a:xfrm>
            <a:off x="468000" y="716400"/>
            <a:ext cx="8208000" cy="276225"/>
          </a:xfrm>
        </p:spPr>
        <p:txBody>
          <a:bodyPr lIns="0" tIns="0" rIns="0" bIns="0"/>
          <a:lstStyle>
            <a:lvl1pPr marL="0" indent="0">
              <a:buNone/>
              <a:defRPr sz="1800" baseline="0"/>
            </a:lvl1pPr>
          </a:lstStyle>
          <a:p>
            <a:pPr lvl="0"/>
            <a:r>
              <a:rPr lang="de-DE" dirty="0"/>
              <a:t>Untertitel durch Klicken bearbeiten</a:t>
            </a:r>
          </a:p>
        </p:txBody>
      </p:sp>
      <p:sp>
        <p:nvSpPr>
          <p:cNvPr id="10" name="Bildplatzhalter 9"/>
          <p:cNvSpPr>
            <a:spLocks noGrp="1"/>
          </p:cNvSpPr>
          <p:nvPr>
            <p:ph type="pic" sz="quarter" idx="14"/>
          </p:nvPr>
        </p:nvSpPr>
        <p:spPr>
          <a:xfrm>
            <a:off x="4721121" y="1597024"/>
            <a:ext cx="3960000" cy="1692000"/>
          </a:xfrm>
          <a:solidFill>
            <a:schemeClr val="bg1">
              <a:lumMod val="95000"/>
            </a:schemeClr>
          </a:solidFill>
        </p:spPr>
        <p:txBody>
          <a:bodyPr/>
          <a:lstStyle/>
          <a:p>
            <a:r>
              <a:rPr lang="de-DE"/>
              <a:t>Bild durch Klicken auf Symbol hinzufügen</a:t>
            </a:r>
            <a:endParaRPr lang="de-DE" dirty="0"/>
          </a:p>
        </p:txBody>
      </p:sp>
      <p:sp>
        <p:nvSpPr>
          <p:cNvPr id="11" name="Bildplatzhalter 9"/>
          <p:cNvSpPr>
            <a:spLocks noGrp="1"/>
          </p:cNvSpPr>
          <p:nvPr>
            <p:ph type="pic" sz="quarter" idx="15"/>
          </p:nvPr>
        </p:nvSpPr>
        <p:spPr>
          <a:xfrm>
            <a:off x="4721121" y="3397525"/>
            <a:ext cx="3960000" cy="1692000"/>
          </a:xfrm>
          <a:solidFill>
            <a:schemeClr val="bg1">
              <a:lumMod val="95000"/>
            </a:schemeClr>
          </a:solidFill>
        </p:spPr>
        <p:txBody>
          <a:bodyPr/>
          <a:lstStyle/>
          <a:p>
            <a:r>
              <a:rPr lang="de-DE"/>
              <a:t>Bild durch Klicken auf Symbol hinzufügen</a:t>
            </a:r>
            <a:endParaRPr lang="de-DE" dirty="0"/>
          </a:p>
        </p:txBody>
      </p:sp>
      <p:sp>
        <p:nvSpPr>
          <p:cNvPr id="2" name="Titel 1"/>
          <p:cNvSpPr>
            <a:spLocks noGrp="1"/>
          </p:cNvSpPr>
          <p:nvPr>
            <p:ph type="title"/>
          </p:nvPr>
        </p:nvSpPr>
        <p:spPr/>
        <p:txBody>
          <a:bodyPr/>
          <a:lstStyle/>
          <a:p>
            <a:r>
              <a:rPr lang="de-DE"/>
              <a:t>Mastertitelformat bearbeiten</a:t>
            </a:r>
            <a:endParaRPr lang="de-DE" dirty="0"/>
          </a:p>
        </p:txBody>
      </p:sp>
    </p:spTree>
    <p:extLst>
      <p:ext uri="{BB962C8B-B14F-4D97-AF65-F5344CB8AC3E}">
        <p14:creationId xmlns:p14="http://schemas.microsoft.com/office/powerpoint/2010/main" val="30284169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 Bilder hoch">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68000" y="1597025"/>
            <a:ext cx="3960000" cy="3492500"/>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5" name="Date Placeholder 4"/>
          <p:cNvSpPr>
            <a:spLocks noGrp="1"/>
          </p:cNvSpPr>
          <p:nvPr>
            <p:ph type="dt" sz="half" idx="10"/>
          </p:nvPr>
        </p:nvSpPr>
        <p:spPr/>
        <p:txBody>
          <a:bodyPr/>
          <a:lstStyle/>
          <a:p>
            <a:fld id="{9D45A3CA-F81B-43C5-94E2-616CB5933344}" type="datetime4">
              <a:rPr lang="en-US" smtClean="0"/>
              <a:t>July 1, 2022</a:t>
            </a:fld>
            <a:endParaRPr lang="de-DE" dirty="0"/>
          </a:p>
        </p:txBody>
      </p:sp>
      <p:sp>
        <p:nvSpPr>
          <p:cNvPr id="6" name="Footer Placeholder 5"/>
          <p:cNvSpPr>
            <a:spLocks noGrp="1"/>
          </p:cNvSpPr>
          <p:nvPr>
            <p:ph type="ftr" sz="quarter" idx="11"/>
          </p:nvPr>
        </p:nvSpPr>
        <p:spPr/>
        <p:txBody>
          <a:bodyPr/>
          <a:lstStyle>
            <a:lvl1pPr>
              <a:defRPr b="1"/>
            </a:lvl1pPr>
          </a:lstStyle>
          <a:p>
            <a:r>
              <a:rPr lang="en-US"/>
              <a:t>Modeling Capabilities of Digital Twin Platforms | Jérôme Pfeiffer | jerome.pfeiffer@isw.uni-stuttgart.de </a:t>
            </a:r>
            <a:endParaRPr lang="de-DE" dirty="0"/>
          </a:p>
        </p:txBody>
      </p:sp>
      <p:sp>
        <p:nvSpPr>
          <p:cNvPr id="7" name="Slide Number Placeholder 6"/>
          <p:cNvSpPr>
            <a:spLocks noGrp="1"/>
          </p:cNvSpPr>
          <p:nvPr>
            <p:ph type="sldNum" sz="quarter" idx="12"/>
          </p:nvPr>
        </p:nvSpPr>
        <p:spPr/>
        <p:txBody>
          <a:bodyPr/>
          <a:lstStyle/>
          <a:p>
            <a:fld id="{9E82CC3C-1DC0-4FDA-9590-6CC506AB67F8}" type="slidenum">
              <a:rPr lang="de-DE" smtClean="0"/>
              <a:t>‹Nr.›</a:t>
            </a:fld>
            <a:endParaRPr lang="de-DE" dirty="0"/>
          </a:p>
        </p:txBody>
      </p:sp>
      <p:sp>
        <p:nvSpPr>
          <p:cNvPr id="8" name="Textplatzhalter 7"/>
          <p:cNvSpPr>
            <a:spLocks noGrp="1"/>
          </p:cNvSpPr>
          <p:nvPr>
            <p:ph type="body" sz="quarter" idx="13" hasCustomPrompt="1"/>
          </p:nvPr>
        </p:nvSpPr>
        <p:spPr>
          <a:xfrm>
            <a:off x="468000" y="716400"/>
            <a:ext cx="8208000" cy="276225"/>
          </a:xfrm>
        </p:spPr>
        <p:txBody>
          <a:bodyPr lIns="0" tIns="0" rIns="0" bIns="0"/>
          <a:lstStyle>
            <a:lvl1pPr marL="0" indent="0">
              <a:buNone/>
              <a:defRPr sz="1800" baseline="0"/>
            </a:lvl1pPr>
          </a:lstStyle>
          <a:p>
            <a:pPr lvl="0"/>
            <a:r>
              <a:rPr lang="de-DE" dirty="0"/>
              <a:t>Untertitel durch Klicken bearbeiten</a:t>
            </a:r>
          </a:p>
        </p:txBody>
      </p:sp>
      <p:sp>
        <p:nvSpPr>
          <p:cNvPr id="10" name="Bildplatzhalter 9"/>
          <p:cNvSpPr>
            <a:spLocks noGrp="1"/>
          </p:cNvSpPr>
          <p:nvPr>
            <p:ph type="pic" sz="quarter" idx="14"/>
          </p:nvPr>
        </p:nvSpPr>
        <p:spPr>
          <a:xfrm>
            <a:off x="4721121" y="1597024"/>
            <a:ext cx="1915200" cy="3492000"/>
          </a:xfrm>
          <a:solidFill>
            <a:schemeClr val="bg1">
              <a:lumMod val="95000"/>
            </a:schemeClr>
          </a:solidFill>
        </p:spPr>
        <p:txBody>
          <a:bodyPr/>
          <a:lstStyle/>
          <a:p>
            <a:r>
              <a:rPr lang="de-DE"/>
              <a:t>Bild durch Klicken auf Symbol hinzufügen</a:t>
            </a:r>
            <a:endParaRPr lang="de-DE" dirty="0"/>
          </a:p>
        </p:txBody>
      </p:sp>
      <p:sp>
        <p:nvSpPr>
          <p:cNvPr id="11" name="Bildplatzhalter 9"/>
          <p:cNvSpPr>
            <a:spLocks noGrp="1"/>
          </p:cNvSpPr>
          <p:nvPr>
            <p:ph type="pic" sz="quarter" idx="15"/>
          </p:nvPr>
        </p:nvSpPr>
        <p:spPr>
          <a:xfrm>
            <a:off x="6760800" y="1597275"/>
            <a:ext cx="1915200" cy="3492000"/>
          </a:xfrm>
          <a:solidFill>
            <a:schemeClr val="bg1">
              <a:lumMod val="95000"/>
            </a:schemeClr>
          </a:solidFill>
        </p:spPr>
        <p:txBody>
          <a:bodyPr/>
          <a:lstStyle/>
          <a:p>
            <a:r>
              <a:rPr lang="de-DE"/>
              <a:t>Bild durch Klicken auf Symbol hinzufügen</a:t>
            </a:r>
            <a:endParaRPr lang="de-DE" dirty="0"/>
          </a:p>
        </p:txBody>
      </p:sp>
      <p:sp>
        <p:nvSpPr>
          <p:cNvPr id="12" name="Titel 1"/>
          <p:cNvSpPr>
            <a:spLocks noGrp="1"/>
          </p:cNvSpPr>
          <p:nvPr>
            <p:ph type="title"/>
          </p:nvPr>
        </p:nvSpPr>
        <p:spPr>
          <a:xfrm>
            <a:off x="468313" y="396000"/>
            <a:ext cx="8207375" cy="278290"/>
          </a:xfrm>
        </p:spPr>
        <p:txBody>
          <a:bodyPr/>
          <a:lstStyle/>
          <a:p>
            <a:r>
              <a:rPr lang="de-DE"/>
              <a:t>Mastertitelformat bearbeiten</a:t>
            </a:r>
            <a:endParaRPr lang="de-DE" dirty="0"/>
          </a:p>
        </p:txBody>
      </p:sp>
    </p:spTree>
    <p:extLst>
      <p:ext uri="{BB962C8B-B14F-4D97-AF65-F5344CB8AC3E}">
        <p14:creationId xmlns:p14="http://schemas.microsoft.com/office/powerpoint/2010/main" val="276712693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 Bi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68000" y="1597025"/>
            <a:ext cx="3960000" cy="3492500"/>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5" name="Date Placeholder 4"/>
          <p:cNvSpPr>
            <a:spLocks noGrp="1"/>
          </p:cNvSpPr>
          <p:nvPr>
            <p:ph type="dt" sz="half" idx="10"/>
          </p:nvPr>
        </p:nvSpPr>
        <p:spPr/>
        <p:txBody>
          <a:bodyPr/>
          <a:lstStyle/>
          <a:p>
            <a:fld id="{B7CA37A4-FA65-41B6-912E-32EDC00E0DDC}" type="datetime4">
              <a:rPr lang="en-US" smtClean="0"/>
              <a:t>July 1, 2022</a:t>
            </a:fld>
            <a:endParaRPr lang="de-DE" dirty="0"/>
          </a:p>
        </p:txBody>
      </p:sp>
      <p:sp>
        <p:nvSpPr>
          <p:cNvPr id="6" name="Footer Placeholder 5"/>
          <p:cNvSpPr>
            <a:spLocks noGrp="1"/>
          </p:cNvSpPr>
          <p:nvPr>
            <p:ph type="ftr" sz="quarter" idx="11"/>
          </p:nvPr>
        </p:nvSpPr>
        <p:spPr/>
        <p:txBody>
          <a:bodyPr/>
          <a:lstStyle>
            <a:lvl1pPr>
              <a:defRPr b="1"/>
            </a:lvl1pPr>
          </a:lstStyle>
          <a:p>
            <a:r>
              <a:rPr lang="en-US"/>
              <a:t>Modeling Capabilities of Digital Twin Platforms | Jérôme Pfeiffer | jerome.pfeiffer@isw.uni-stuttgart.de </a:t>
            </a:r>
            <a:endParaRPr lang="de-DE" dirty="0"/>
          </a:p>
        </p:txBody>
      </p:sp>
      <p:sp>
        <p:nvSpPr>
          <p:cNvPr id="7" name="Slide Number Placeholder 6"/>
          <p:cNvSpPr>
            <a:spLocks noGrp="1"/>
          </p:cNvSpPr>
          <p:nvPr>
            <p:ph type="sldNum" sz="quarter" idx="12"/>
          </p:nvPr>
        </p:nvSpPr>
        <p:spPr/>
        <p:txBody>
          <a:bodyPr/>
          <a:lstStyle/>
          <a:p>
            <a:fld id="{9E82CC3C-1DC0-4FDA-9590-6CC506AB67F8}" type="slidenum">
              <a:rPr lang="de-DE" smtClean="0"/>
              <a:t>‹Nr.›</a:t>
            </a:fld>
            <a:endParaRPr lang="de-DE" dirty="0"/>
          </a:p>
        </p:txBody>
      </p:sp>
      <p:sp>
        <p:nvSpPr>
          <p:cNvPr id="8" name="Textplatzhalter 7"/>
          <p:cNvSpPr>
            <a:spLocks noGrp="1"/>
          </p:cNvSpPr>
          <p:nvPr>
            <p:ph type="body" sz="quarter" idx="13" hasCustomPrompt="1"/>
          </p:nvPr>
        </p:nvSpPr>
        <p:spPr>
          <a:xfrm>
            <a:off x="468000" y="716400"/>
            <a:ext cx="8208000" cy="276225"/>
          </a:xfrm>
        </p:spPr>
        <p:txBody>
          <a:bodyPr lIns="0" tIns="0" rIns="0" bIns="0"/>
          <a:lstStyle>
            <a:lvl1pPr marL="0" indent="0">
              <a:buNone/>
              <a:defRPr sz="1800" baseline="0"/>
            </a:lvl1pPr>
          </a:lstStyle>
          <a:p>
            <a:pPr lvl="0"/>
            <a:r>
              <a:rPr lang="de-DE" dirty="0"/>
              <a:t>Untertitel durch Klicken bearbeiten</a:t>
            </a:r>
          </a:p>
        </p:txBody>
      </p:sp>
      <p:sp>
        <p:nvSpPr>
          <p:cNvPr id="10" name="Bildplatzhalter 9"/>
          <p:cNvSpPr>
            <a:spLocks noGrp="1"/>
          </p:cNvSpPr>
          <p:nvPr>
            <p:ph type="pic" sz="quarter" idx="14"/>
          </p:nvPr>
        </p:nvSpPr>
        <p:spPr>
          <a:xfrm>
            <a:off x="4721120" y="1597025"/>
            <a:ext cx="3960000" cy="3492500"/>
          </a:xfrm>
          <a:solidFill>
            <a:schemeClr val="bg1">
              <a:lumMod val="95000"/>
            </a:schemeClr>
          </a:solidFill>
        </p:spPr>
        <p:txBody>
          <a:bodyPr/>
          <a:lstStyle/>
          <a:p>
            <a:r>
              <a:rPr lang="de-DE"/>
              <a:t>Bild durch Klicken auf Symbol hinzufügen</a:t>
            </a:r>
            <a:endParaRPr lang="de-DE" dirty="0"/>
          </a:p>
        </p:txBody>
      </p:sp>
      <p:sp>
        <p:nvSpPr>
          <p:cNvPr id="2" name="Titel 1"/>
          <p:cNvSpPr>
            <a:spLocks noGrp="1"/>
          </p:cNvSpPr>
          <p:nvPr>
            <p:ph type="title"/>
          </p:nvPr>
        </p:nvSpPr>
        <p:spPr/>
        <p:txBody>
          <a:bodyPr/>
          <a:lstStyle/>
          <a:p>
            <a:r>
              <a:rPr lang="de-DE"/>
              <a:t>Mastertitelformat bearbeiten</a:t>
            </a:r>
            <a:endParaRPr lang="de-DE" dirty="0"/>
          </a:p>
        </p:txBody>
      </p:sp>
    </p:spTree>
    <p:extLst>
      <p:ext uri="{BB962C8B-B14F-4D97-AF65-F5344CB8AC3E}">
        <p14:creationId xmlns:p14="http://schemas.microsoft.com/office/powerpoint/2010/main" val="257339347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ilder">
    <p:spTree>
      <p:nvGrpSpPr>
        <p:cNvPr id="1" name=""/>
        <p:cNvGrpSpPr/>
        <p:nvPr/>
      </p:nvGrpSpPr>
      <p:grpSpPr>
        <a:xfrm>
          <a:off x="0" y="0"/>
          <a:ext cx="0" cy="0"/>
          <a:chOff x="0" y="0"/>
          <a:chExt cx="0" cy="0"/>
        </a:xfrm>
      </p:grpSpPr>
      <p:sp>
        <p:nvSpPr>
          <p:cNvPr id="6" name="Textplatzhalter 7"/>
          <p:cNvSpPr>
            <a:spLocks noGrp="1"/>
          </p:cNvSpPr>
          <p:nvPr>
            <p:ph type="body" sz="quarter" idx="13" hasCustomPrompt="1"/>
          </p:nvPr>
        </p:nvSpPr>
        <p:spPr>
          <a:xfrm>
            <a:off x="468000" y="716400"/>
            <a:ext cx="8208000" cy="276225"/>
          </a:xfrm>
        </p:spPr>
        <p:txBody>
          <a:bodyPr lIns="0" tIns="0" rIns="0" bIns="0"/>
          <a:lstStyle>
            <a:lvl1pPr marL="0" indent="0">
              <a:buNone/>
              <a:defRPr sz="1800" baseline="0"/>
            </a:lvl1pPr>
          </a:lstStyle>
          <a:p>
            <a:pPr lvl="0"/>
            <a:r>
              <a:rPr lang="de-DE" dirty="0"/>
              <a:t>Untertitel durch Klicken bearbeiten</a:t>
            </a:r>
          </a:p>
        </p:txBody>
      </p:sp>
      <p:sp>
        <p:nvSpPr>
          <p:cNvPr id="7" name="Titel 6"/>
          <p:cNvSpPr>
            <a:spLocks noGrp="1"/>
          </p:cNvSpPr>
          <p:nvPr>
            <p:ph type="title"/>
          </p:nvPr>
        </p:nvSpPr>
        <p:spPr/>
        <p:txBody>
          <a:bodyPr/>
          <a:lstStyle/>
          <a:p>
            <a:r>
              <a:rPr lang="de-DE"/>
              <a:t>Mastertitelformat bearbeiten</a:t>
            </a:r>
            <a:endParaRPr lang="de-DE" dirty="0"/>
          </a:p>
        </p:txBody>
      </p:sp>
      <p:sp>
        <p:nvSpPr>
          <p:cNvPr id="10" name="Bildplatzhalter 7"/>
          <p:cNvSpPr>
            <a:spLocks noGrp="1"/>
          </p:cNvSpPr>
          <p:nvPr>
            <p:ph type="pic" sz="quarter" idx="16"/>
          </p:nvPr>
        </p:nvSpPr>
        <p:spPr>
          <a:xfrm>
            <a:off x="3240000" y="1597025"/>
            <a:ext cx="3240000" cy="2059200"/>
          </a:xfrm>
          <a:solidFill>
            <a:schemeClr val="bg1">
              <a:lumMod val="95000"/>
            </a:schemeClr>
          </a:solidFill>
        </p:spPr>
        <p:txBody>
          <a:bodyPr/>
          <a:lstStyle/>
          <a:p>
            <a:r>
              <a:rPr lang="de-DE"/>
              <a:t>Bild durch Klicken auf Symbol hinzufügen</a:t>
            </a:r>
            <a:endParaRPr lang="en-US"/>
          </a:p>
        </p:txBody>
      </p:sp>
      <p:sp>
        <p:nvSpPr>
          <p:cNvPr id="11" name="Bildplatzhalter 7"/>
          <p:cNvSpPr>
            <a:spLocks noGrp="1"/>
          </p:cNvSpPr>
          <p:nvPr>
            <p:ph type="pic" sz="quarter" idx="17"/>
          </p:nvPr>
        </p:nvSpPr>
        <p:spPr>
          <a:xfrm>
            <a:off x="3240000" y="3655800"/>
            <a:ext cx="3240000" cy="2059200"/>
          </a:xfrm>
          <a:solidFill>
            <a:schemeClr val="bg1">
              <a:lumMod val="95000"/>
            </a:schemeClr>
          </a:solidFill>
        </p:spPr>
        <p:txBody>
          <a:bodyPr/>
          <a:lstStyle/>
          <a:p>
            <a:r>
              <a:rPr lang="de-DE"/>
              <a:t>Bild durch Klicken auf Symbol hinzufügen</a:t>
            </a:r>
            <a:endParaRPr lang="en-US"/>
          </a:p>
        </p:txBody>
      </p:sp>
      <p:sp>
        <p:nvSpPr>
          <p:cNvPr id="12" name="Bildplatzhalter 7"/>
          <p:cNvSpPr>
            <a:spLocks noGrp="1"/>
          </p:cNvSpPr>
          <p:nvPr>
            <p:ph type="pic" sz="quarter" idx="18"/>
          </p:nvPr>
        </p:nvSpPr>
        <p:spPr>
          <a:xfrm>
            <a:off x="6480000" y="1597025"/>
            <a:ext cx="2664000" cy="4117976"/>
          </a:xfrm>
          <a:solidFill>
            <a:schemeClr val="bg1">
              <a:lumMod val="95000"/>
            </a:schemeClr>
          </a:solidFill>
        </p:spPr>
        <p:txBody>
          <a:bodyPr/>
          <a:lstStyle/>
          <a:p>
            <a:r>
              <a:rPr lang="de-DE"/>
              <a:t>Bild durch Klicken auf Symbol hinzufügen</a:t>
            </a:r>
            <a:endParaRPr lang="en-US"/>
          </a:p>
        </p:txBody>
      </p:sp>
      <p:sp>
        <p:nvSpPr>
          <p:cNvPr id="13" name="Bildplatzhalter 7"/>
          <p:cNvSpPr>
            <a:spLocks noGrp="1"/>
          </p:cNvSpPr>
          <p:nvPr>
            <p:ph type="pic" sz="quarter" idx="19"/>
          </p:nvPr>
        </p:nvSpPr>
        <p:spPr>
          <a:xfrm>
            <a:off x="0" y="1597025"/>
            <a:ext cx="3240000" cy="2059200"/>
          </a:xfrm>
          <a:solidFill>
            <a:schemeClr val="bg1">
              <a:lumMod val="95000"/>
            </a:schemeClr>
          </a:solidFill>
        </p:spPr>
        <p:txBody>
          <a:bodyPr/>
          <a:lstStyle/>
          <a:p>
            <a:r>
              <a:rPr lang="de-DE"/>
              <a:t>Bild durch Klicken auf Symbol hinzufügen</a:t>
            </a:r>
            <a:endParaRPr lang="en-US"/>
          </a:p>
        </p:txBody>
      </p:sp>
      <p:sp>
        <p:nvSpPr>
          <p:cNvPr id="14" name="Bildplatzhalter 7"/>
          <p:cNvSpPr>
            <a:spLocks noGrp="1"/>
          </p:cNvSpPr>
          <p:nvPr>
            <p:ph type="pic" sz="quarter" idx="20"/>
          </p:nvPr>
        </p:nvSpPr>
        <p:spPr>
          <a:xfrm>
            <a:off x="0" y="3655800"/>
            <a:ext cx="3240000" cy="2059200"/>
          </a:xfrm>
          <a:solidFill>
            <a:schemeClr val="bg1">
              <a:lumMod val="95000"/>
            </a:schemeClr>
          </a:solidFill>
        </p:spPr>
        <p:txBody>
          <a:bodyPr/>
          <a:lstStyle/>
          <a:p>
            <a:r>
              <a:rPr lang="de-DE"/>
              <a:t>Bild durch Klicken auf Symbol hinzufügen</a:t>
            </a:r>
            <a:endParaRPr lang="en-US"/>
          </a:p>
        </p:txBody>
      </p:sp>
    </p:spTree>
    <p:extLst>
      <p:ext uri="{BB962C8B-B14F-4D97-AF65-F5344CB8AC3E}">
        <p14:creationId xmlns:p14="http://schemas.microsoft.com/office/powerpoint/2010/main" val="105232369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 + runde Bilder">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5CE47009-79FC-4721-ADC1-932A91865B9D}" type="datetime4">
              <a:rPr lang="en-US" smtClean="0"/>
              <a:t>July 1, 2022</a:t>
            </a:fld>
            <a:endParaRPr lang="de-DE" dirty="0"/>
          </a:p>
        </p:txBody>
      </p:sp>
      <p:sp>
        <p:nvSpPr>
          <p:cNvPr id="4" name="Fußzeilenplatzhalter 3"/>
          <p:cNvSpPr>
            <a:spLocks noGrp="1"/>
          </p:cNvSpPr>
          <p:nvPr>
            <p:ph type="ftr" sz="quarter" idx="11"/>
          </p:nvPr>
        </p:nvSpPr>
        <p:spPr/>
        <p:txBody>
          <a:bodyPr/>
          <a:lstStyle>
            <a:lvl1pPr>
              <a:defRPr b="1"/>
            </a:lvl1pPr>
          </a:lstStyle>
          <a:p>
            <a:r>
              <a:rPr lang="en-US"/>
              <a:t>Modeling Capabilities of Digital Twin Platforms | Jérôme Pfeiffer | jerome.pfeiffer@isw.uni-stuttgart.de </a:t>
            </a:r>
            <a:endParaRPr lang="de-DE" dirty="0"/>
          </a:p>
        </p:txBody>
      </p:sp>
      <p:sp>
        <p:nvSpPr>
          <p:cNvPr id="5" name="Foliennummernplatzhalter 4"/>
          <p:cNvSpPr>
            <a:spLocks noGrp="1"/>
          </p:cNvSpPr>
          <p:nvPr>
            <p:ph type="sldNum" sz="quarter" idx="12"/>
          </p:nvPr>
        </p:nvSpPr>
        <p:spPr/>
        <p:txBody>
          <a:bodyPr/>
          <a:lstStyle/>
          <a:p>
            <a:fld id="{9E82CC3C-1DC0-4FDA-9590-6CC506AB67F8}" type="slidenum">
              <a:rPr lang="de-DE" smtClean="0"/>
              <a:pPr/>
              <a:t>‹Nr.›</a:t>
            </a:fld>
            <a:endParaRPr lang="de-DE" dirty="0"/>
          </a:p>
        </p:txBody>
      </p:sp>
      <p:sp>
        <p:nvSpPr>
          <p:cNvPr id="8" name="Bildplatzhalter 7"/>
          <p:cNvSpPr>
            <a:spLocks noGrp="1" noChangeAspect="1"/>
          </p:cNvSpPr>
          <p:nvPr>
            <p:ph type="pic" sz="quarter" idx="14"/>
          </p:nvPr>
        </p:nvSpPr>
        <p:spPr>
          <a:xfrm>
            <a:off x="482226" y="1605824"/>
            <a:ext cx="1080000" cy="1080000"/>
          </a:xfrm>
          <a:prstGeom prst="ellipse">
            <a:avLst/>
          </a:prstGeom>
          <a:solidFill>
            <a:schemeClr val="bg1">
              <a:lumMod val="95000"/>
            </a:schemeClr>
          </a:solidFill>
        </p:spPr>
        <p:txBody>
          <a:bodyPr tIns="0"/>
          <a:lstStyle>
            <a:lvl1pPr marL="0" indent="0" algn="ctr">
              <a:buNone/>
              <a:defRPr sz="1200"/>
            </a:lvl1pPr>
          </a:lstStyle>
          <a:p>
            <a:r>
              <a:rPr lang="de-DE"/>
              <a:t>Bild durch Klicken auf Symbol hinzufügen</a:t>
            </a:r>
            <a:endParaRPr lang="de-DE" dirty="0"/>
          </a:p>
        </p:txBody>
      </p:sp>
      <p:sp>
        <p:nvSpPr>
          <p:cNvPr id="21" name="Bildplatzhalter 7"/>
          <p:cNvSpPr>
            <a:spLocks noGrp="1" noChangeAspect="1"/>
          </p:cNvSpPr>
          <p:nvPr>
            <p:ph type="pic" sz="quarter" idx="17"/>
          </p:nvPr>
        </p:nvSpPr>
        <p:spPr>
          <a:xfrm>
            <a:off x="482226" y="2800912"/>
            <a:ext cx="1080000" cy="1080000"/>
          </a:xfrm>
          <a:prstGeom prst="ellipse">
            <a:avLst/>
          </a:prstGeom>
          <a:solidFill>
            <a:schemeClr val="bg1">
              <a:lumMod val="95000"/>
            </a:schemeClr>
          </a:solidFill>
        </p:spPr>
        <p:txBody>
          <a:bodyPr tIns="0"/>
          <a:lstStyle>
            <a:lvl1pPr marL="0" indent="0" algn="ctr">
              <a:buNone/>
              <a:defRPr sz="1200"/>
            </a:lvl1pPr>
          </a:lstStyle>
          <a:p>
            <a:r>
              <a:rPr lang="de-DE"/>
              <a:t>Bild durch Klicken auf Symbol hinzufügen</a:t>
            </a:r>
            <a:endParaRPr lang="de-DE" dirty="0"/>
          </a:p>
        </p:txBody>
      </p:sp>
      <p:sp>
        <p:nvSpPr>
          <p:cNvPr id="23" name="Bildplatzhalter 7"/>
          <p:cNvSpPr>
            <a:spLocks noGrp="1" noChangeAspect="1"/>
          </p:cNvSpPr>
          <p:nvPr>
            <p:ph type="pic" sz="quarter" idx="19"/>
          </p:nvPr>
        </p:nvSpPr>
        <p:spPr>
          <a:xfrm>
            <a:off x="482226" y="3996000"/>
            <a:ext cx="1080000" cy="1080000"/>
          </a:xfrm>
          <a:prstGeom prst="ellipse">
            <a:avLst/>
          </a:prstGeom>
          <a:solidFill>
            <a:schemeClr val="bg1">
              <a:lumMod val="95000"/>
            </a:schemeClr>
          </a:solidFill>
        </p:spPr>
        <p:txBody>
          <a:bodyPr tIns="0"/>
          <a:lstStyle>
            <a:lvl1pPr marL="0" indent="0" algn="ctr">
              <a:buNone/>
              <a:defRPr sz="1200"/>
            </a:lvl1pPr>
          </a:lstStyle>
          <a:p>
            <a:r>
              <a:rPr lang="de-DE"/>
              <a:t>Bild durch Klicken auf Symbol hinzufügen</a:t>
            </a:r>
            <a:endParaRPr lang="de-DE" dirty="0"/>
          </a:p>
        </p:txBody>
      </p:sp>
      <p:sp>
        <p:nvSpPr>
          <p:cNvPr id="6" name="Titel 5"/>
          <p:cNvSpPr>
            <a:spLocks noGrp="1"/>
          </p:cNvSpPr>
          <p:nvPr>
            <p:ph type="title"/>
          </p:nvPr>
        </p:nvSpPr>
        <p:spPr/>
        <p:txBody>
          <a:bodyPr/>
          <a:lstStyle/>
          <a:p>
            <a:r>
              <a:rPr lang="de-DE"/>
              <a:t>Mastertitelformat bearbeiten</a:t>
            </a:r>
            <a:endParaRPr lang="de-DE" dirty="0"/>
          </a:p>
        </p:txBody>
      </p:sp>
      <p:sp>
        <p:nvSpPr>
          <p:cNvPr id="13" name="Content Placeholder 2"/>
          <p:cNvSpPr>
            <a:spLocks noGrp="1"/>
          </p:cNvSpPr>
          <p:nvPr>
            <p:ph sz="half" idx="1" hasCustomPrompt="1"/>
          </p:nvPr>
        </p:nvSpPr>
        <p:spPr>
          <a:xfrm>
            <a:off x="1837189" y="1605824"/>
            <a:ext cx="6838498" cy="1080000"/>
          </a:xfrm>
        </p:spPr>
        <p:txBody>
          <a:bodyPr/>
          <a:lstStyle/>
          <a:p>
            <a:pPr lvl="0"/>
            <a:r>
              <a:rPr lang="de-DE" dirty="0"/>
              <a:t>Textmasterformat bearbeiten</a:t>
            </a:r>
          </a:p>
          <a:p>
            <a:pPr lvl="1"/>
            <a:r>
              <a:rPr lang="de-DE" dirty="0"/>
              <a:t>Zweite Ebene</a:t>
            </a:r>
          </a:p>
          <a:p>
            <a:pPr lvl="2"/>
            <a:r>
              <a:rPr lang="de-DE" dirty="0"/>
              <a:t>Dritte Ebene</a:t>
            </a:r>
          </a:p>
          <a:p>
            <a:pPr lvl="3"/>
            <a:r>
              <a:rPr lang="de-DE" dirty="0"/>
              <a:t>Vierte Ebene</a:t>
            </a:r>
          </a:p>
        </p:txBody>
      </p:sp>
      <p:sp>
        <p:nvSpPr>
          <p:cNvPr id="14" name="Content Placeholder 2"/>
          <p:cNvSpPr>
            <a:spLocks noGrp="1"/>
          </p:cNvSpPr>
          <p:nvPr>
            <p:ph sz="half" idx="20" hasCustomPrompt="1"/>
          </p:nvPr>
        </p:nvSpPr>
        <p:spPr>
          <a:xfrm>
            <a:off x="1837189" y="2800912"/>
            <a:ext cx="6838498" cy="1080000"/>
          </a:xfrm>
        </p:spPr>
        <p:txBody>
          <a:bodyPr/>
          <a:lstStyle/>
          <a:p>
            <a:pPr lvl="0"/>
            <a:r>
              <a:rPr lang="de-DE" dirty="0"/>
              <a:t>Textmasterformat bearbeiten</a:t>
            </a:r>
          </a:p>
          <a:p>
            <a:pPr lvl="1"/>
            <a:r>
              <a:rPr lang="de-DE" dirty="0"/>
              <a:t>Zweite Ebene</a:t>
            </a:r>
          </a:p>
          <a:p>
            <a:pPr lvl="2"/>
            <a:r>
              <a:rPr lang="de-DE" dirty="0"/>
              <a:t>Dritte Ebene</a:t>
            </a:r>
          </a:p>
          <a:p>
            <a:pPr lvl="3"/>
            <a:r>
              <a:rPr lang="de-DE" dirty="0"/>
              <a:t>Vierte Ebene</a:t>
            </a:r>
          </a:p>
        </p:txBody>
      </p:sp>
      <p:sp>
        <p:nvSpPr>
          <p:cNvPr id="15" name="Content Placeholder 2"/>
          <p:cNvSpPr>
            <a:spLocks noGrp="1"/>
          </p:cNvSpPr>
          <p:nvPr>
            <p:ph sz="half" idx="21" hasCustomPrompt="1"/>
          </p:nvPr>
        </p:nvSpPr>
        <p:spPr>
          <a:xfrm>
            <a:off x="1837189" y="3996000"/>
            <a:ext cx="6838498" cy="1080000"/>
          </a:xfrm>
        </p:spPr>
        <p:txBody>
          <a:bodyPr/>
          <a:lstStyle/>
          <a:p>
            <a:pPr lvl="0"/>
            <a:r>
              <a:rPr lang="de-DE" dirty="0"/>
              <a:t>Textmasterformat bearbeiten</a:t>
            </a:r>
          </a:p>
          <a:p>
            <a:pPr lvl="1"/>
            <a:r>
              <a:rPr lang="de-DE" dirty="0"/>
              <a:t>Zweite Ebene</a:t>
            </a:r>
          </a:p>
          <a:p>
            <a:pPr lvl="2"/>
            <a:r>
              <a:rPr lang="de-DE" dirty="0"/>
              <a:t>Dritte Ebene</a:t>
            </a:r>
          </a:p>
          <a:p>
            <a:pPr lvl="3"/>
            <a:r>
              <a:rPr lang="de-DE" dirty="0"/>
              <a:t>Vierte Ebene</a:t>
            </a:r>
          </a:p>
        </p:txBody>
      </p:sp>
      <p:sp>
        <p:nvSpPr>
          <p:cNvPr id="16" name="Textplatzhalter 7"/>
          <p:cNvSpPr>
            <a:spLocks noGrp="1"/>
          </p:cNvSpPr>
          <p:nvPr>
            <p:ph type="body" sz="quarter" idx="13" hasCustomPrompt="1"/>
          </p:nvPr>
        </p:nvSpPr>
        <p:spPr>
          <a:xfrm>
            <a:off x="468000" y="716400"/>
            <a:ext cx="8208000" cy="276225"/>
          </a:xfrm>
        </p:spPr>
        <p:txBody>
          <a:bodyPr lIns="0" tIns="0" rIns="0" bIns="0"/>
          <a:lstStyle>
            <a:lvl1pPr marL="0" indent="0">
              <a:buNone/>
              <a:defRPr sz="1800" baseline="0"/>
            </a:lvl1pPr>
          </a:lstStyle>
          <a:p>
            <a:pPr lvl="0"/>
            <a:r>
              <a:rPr lang="de-DE" dirty="0"/>
              <a:t>Untertitel durch Klicken bearbeiten</a:t>
            </a:r>
          </a:p>
        </p:txBody>
      </p:sp>
    </p:spTree>
    <p:extLst>
      <p:ext uri="{BB962C8B-B14F-4D97-AF65-F5344CB8AC3E}">
        <p14:creationId xmlns:p14="http://schemas.microsoft.com/office/powerpoint/2010/main" val="90044245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xt + 4 Bilder run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1050E359-8283-491F-9707-E79B9B82F205}" type="datetime4">
              <a:rPr lang="en-US" smtClean="0"/>
              <a:t>July 1, 2022</a:t>
            </a:fld>
            <a:endParaRPr lang="de-DE" dirty="0"/>
          </a:p>
        </p:txBody>
      </p:sp>
      <p:sp>
        <p:nvSpPr>
          <p:cNvPr id="4" name="Fußzeilenplatzhalter 3"/>
          <p:cNvSpPr>
            <a:spLocks noGrp="1"/>
          </p:cNvSpPr>
          <p:nvPr>
            <p:ph type="ftr" sz="quarter" idx="11"/>
          </p:nvPr>
        </p:nvSpPr>
        <p:spPr/>
        <p:txBody>
          <a:bodyPr/>
          <a:lstStyle>
            <a:lvl1pPr>
              <a:defRPr b="1"/>
            </a:lvl1pPr>
          </a:lstStyle>
          <a:p>
            <a:r>
              <a:rPr lang="en-US"/>
              <a:t>Modeling Capabilities of Digital Twin Platforms | Jérôme Pfeiffer | jerome.pfeiffer@isw.uni-stuttgart.de </a:t>
            </a:r>
            <a:endParaRPr lang="de-DE" dirty="0"/>
          </a:p>
        </p:txBody>
      </p:sp>
      <p:sp>
        <p:nvSpPr>
          <p:cNvPr id="5" name="Foliennummernplatzhalter 4"/>
          <p:cNvSpPr>
            <a:spLocks noGrp="1"/>
          </p:cNvSpPr>
          <p:nvPr>
            <p:ph type="sldNum" sz="quarter" idx="12"/>
          </p:nvPr>
        </p:nvSpPr>
        <p:spPr/>
        <p:txBody>
          <a:bodyPr/>
          <a:lstStyle/>
          <a:p>
            <a:fld id="{9E82CC3C-1DC0-4FDA-9590-6CC506AB67F8}" type="slidenum">
              <a:rPr lang="de-DE" smtClean="0"/>
              <a:pPr/>
              <a:t>‹Nr.›</a:t>
            </a:fld>
            <a:endParaRPr lang="de-DE" dirty="0"/>
          </a:p>
        </p:txBody>
      </p:sp>
      <p:sp>
        <p:nvSpPr>
          <p:cNvPr id="8" name="Bildplatzhalter 7"/>
          <p:cNvSpPr>
            <a:spLocks noGrp="1" noChangeAspect="1"/>
          </p:cNvSpPr>
          <p:nvPr>
            <p:ph type="pic" sz="quarter" idx="14"/>
          </p:nvPr>
        </p:nvSpPr>
        <p:spPr>
          <a:xfrm>
            <a:off x="6984000" y="1597025"/>
            <a:ext cx="1692000" cy="1692000"/>
          </a:xfrm>
          <a:prstGeom prst="ellipse">
            <a:avLst/>
          </a:prstGeom>
          <a:solidFill>
            <a:schemeClr val="bg1">
              <a:lumMod val="95000"/>
            </a:schemeClr>
          </a:solidFill>
        </p:spPr>
        <p:txBody>
          <a:bodyPr tIns="0"/>
          <a:lstStyle>
            <a:lvl1pPr marL="0" indent="0" algn="ctr">
              <a:buNone/>
              <a:defRPr sz="1200"/>
            </a:lvl1pPr>
          </a:lstStyle>
          <a:p>
            <a:r>
              <a:rPr lang="de-DE"/>
              <a:t>Bild durch Klicken auf Symbol hinzufügen</a:t>
            </a:r>
            <a:endParaRPr lang="de-DE" dirty="0"/>
          </a:p>
        </p:txBody>
      </p:sp>
      <p:sp>
        <p:nvSpPr>
          <p:cNvPr id="21" name="Bildplatzhalter 7"/>
          <p:cNvSpPr>
            <a:spLocks noGrp="1" noChangeAspect="1"/>
          </p:cNvSpPr>
          <p:nvPr>
            <p:ph type="pic" sz="quarter" idx="17"/>
          </p:nvPr>
        </p:nvSpPr>
        <p:spPr>
          <a:xfrm>
            <a:off x="4860000" y="1597025"/>
            <a:ext cx="1692000" cy="1692000"/>
          </a:xfrm>
          <a:prstGeom prst="ellipse">
            <a:avLst/>
          </a:prstGeom>
          <a:solidFill>
            <a:schemeClr val="bg1">
              <a:lumMod val="95000"/>
            </a:schemeClr>
          </a:solidFill>
        </p:spPr>
        <p:txBody>
          <a:bodyPr tIns="0"/>
          <a:lstStyle>
            <a:lvl1pPr marL="0" indent="0" algn="ctr">
              <a:buNone/>
              <a:defRPr sz="1200"/>
            </a:lvl1pPr>
          </a:lstStyle>
          <a:p>
            <a:r>
              <a:rPr lang="de-DE"/>
              <a:t>Bild durch Klicken auf Symbol hinzufügen</a:t>
            </a:r>
            <a:endParaRPr lang="de-DE" dirty="0"/>
          </a:p>
        </p:txBody>
      </p:sp>
      <p:sp>
        <p:nvSpPr>
          <p:cNvPr id="23" name="Bildplatzhalter 7"/>
          <p:cNvSpPr>
            <a:spLocks noGrp="1" noChangeAspect="1"/>
          </p:cNvSpPr>
          <p:nvPr>
            <p:ph type="pic" sz="quarter" idx="19"/>
          </p:nvPr>
        </p:nvSpPr>
        <p:spPr>
          <a:xfrm>
            <a:off x="4860000" y="3397525"/>
            <a:ext cx="1692000" cy="1692000"/>
          </a:xfrm>
          <a:prstGeom prst="ellipse">
            <a:avLst/>
          </a:prstGeom>
          <a:solidFill>
            <a:schemeClr val="bg1">
              <a:lumMod val="95000"/>
            </a:schemeClr>
          </a:solidFill>
        </p:spPr>
        <p:txBody>
          <a:bodyPr tIns="0"/>
          <a:lstStyle>
            <a:lvl1pPr marL="0" indent="0" algn="ctr">
              <a:buNone/>
              <a:defRPr sz="1200"/>
            </a:lvl1pPr>
          </a:lstStyle>
          <a:p>
            <a:r>
              <a:rPr lang="de-DE"/>
              <a:t>Bild durch Klicken auf Symbol hinzufügen</a:t>
            </a:r>
            <a:endParaRPr lang="de-DE" dirty="0"/>
          </a:p>
        </p:txBody>
      </p:sp>
      <p:sp>
        <p:nvSpPr>
          <p:cNvPr id="6" name="Titel 5"/>
          <p:cNvSpPr>
            <a:spLocks noGrp="1"/>
          </p:cNvSpPr>
          <p:nvPr>
            <p:ph type="title"/>
          </p:nvPr>
        </p:nvSpPr>
        <p:spPr/>
        <p:txBody>
          <a:bodyPr/>
          <a:lstStyle/>
          <a:p>
            <a:r>
              <a:rPr lang="de-DE"/>
              <a:t>Mastertitelformat bearbeiten</a:t>
            </a:r>
            <a:endParaRPr lang="de-DE" dirty="0"/>
          </a:p>
        </p:txBody>
      </p:sp>
      <p:sp>
        <p:nvSpPr>
          <p:cNvPr id="13" name="Bildplatzhalter 7"/>
          <p:cNvSpPr>
            <a:spLocks noGrp="1" noChangeAspect="1"/>
          </p:cNvSpPr>
          <p:nvPr>
            <p:ph type="pic" sz="quarter" idx="20"/>
          </p:nvPr>
        </p:nvSpPr>
        <p:spPr>
          <a:xfrm>
            <a:off x="6984000" y="3397525"/>
            <a:ext cx="1692000" cy="1692000"/>
          </a:xfrm>
          <a:prstGeom prst="ellipse">
            <a:avLst/>
          </a:prstGeom>
          <a:solidFill>
            <a:schemeClr val="bg1">
              <a:lumMod val="95000"/>
            </a:schemeClr>
          </a:solidFill>
        </p:spPr>
        <p:txBody>
          <a:bodyPr tIns="0"/>
          <a:lstStyle>
            <a:lvl1pPr marL="0" indent="0" algn="ctr">
              <a:buNone/>
              <a:defRPr sz="1200"/>
            </a:lvl1pPr>
          </a:lstStyle>
          <a:p>
            <a:r>
              <a:rPr lang="de-DE"/>
              <a:t>Bild durch Klicken auf Symbol hinzufügen</a:t>
            </a:r>
            <a:endParaRPr lang="de-DE" dirty="0"/>
          </a:p>
        </p:txBody>
      </p:sp>
      <p:sp>
        <p:nvSpPr>
          <p:cNvPr id="12" name="Content Placeholder 2"/>
          <p:cNvSpPr>
            <a:spLocks noGrp="1"/>
          </p:cNvSpPr>
          <p:nvPr>
            <p:ph sz="half" idx="1"/>
          </p:nvPr>
        </p:nvSpPr>
        <p:spPr>
          <a:xfrm>
            <a:off x="468000" y="1597025"/>
            <a:ext cx="3960000" cy="3492500"/>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14" name="Textplatzhalter 7"/>
          <p:cNvSpPr>
            <a:spLocks noGrp="1"/>
          </p:cNvSpPr>
          <p:nvPr>
            <p:ph type="body" sz="quarter" idx="13" hasCustomPrompt="1"/>
          </p:nvPr>
        </p:nvSpPr>
        <p:spPr>
          <a:xfrm>
            <a:off x="468000" y="716400"/>
            <a:ext cx="8208000" cy="276225"/>
          </a:xfrm>
        </p:spPr>
        <p:txBody>
          <a:bodyPr lIns="0" tIns="0" rIns="0" bIns="0"/>
          <a:lstStyle>
            <a:lvl1pPr marL="0" indent="0">
              <a:buNone/>
              <a:defRPr sz="1800" baseline="0"/>
            </a:lvl1pPr>
          </a:lstStyle>
          <a:p>
            <a:pPr lvl="0"/>
            <a:r>
              <a:rPr lang="de-DE" dirty="0"/>
              <a:t>Untertitel durch Klicken bearbeiten</a:t>
            </a:r>
          </a:p>
        </p:txBody>
      </p:sp>
    </p:spTree>
    <p:extLst>
      <p:ext uri="{BB962C8B-B14F-4D97-AF65-F5344CB8AC3E}">
        <p14:creationId xmlns:p14="http://schemas.microsoft.com/office/powerpoint/2010/main" val="14385545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elfolie mit viel Text">
    <p:spTree>
      <p:nvGrpSpPr>
        <p:cNvPr id="1" name=""/>
        <p:cNvGrpSpPr/>
        <p:nvPr/>
      </p:nvGrpSpPr>
      <p:grpSpPr>
        <a:xfrm>
          <a:off x="0" y="0"/>
          <a:ext cx="0" cy="0"/>
          <a:chOff x="0" y="0"/>
          <a:chExt cx="0" cy="0"/>
        </a:xfrm>
      </p:grpSpPr>
      <p:pic>
        <p:nvPicPr>
          <p:cNvPr id="13" name="Grafik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30013" y="533846"/>
            <a:ext cx="851775" cy="397378"/>
          </a:xfrm>
          <a:prstGeom prst="rect">
            <a:avLst/>
          </a:prstGeom>
        </p:spPr>
      </p:pic>
      <p:sp>
        <p:nvSpPr>
          <p:cNvPr id="9" name="Bildplatzhalter 8"/>
          <p:cNvSpPr>
            <a:spLocks noGrp="1"/>
          </p:cNvSpPr>
          <p:nvPr>
            <p:ph type="pic" sz="quarter" idx="10"/>
          </p:nvPr>
        </p:nvSpPr>
        <p:spPr>
          <a:xfrm>
            <a:off x="0" y="1407600"/>
            <a:ext cx="9144000" cy="4309200"/>
          </a:xfrm>
          <a:solidFill>
            <a:schemeClr val="bg1">
              <a:lumMod val="85000"/>
            </a:schemeClr>
          </a:solidFill>
        </p:spPr>
        <p:txBody>
          <a:bodyPr lIns="72000"/>
          <a:lstStyle>
            <a:lvl1pPr marL="0" indent="0">
              <a:buNone/>
              <a:defRPr/>
            </a:lvl1pPr>
          </a:lstStyle>
          <a:p>
            <a:r>
              <a:rPr lang="de-DE"/>
              <a:t>Bild durch Klicken auf Symbol hinzufügen</a:t>
            </a:r>
            <a:endParaRPr lang="de-DE" dirty="0"/>
          </a:p>
        </p:txBody>
      </p:sp>
      <p:sp>
        <p:nvSpPr>
          <p:cNvPr id="14" name="Titel 13"/>
          <p:cNvSpPr>
            <a:spLocks noGrp="1" noChangeAspect="1"/>
          </p:cNvSpPr>
          <p:nvPr>
            <p:ph type="ctrTitle" hasCustomPrompt="1"/>
          </p:nvPr>
        </p:nvSpPr>
        <p:spPr>
          <a:xfrm>
            <a:off x="4572000" y="341830"/>
            <a:ext cx="4572000" cy="5373170"/>
          </a:xfrm>
          <a:custGeom>
            <a:avLst/>
            <a:gdLst>
              <a:gd name="connsiteX0" fmla="*/ 2989655 w 4572000"/>
              <a:gd name="connsiteY0" fmla="*/ 0 h 5373170"/>
              <a:gd name="connsiteX1" fmla="*/ 4570597 w 4572000"/>
              <a:gd name="connsiteY1" fmla="*/ 451729 h 5373170"/>
              <a:gd name="connsiteX2" fmla="*/ 4572000 w 4572000"/>
              <a:gd name="connsiteY2" fmla="*/ 452714 h 5373170"/>
              <a:gd name="connsiteX3" fmla="*/ 4572000 w 4572000"/>
              <a:gd name="connsiteY3" fmla="*/ 5373170 h 5373170"/>
              <a:gd name="connsiteX4" fmla="*/ 1190328 w 4572000"/>
              <a:gd name="connsiteY4" fmla="*/ 5373170 h 5373170"/>
              <a:gd name="connsiteX5" fmla="*/ 1087958 w 4572000"/>
              <a:gd name="connsiteY5" fmla="*/ 5296619 h 5373170"/>
              <a:gd name="connsiteX6" fmla="*/ 0 w 4572000"/>
              <a:gd name="connsiteY6" fmla="*/ 2989655 h 5373170"/>
              <a:gd name="connsiteX7" fmla="*/ 2989655 w 4572000"/>
              <a:gd name="connsiteY7" fmla="*/ 0 h 5373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2000" h="5373170">
                <a:moveTo>
                  <a:pt x="2989655" y="0"/>
                </a:moveTo>
                <a:cubicBezTo>
                  <a:pt x="3570135" y="0"/>
                  <a:pt x="4111974" y="165435"/>
                  <a:pt x="4570597" y="451729"/>
                </a:cubicBezTo>
                <a:lnTo>
                  <a:pt x="4572000" y="452714"/>
                </a:lnTo>
                <a:lnTo>
                  <a:pt x="4572000" y="5373170"/>
                </a:lnTo>
                <a:lnTo>
                  <a:pt x="1190328" y="5373170"/>
                </a:lnTo>
                <a:lnTo>
                  <a:pt x="1087958" y="5296619"/>
                </a:lnTo>
                <a:cubicBezTo>
                  <a:pt x="423514" y="4748273"/>
                  <a:pt x="0" y="3918422"/>
                  <a:pt x="0" y="2989655"/>
                </a:cubicBezTo>
                <a:cubicBezTo>
                  <a:pt x="0" y="1338514"/>
                  <a:pt x="1338514" y="0"/>
                  <a:pt x="2989655" y="0"/>
                </a:cubicBezTo>
                <a:close/>
              </a:path>
            </a:pathLst>
          </a:custGeom>
          <a:solidFill>
            <a:schemeClr val="accent3"/>
          </a:solidFill>
        </p:spPr>
        <p:txBody>
          <a:bodyPr wrap="square" lIns="720000" tIns="1620000" rIns="180000" bIns="0" anchor="t" anchorCtr="0">
            <a:noAutofit/>
          </a:bodyPr>
          <a:lstStyle>
            <a:lvl1pPr marL="0" indent="0" algn="l">
              <a:lnSpc>
                <a:spcPct val="90000"/>
              </a:lnSpc>
              <a:defRPr sz="2800" b="1" baseline="0">
                <a:solidFill>
                  <a:schemeClr val="bg1"/>
                </a:solidFill>
              </a:defRPr>
            </a:lvl1pPr>
          </a:lstStyle>
          <a:p>
            <a:r>
              <a:rPr lang="de-DE" dirty="0"/>
              <a:t>Einen langen Titel </a:t>
            </a:r>
            <a:br>
              <a:rPr lang="de-DE" dirty="0"/>
            </a:br>
            <a:r>
              <a:rPr lang="de-DE" dirty="0"/>
              <a:t>durch Klicken </a:t>
            </a:r>
            <a:br>
              <a:rPr lang="de-DE" dirty="0"/>
            </a:br>
            <a:r>
              <a:rPr lang="de-DE" dirty="0"/>
              <a:t>hinzufügen</a:t>
            </a:r>
          </a:p>
        </p:txBody>
      </p:sp>
      <p:sp>
        <p:nvSpPr>
          <p:cNvPr id="3" name="Subtitle 2"/>
          <p:cNvSpPr>
            <a:spLocks noGrp="1"/>
          </p:cNvSpPr>
          <p:nvPr>
            <p:ph type="subTitle" idx="1"/>
          </p:nvPr>
        </p:nvSpPr>
        <p:spPr>
          <a:xfrm>
            <a:off x="5320689" y="1597025"/>
            <a:ext cx="3240688" cy="428400"/>
          </a:xfrm>
        </p:spPr>
        <p:txBody>
          <a:bodyPr lIns="0" tIns="0" rIns="0" bIns="0">
            <a:normAutofit/>
          </a:bodyPr>
          <a:lstStyle>
            <a:lvl1pPr marL="0" indent="0" algn="l">
              <a:lnSpc>
                <a:spcPct val="100000"/>
              </a:lnSpc>
              <a:buNone/>
              <a:defRPr sz="12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de-DE"/>
              <a:t>Master-Untertitelformat bearbeiten</a:t>
            </a:r>
            <a:endParaRPr lang="de-DE" dirty="0"/>
          </a:p>
        </p:txBody>
      </p:sp>
      <p:sp>
        <p:nvSpPr>
          <p:cNvPr id="11" name="Textplatzhalter 10"/>
          <p:cNvSpPr>
            <a:spLocks noGrp="1"/>
          </p:cNvSpPr>
          <p:nvPr>
            <p:ph type="body" sz="quarter" idx="11" hasCustomPrompt="1"/>
          </p:nvPr>
        </p:nvSpPr>
        <p:spPr>
          <a:xfrm>
            <a:off x="3778200" y="3734125"/>
            <a:ext cx="1355400" cy="1355400"/>
          </a:xfrm>
          <a:prstGeom prst="ellipse">
            <a:avLst/>
          </a:prstGeom>
          <a:solidFill>
            <a:schemeClr val="bg1"/>
          </a:solidFill>
        </p:spPr>
        <p:txBody>
          <a:bodyPr wrap="none" lIns="0" tIns="0" rIns="0" bIns="0" anchor="ctr">
            <a:noAutofit/>
          </a:bodyPr>
          <a:lstStyle>
            <a:lvl1pPr marL="0" indent="0" algn="ctr">
              <a:lnSpc>
                <a:spcPts val="1500"/>
              </a:lnSpc>
              <a:spcBef>
                <a:spcPts val="0"/>
              </a:spcBef>
              <a:buNone/>
              <a:defRPr sz="1200" b="1">
                <a:solidFill>
                  <a:schemeClr val="tx1"/>
                </a:solidFill>
              </a:defRPr>
            </a:lvl1pPr>
          </a:lstStyle>
          <a:p>
            <a:pPr lvl="0"/>
            <a:r>
              <a:rPr lang="de-DE" dirty="0"/>
              <a:t>Vorname </a:t>
            </a:r>
            <a:br>
              <a:rPr lang="de-DE" dirty="0"/>
            </a:br>
            <a:r>
              <a:rPr lang="de-DE" dirty="0"/>
              <a:t>Name</a:t>
            </a:r>
          </a:p>
        </p:txBody>
      </p:sp>
      <p:sp>
        <p:nvSpPr>
          <p:cNvPr id="4" name="Textfeld 3"/>
          <p:cNvSpPr txBox="1"/>
          <p:nvPr userDrawn="1"/>
        </p:nvSpPr>
        <p:spPr>
          <a:xfrm>
            <a:off x="997529" y="681643"/>
            <a:ext cx="3940232" cy="415637"/>
          </a:xfrm>
          <a:prstGeom prst="rect">
            <a:avLst/>
          </a:prstGeom>
          <a:noFill/>
        </p:spPr>
        <p:txBody>
          <a:bodyPr wrap="square" lIns="0" tIns="0" rIns="0" bIns="0" rtlCol="0">
            <a:noAutofit/>
          </a:bodyPr>
          <a:lstStyle/>
          <a:p>
            <a:pPr marL="0" indent="0">
              <a:buClr>
                <a:schemeClr val="accent1"/>
              </a:buClr>
              <a:buFontTx/>
              <a:buNone/>
            </a:pPr>
            <a:r>
              <a:rPr lang="en-US" sz="900" dirty="0"/>
              <a:t>Institute for Control Engineering of Machine</a:t>
            </a:r>
          </a:p>
          <a:p>
            <a:pPr marL="0" indent="0">
              <a:buClr>
                <a:schemeClr val="accent1"/>
              </a:buClr>
              <a:buFontTx/>
              <a:buNone/>
            </a:pPr>
            <a:r>
              <a:rPr lang="en-US" sz="900" dirty="0"/>
              <a:t>Tools and Manufacturing Units (ISW)</a:t>
            </a:r>
          </a:p>
        </p:txBody>
      </p:sp>
      <p:pic>
        <p:nvPicPr>
          <p:cNvPr id="12" name="Grafik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63504" y="344529"/>
            <a:ext cx="2136071" cy="431998"/>
          </a:xfrm>
          <a:prstGeom prst="rect">
            <a:avLst/>
          </a:prstGeom>
        </p:spPr>
      </p:pic>
    </p:spTree>
    <p:extLst>
      <p:ext uri="{BB962C8B-B14F-4D97-AF65-F5344CB8AC3E}">
        <p14:creationId xmlns:p14="http://schemas.microsoft.com/office/powerpoint/2010/main" val="357078378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ext + 4 Bilder eckig">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05697463-5465-41A1-8997-0FFD9FACF4A6}" type="datetime4">
              <a:rPr lang="en-US" smtClean="0"/>
              <a:t>July 1, 2022</a:t>
            </a:fld>
            <a:endParaRPr lang="de-DE" dirty="0"/>
          </a:p>
        </p:txBody>
      </p:sp>
      <p:sp>
        <p:nvSpPr>
          <p:cNvPr id="4" name="Fußzeilenplatzhalter 3"/>
          <p:cNvSpPr>
            <a:spLocks noGrp="1"/>
          </p:cNvSpPr>
          <p:nvPr>
            <p:ph type="ftr" sz="quarter" idx="11"/>
          </p:nvPr>
        </p:nvSpPr>
        <p:spPr/>
        <p:txBody>
          <a:bodyPr/>
          <a:lstStyle>
            <a:lvl1pPr>
              <a:defRPr b="1"/>
            </a:lvl1pPr>
          </a:lstStyle>
          <a:p>
            <a:r>
              <a:rPr lang="en-US"/>
              <a:t>Modeling Capabilities of Digital Twin Platforms | Jérôme Pfeiffer | jerome.pfeiffer@isw.uni-stuttgart.de </a:t>
            </a:r>
            <a:endParaRPr lang="de-DE" dirty="0"/>
          </a:p>
        </p:txBody>
      </p:sp>
      <p:sp>
        <p:nvSpPr>
          <p:cNvPr id="5" name="Foliennummernplatzhalter 4"/>
          <p:cNvSpPr>
            <a:spLocks noGrp="1"/>
          </p:cNvSpPr>
          <p:nvPr>
            <p:ph type="sldNum" sz="quarter" idx="12"/>
          </p:nvPr>
        </p:nvSpPr>
        <p:spPr/>
        <p:txBody>
          <a:bodyPr/>
          <a:lstStyle/>
          <a:p>
            <a:fld id="{9E82CC3C-1DC0-4FDA-9590-6CC506AB67F8}" type="slidenum">
              <a:rPr lang="de-DE" smtClean="0"/>
              <a:pPr/>
              <a:t>‹Nr.›</a:t>
            </a:fld>
            <a:endParaRPr lang="de-DE" dirty="0"/>
          </a:p>
        </p:txBody>
      </p:sp>
      <p:sp>
        <p:nvSpPr>
          <p:cNvPr id="8" name="Bildplatzhalter 7"/>
          <p:cNvSpPr>
            <a:spLocks noGrp="1"/>
          </p:cNvSpPr>
          <p:nvPr>
            <p:ph type="pic" sz="quarter" idx="14"/>
          </p:nvPr>
        </p:nvSpPr>
        <p:spPr>
          <a:xfrm>
            <a:off x="6749687" y="1597025"/>
            <a:ext cx="1926000" cy="1692000"/>
          </a:xfrm>
          <a:prstGeom prst="rect">
            <a:avLst/>
          </a:prstGeom>
          <a:solidFill>
            <a:schemeClr val="bg1">
              <a:lumMod val="95000"/>
            </a:schemeClr>
          </a:solidFill>
        </p:spPr>
        <p:txBody>
          <a:bodyPr vert="horz" lIns="0" tIns="0" rIns="0" bIns="0" spcCol="288000" rtlCol="0">
            <a:noAutofit/>
          </a:bodyPr>
          <a:lstStyle>
            <a:lvl1pPr>
              <a:defRPr lang="en-US" dirty="0"/>
            </a:lvl1pPr>
          </a:lstStyle>
          <a:p>
            <a:pPr lvl="0"/>
            <a:r>
              <a:rPr lang="de-DE"/>
              <a:t>Bild durch Klicken auf Symbol hinzufügen</a:t>
            </a:r>
            <a:endParaRPr lang="de-DE" dirty="0"/>
          </a:p>
        </p:txBody>
      </p:sp>
      <p:sp>
        <p:nvSpPr>
          <p:cNvPr id="21" name="Bildplatzhalter 7"/>
          <p:cNvSpPr>
            <a:spLocks noGrp="1"/>
          </p:cNvSpPr>
          <p:nvPr>
            <p:ph type="pic" sz="quarter" idx="17" hasCustomPrompt="1"/>
          </p:nvPr>
        </p:nvSpPr>
        <p:spPr>
          <a:xfrm>
            <a:off x="4719600" y="1597025"/>
            <a:ext cx="1926000" cy="1692000"/>
          </a:xfrm>
          <a:prstGeom prst="rect">
            <a:avLst/>
          </a:prstGeom>
          <a:solidFill>
            <a:schemeClr val="bg1">
              <a:lumMod val="95000"/>
            </a:schemeClr>
          </a:solidFill>
        </p:spPr>
        <p:txBody>
          <a:bodyPr vert="horz" lIns="0" tIns="0" rIns="0" bIns="0" spcCol="288000" rtlCol="0">
            <a:noAutofit/>
          </a:bodyPr>
          <a:lstStyle>
            <a:lvl1pPr>
              <a:defRPr lang="en-US" dirty="0"/>
            </a:lvl1pPr>
          </a:lstStyle>
          <a:p>
            <a:pPr lvl="0"/>
            <a:r>
              <a:rPr lang="de-DE" dirty="0"/>
              <a:t>Bild durch Klicken auf Symbol hinzufügen</a:t>
            </a:r>
          </a:p>
        </p:txBody>
      </p:sp>
      <p:sp>
        <p:nvSpPr>
          <p:cNvPr id="23" name="Bildplatzhalter 7"/>
          <p:cNvSpPr>
            <a:spLocks noGrp="1"/>
          </p:cNvSpPr>
          <p:nvPr>
            <p:ph type="pic" sz="quarter" idx="19"/>
          </p:nvPr>
        </p:nvSpPr>
        <p:spPr>
          <a:xfrm>
            <a:off x="4719600" y="3397525"/>
            <a:ext cx="1926000" cy="1692000"/>
          </a:xfrm>
          <a:prstGeom prst="rect">
            <a:avLst/>
          </a:prstGeom>
          <a:solidFill>
            <a:schemeClr val="bg1">
              <a:lumMod val="95000"/>
            </a:schemeClr>
          </a:solidFill>
        </p:spPr>
        <p:txBody>
          <a:bodyPr vert="horz" lIns="0" tIns="0" rIns="0" bIns="0" spcCol="288000" rtlCol="0">
            <a:noAutofit/>
          </a:bodyPr>
          <a:lstStyle>
            <a:lvl1pPr>
              <a:defRPr lang="en-US" dirty="0"/>
            </a:lvl1pPr>
          </a:lstStyle>
          <a:p>
            <a:pPr lvl="0"/>
            <a:r>
              <a:rPr lang="de-DE"/>
              <a:t>Bild durch Klicken auf Symbol hinzufügen</a:t>
            </a:r>
            <a:endParaRPr lang="de-DE" dirty="0"/>
          </a:p>
        </p:txBody>
      </p:sp>
      <p:sp>
        <p:nvSpPr>
          <p:cNvPr id="6" name="Titel 5"/>
          <p:cNvSpPr>
            <a:spLocks noGrp="1"/>
          </p:cNvSpPr>
          <p:nvPr>
            <p:ph type="title"/>
          </p:nvPr>
        </p:nvSpPr>
        <p:spPr/>
        <p:txBody>
          <a:bodyPr/>
          <a:lstStyle/>
          <a:p>
            <a:r>
              <a:rPr lang="de-DE"/>
              <a:t>Mastertitelformat bearbeiten</a:t>
            </a:r>
            <a:endParaRPr lang="de-DE" dirty="0"/>
          </a:p>
        </p:txBody>
      </p:sp>
      <p:sp>
        <p:nvSpPr>
          <p:cNvPr id="13" name="Bildplatzhalter 7"/>
          <p:cNvSpPr>
            <a:spLocks noGrp="1"/>
          </p:cNvSpPr>
          <p:nvPr>
            <p:ph type="pic" sz="quarter" idx="20"/>
          </p:nvPr>
        </p:nvSpPr>
        <p:spPr>
          <a:xfrm>
            <a:off x="6749687" y="3397525"/>
            <a:ext cx="1926000" cy="1692000"/>
          </a:xfrm>
          <a:prstGeom prst="rect">
            <a:avLst/>
          </a:prstGeom>
          <a:solidFill>
            <a:schemeClr val="bg1">
              <a:lumMod val="95000"/>
            </a:schemeClr>
          </a:solidFill>
        </p:spPr>
        <p:txBody>
          <a:bodyPr vert="horz" lIns="0" tIns="0" rIns="0" bIns="0" spcCol="288000" rtlCol="0">
            <a:noAutofit/>
          </a:bodyPr>
          <a:lstStyle>
            <a:lvl1pPr>
              <a:defRPr lang="en-US" dirty="0"/>
            </a:lvl1pPr>
          </a:lstStyle>
          <a:p>
            <a:pPr lvl="0"/>
            <a:r>
              <a:rPr lang="de-DE"/>
              <a:t>Bild durch Klicken auf Symbol hinzufügen</a:t>
            </a:r>
            <a:endParaRPr lang="de-DE" dirty="0"/>
          </a:p>
        </p:txBody>
      </p:sp>
      <p:sp>
        <p:nvSpPr>
          <p:cNvPr id="12" name="Content Placeholder 2"/>
          <p:cNvSpPr>
            <a:spLocks noGrp="1"/>
          </p:cNvSpPr>
          <p:nvPr>
            <p:ph sz="half" idx="1"/>
          </p:nvPr>
        </p:nvSpPr>
        <p:spPr>
          <a:xfrm>
            <a:off x="468000" y="1597025"/>
            <a:ext cx="3960000" cy="3492500"/>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14" name="Textplatzhalter 7"/>
          <p:cNvSpPr>
            <a:spLocks noGrp="1"/>
          </p:cNvSpPr>
          <p:nvPr>
            <p:ph type="body" sz="quarter" idx="13" hasCustomPrompt="1"/>
          </p:nvPr>
        </p:nvSpPr>
        <p:spPr>
          <a:xfrm>
            <a:off x="468000" y="716400"/>
            <a:ext cx="8208000" cy="276225"/>
          </a:xfrm>
        </p:spPr>
        <p:txBody>
          <a:bodyPr lIns="0" tIns="0" rIns="0" bIns="0"/>
          <a:lstStyle>
            <a:lvl1pPr marL="0" indent="0">
              <a:buNone/>
              <a:defRPr sz="1800" baseline="0"/>
            </a:lvl1pPr>
          </a:lstStyle>
          <a:p>
            <a:pPr lvl="0"/>
            <a:r>
              <a:rPr lang="de-DE" dirty="0"/>
              <a:t>Untertitel durch Klicken bearbeiten</a:t>
            </a:r>
          </a:p>
        </p:txBody>
      </p:sp>
    </p:spTree>
    <p:extLst>
      <p:ext uri="{BB962C8B-B14F-4D97-AF65-F5344CB8AC3E}">
        <p14:creationId xmlns:p14="http://schemas.microsoft.com/office/powerpoint/2010/main" val="381652750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 Text quer + 2 Bilder quer">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68000" y="1597025"/>
            <a:ext cx="3960000" cy="1692000"/>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5" name="Date Placeholder 4"/>
          <p:cNvSpPr>
            <a:spLocks noGrp="1"/>
          </p:cNvSpPr>
          <p:nvPr>
            <p:ph type="dt" sz="half" idx="10"/>
          </p:nvPr>
        </p:nvSpPr>
        <p:spPr/>
        <p:txBody>
          <a:bodyPr/>
          <a:lstStyle/>
          <a:p>
            <a:fld id="{7D6D06EA-3339-4158-AAAE-395BFF9B3C6E}" type="datetime4">
              <a:rPr lang="en-US" smtClean="0"/>
              <a:t>July 1, 2022</a:t>
            </a:fld>
            <a:endParaRPr lang="de-DE" dirty="0"/>
          </a:p>
        </p:txBody>
      </p:sp>
      <p:sp>
        <p:nvSpPr>
          <p:cNvPr id="6" name="Footer Placeholder 5"/>
          <p:cNvSpPr>
            <a:spLocks noGrp="1"/>
          </p:cNvSpPr>
          <p:nvPr>
            <p:ph type="ftr" sz="quarter" idx="11"/>
          </p:nvPr>
        </p:nvSpPr>
        <p:spPr/>
        <p:txBody>
          <a:bodyPr/>
          <a:lstStyle>
            <a:lvl1pPr>
              <a:defRPr b="1"/>
            </a:lvl1pPr>
          </a:lstStyle>
          <a:p>
            <a:r>
              <a:rPr lang="en-US"/>
              <a:t>Modeling Capabilities of Digital Twin Platforms | Jérôme Pfeiffer | jerome.pfeiffer@isw.uni-stuttgart.de </a:t>
            </a:r>
            <a:endParaRPr lang="de-DE" dirty="0"/>
          </a:p>
        </p:txBody>
      </p:sp>
      <p:sp>
        <p:nvSpPr>
          <p:cNvPr id="7" name="Slide Number Placeholder 6"/>
          <p:cNvSpPr>
            <a:spLocks noGrp="1"/>
          </p:cNvSpPr>
          <p:nvPr>
            <p:ph type="sldNum" sz="quarter" idx="12"/>
          </p:nvPr>
        </p:nvSpPr>
        <p:spPr/>
        <p:txBody>
          <a:bodyPr/>
          <a:lstStyle/>
          <a:p>
            <a:fld id="{9E82CC3C-1DC0-4FDA-9590-6CC506AB67F8}" type="slidenum">
              <a:rPr lang="de-DE" smtClean="0"/>
              <a:t>‹Nr.›</a:t>
            </a:fld>
            <a:endParaRPr lang="de-DE" dirty="0"/>
          </a:p>
        </p:txBody>
      </p:sp>
      <p:sp>
        <p:nvSpPr>
          <p:cNvPr id="8" name="Textplatzhalter 7"/>
          <p:cNvSpPr>
            <a:spLocks noGrp="1"/>
          </p:cNvSpPr>
          <p:nvPr>
            <p:ph type="body" sz="quarter" idx="13" hasCustomPrompt="1"/>
          </p:nvPr>
        </p:nvSpPr>
        <p:spPr>
          <a:xfrm>
            <a:off x="468000" y="716400"/>
            <a:ext cx="8208000" cy="276225"/>
          </a:xfrm>
        </p:spPr>
        <p:txBody>
          <a:bodyPr lIns="0" tIns="0" rIns="0" bIns="0"/>
          <a:lstStyle>
            <a:lvl1pPr marL="0" indent="0">
              <a:buNone/>
              <a:defRPr sz="1800" baseline="0"/>
            </a:lvl1pPr>
          </a:lstStyle>
          <a:p>
            <a:pPr lvl="0"/>
            <a:r>
              <a:rPr lang="de-DE" dirty="0"/>
              <a:t>Untertitel durch Klicken bearbeiten</a:t>
            </a:r>
          </a:p>
        </p:txBody>
      </p:sp>
      <p:sp>
        <p:nvSpPr>
          <p:cNvPr id="10" name="Bildplatzhalter 9"/>
          <p:cNvSpPr>
            <a:spLocks noGrp="1"/>
          </p:cNvSpPr>
          <p:nvPr>
            <p:ph type="pic" sz="quarter" idx="14"/>
          </p:nvPr>
        </p:nvSpPr>
        <p:spPr>
          <a:xfrm>
            <a:off x="4721121" y="1597024"/>
            <a:ext cx="3960000" cy="1692000"/>
          </a:xfrm>
          <a:solidFill>
            <a:schemeClr val="bg1">
              <a:lumMod val="95000"/>
            </a:schemeClr>
          </a:solidFill>
        </p:spPr>
        <p:txBody>
          <a:bodyPr/>
          <a:lstStyle/>
          <a:p>
            <a:r>
              <a:rPr lang="de-DE"/>
              <a:t>Bild durch Klicken auf Symbol hinzufügen</a:t>
            </a:r>
            <a:endParaRPr lang="de-DE" dirty="0"/>
          </a:p>
        </p:txBody>
      </p:sp>
      <p:sp>
        <p:nvSpPr>
          <p:cNvPr id="11" name="Bildplatzhalter 9"/>
          <p:cNvSpPr>
            <a:spLocks noGrp="1"/>
          </p:cNvSpPr>
          <p:nvPr>
            <p:ph type="pic" sz="quarter" idx="15"/>
          </p:nvPr>
        </p:nvSpPr>
        <p:spPr>
          <a:xfrm>
            <a:off x="4721121" y="3397525"/>
            <a:ext cx="3960000" cy="1692000"/>
          </a:xfrm>
          <a:solidFill>
            <a:schemeClr val="bg1">
              <a:lumMod val="95000"/>
            </a:schemeClr>
          </a:solidFill>
        </p:spPr>
        <p:txBody>
          <a:bodyPr/>
          <a:lstStyle/>
          <a:p>
            <a:r>
              <a:rPr lang="de-DE"/>
              <a:t>Bild durch Klicken auf Symbol hinzufügen</a:t>
            </a:r>
            <a:endParaRPr lang="de-DE" dirty="0"/>
          </a:p>
        </p:txBody>
      </p:sp>
      <p:sp>
        <p:nvSpPr>
          <p:cNvPr id="2" name="Titel 1"/>
          <p:cNvSpPr>
            <a:spLocks noGrp="1"/>
          </p:cNvSpPr>
          <p:nvPr>
            <p:ph type="title"/>
          </p:nvPr>
        </p:nvSpPr>
        <p:spPr/>
        <p:txBody>
          <a:bodyPr/>
          <a:lstStyle/>
          <a:p>
            <a:r>
              <a:rPr lang="de-DE"/>
              <a:t>Mastertitelformat bearbeiten</a:t>
            </a:r>
            <a:endParaRPr lang="de-DE" dirty="0"/>
          </a:p>
        </p:txBody>
      </p:sp>
      <p:sp>
        <p:nvSpPr>
          <p:cNvPr id="12" name="Content Placeholder 2"/>
          <p:cNvSpPr>
            <a:spLocks noGrp="1"/>
          </p:cNvSpPr>
          <p:nvPr>
            <p:ph sz="half" idx="16"/>
          </p:nvPr>
        </p:nvSpPr>
        <p:spPr>
          <a:xfrm>
            <a:off x="468000" y="3397525"/>
            <a:ext cx="3960000" cy="1692000"/>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Tree>
    <p:extLst>
      <p:ext uri="{BB962C8B-B14F-4D97-AF65-F5344CB8AC3E}">
        <p14:creationId xmlns:p14="http://schemas.microsoft.com/office/powerpoint/2010/main" val="5748527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ext + Bilder eckig">
    <p:spTree>
      <p:nvGrpSpPr>
        <p:cNvPr id="1" name=""/>
        <p:cNvGrpSpPr/>
        <p:nvPr/>
      </p:nvGrpSpPr>
      <p:grpSpPr>
        <a:xfrm>
          <a:off x="0" y="0"/>
          <a:ext cx="0" cy="0"/>
          <a:chOff x="0" y="0"/>
          <a:chExt cx="0" cy="0"/>
        </a:xfrm>
      </p:grpSpPr>
      <p:sp>
        <p:nvSpPr>
          <p:cNvPr id="8" name="Bildplatzhalter 7"/>
          <p:cNvSpPr>
            <a:spLocks noGrp="1"/>
          </p:cNvSpPr>
          <p:nvPr>
            <p:ph type="pic" sz="quarter" idx="14"/>
          </p:nvPr>
        </p:nvSpPr>
        <p:spPr>
          <a:xfrm>
            <a:off x="476250" y="1605823"/>
            <a:ext cx="1440000" cy="900000"/>
          </a:xfrm>
          <a:prstGeom prst="rect">
            <a:avLst/>
          </a:prstGeom>
          <a:solidFill>
            <a:schemeClr val="bg1">
              <a:lumMod val="95000"/>
            </a:schemeClr>
          </a:solidFill>
        </p:spPr>
        <p:txBody>
          <a:bodyPr tIns="0"/>
          <a:lstStyle>
            <a:lvl1pPr marL="0" indent="0" algn="ctr">
              <a:buNone/>
              <a:defRPr sz="1200"/>
            </a:lvl1pPr>
          </a:lstStyle>
          <a:p>
            <a:r>
              <a:rPr lang="de-DE"/>
              <a:t>Bild durch Klicken auf Symbol hinzufügen</a:t>
            </a:r>
            <a:endParaRPr lang="de-DE" dirty="0"/>
          </a:p>
        </p:txBody>
      </p:sp>
      <p:sp>
        <p:nvSpPr>
          <p:cNvPr id="13" name="Bildplatzhalter 7"/>
          <p:cNvSpPr>
            <a:spLocks noGrp="1"/>
          </p:cNvSpPr>
          <p:nvPr>
            <p:ph type="pic" sz="quarter" idx="21"/>
          </p:nvPr>
        </p:nvSpPr>
        <p:spPr>
          <a:xfrm>
            <a:off x="476250" y="2897674"/>
            <a:ext cx="1440000" cy="900000"/>
          </a:xfrm>
          <a:prstGeom prst="rect">
            <a:avLst/>
          </a:prstGeom>
          <a:solidFill>
            <a:schemeClr val="bg1">
              <a:lumMod val="95000"/>
            </a:schemeClr>
          </a:solidFill>
        </p:spPr>
        <p:txBody>
          <a:bodyPr tIns="0"/>
          <a:lstStyle>
            <a:lvl1pPr marL="0" indent="0" algn="ctr">
              <a:buNone/>
              <a:defRPr sz="1200"/>
            </a:lvl1pPr>
          </a:lstStyle>
          <a:p>
            <a:r>
              <a:rPr lang="de-DE"/>
              <a:t>Bild durch Klicken auf Symbol hinzufügen</a:t>
            </a:r>
            <a:endParaRPr lang="de-DE" dirty="0"/>
          </a:p>
        </p:txBody>
      </p:sp>
      <p:sp>
        <p:nvSpPr>
          <p:cNvPr id="15" name="Bildplatzhalter 7"/>
          <p:cNvSpPr>
            <a:spLocks noGrp="1"/>
          </p:cNvSpPr>
          <p:nvPr>
            <p:ph type="pic" sz="quarter" idx="23"/>
          </p:nvPr>
        </p:nvSpPr>
        <p:spPr>
          <a:xfrm>
            <a:off x="476250" y="4189525"/>
            <a:ext cx="1440000" cy="900000"/>
          </a:xfrm>
          <a:prstGeom prst="rect">
            <a:avLst/>
          </a:prstGeom>
          <a:solidFill>
            <a:schemeClr val="bg1">
              <a:lumMod val="95000"/>
            </a:schemeClr>
          </a:solidFill>
        </p:spPr>
        <p:txBody>
          <a:bodyPr tIns="0"/>
          <a:lstStyle>
            <a:lvl1pPr marL="0" indent="0" algn="ctr">
              <a:buNone/>
              <a:defRPr sz="1200"/>
            </a:lvl1pPr>
          </a:lstStyle>
          <a:p>
            <a:r>
              <a:rPr lang="de-DE"/>
              <a:t>Bild durch Klicken auf Symbol hinzufügen</a:t>
            </a:r>
            <a:endParaRPr lang="de-DE" dirty="0"/>
          </a:p>
        </p:txBody>
      </p:sp>
      <p:sp>
        <p:nvSpPr>
          <p:cNvPr id="3" name="Datumsplatzhalter 2"/>
          <p:cNvSpPr>
            <a:spLocks noGrp="1"/>
          </p:cNvSpPr>
          <p:nvPr>
            <p:ph type="dt" sz="half" idx="10"/>
          </p:nvPr>
        </p:nvSpPr>
        <p:spPr/>
        <p:txBody>
          <a:bodyPr/>
          <a:lstStyle/>
          <a:p>
            <a:fld id="{0E444F86-791E-4A78-B07C-7DEFE8371D74}" type="datetime4">
              <a:rPr lang="en-US" smtClean="0"/>
              <a:t>July 1, 2022</a:t>
            </a:fld>
            <a:endParaRPr lang="de-DE" dirty="0"/>
          </a:p>
        </p:txBody>
      </p:sp>
      <p:sp>
        <p:nvSpPr>
          <p:cNvPr id="4" name="Fußzeilenplatzhalter 3"/>
          <p:cNvSpPr>
            <a:spLocks noGrp="1"/>
          </p:cNvSpPr>
          <p:nvPr>
            <p:ph type="ftr" sz="quarter" idx="11"/>
          </p:nvPr>
        </p:nvSpPr>
        <p:spPr/>
        <p:txBody>
          <a:bodyPr/>
          <a:lstStyle>
            <a:lvl1pPr>
              <a:defRPr b="1"/>
            </a:lvl1pPr>
          </a:lstStyle>
          <a:p>
            <a:r>
              <a:rPr lang="en-US"/>
              <a:t>Modeling Capabilities of Digital Twin Platforms | Jérôme Pfeiffer | jerome.pfeiffer@isw.uni-stuttgart.de </a:t>
            </a:r>
            <a:endParaRPr lang="de-DE" dirty="0"/>
          </a:p>
        </p:txBody>
      </p:sp>
      <p:sp>
        <p:nvSpPr>
          <p:cNvPr id="5" name="Foliennummernplatzhalter 4"/>
          <p:cNvSpPr>
            <a:spLocks noGrp="1"/>
          </p:cNvSpPr>
          <p:nvPr>
            <p:ph type="sldNum" sz="quarter" idx="12"/>
          </p:nvPr>
        </p:nvSpPr>
        <p:spPr/>
        <p:txBody>
          <a:bodyPr/>
          <a:lstStyle/>
          <a:p>
            <a:fld id="{9E82CC3C-1DC0-4FDA-9590-6CC506AB67F8}" type="slidenum">
              <a:rPr lang="de-DE" smtClean="0"/>
              <a:pPr/>
              <a:t>‹Nr.›</a:t>
            </a:fld>
            <a:endParaRPr lang="de-DE" dirty="0"/>
          </a:p>
        </p:txBody>
      </p:sp>
      <p:sp>
        <p:nvSpPr>
          <p:cNvPr id="6" name="Titel 5"/>
          <p:cNvSpPr>
            <a:spLocks noGrp="1"/>
          </p:cNvSpPr>
          <p:nvPr>
            <p:ph type="title"/>
          </p:nvPr>
        </p:nvSpPr>
        <p:spPr/>
        <p:txBody>
          <a:bodyPr/>
          <a:lstStyle/>
          <a:p>
            <a:r>
              <a:rPr lang="de-DE"/>
              <a:t>Mastertitelformat bearbeiten</a:t>
            </a:r>
            <a:endParaRPr lang="de-DE" dirty="0"/>
          </a:p>
        </p:txBody>
      </p:sp>
      <p:sp>
        <p:nvSpPr>
          <p:cNvPr id="17" name="Content Placeholder 2"/>
          <p:cNvSpPr>
            <a:spLocks noGrp="1"/>
          </p:cNvSpPr>
          <p:nvPr>
            <p:ph sz="half" idx="1" hasCustomPrompt="1"/>
          </p:nvPr>
        </p:nvSpPr>
        <p:spPr>
          <a:xfrm>
            <a:off x="2114025" y="1605824"/>
            <a:ext cx="6561661" cy="900000"/>
          </a:xfrm>
        </p:spPr>
        <p:txBody>
          <a:bodyPr/>
          <a:lstStyle/>
          <a:p>
            <a:pPr lvl="0"/>
            <a:r>
              <a:rPr lang="de-DE" dirty="0"/>
              <a:t>Textmasterformat bearbeiten</a:t>
            </a:r>
          </a:p>
          <a:p>
            <a:pPr lvl="1"/>
            <a:r>
              <a:rPr lang="de-DE" dirty="0"/>
              <a:t>Zweite Ebene</a:t>
            </a:r>
          </a:p>
          <a:p>
            <a:pPr lvl="2"/>
            <a:r>
              <a:rPr lang="de-DE" dirty="0"/>
              <a:t>Dritte Ebene</a:t>
            </a:r>
          </a:p>
        </p:txBody>
      </p:sp>
      <p:sp>
        <p:nvSpPr>
          <p:cNvPr id="18" name="Content Placeholder 2"/>
          <p:cNvSpPr>
            <a:spLocks noGrp="1"/>
          </p:cNvSpPr>
          <p:nvPr>
            <p:ph sz="half" idx="24" hasCustomPrompt="1"/>
          </p:nvPr>
        </p:nvSpPr>
        <p:spPr>
          <a:xfrm>
            <a:off x="2114025" y="2897674"/>
            <a:ext cx="6561661" cy="900000"/>
          </a:xfrm>
        </p:spPr>
        <p:txBody>
          <a:bodyPr/>
          <a:lstStyle/>
          <a:p>
            <a:pPr lvl="0"/>
            <a:r>
              <a:rPr lang="de-DE" dirty="0"/>
              <a:t>Textmasterformat bearbeiten</a:t>
            </a:r>
          </a:p>
          <a:p>
            <a:pPr lvl="1"/>
            <a:r>
              <a:rPr lang="de-DE" dirty="0"/>
              <a:t>Zweite Ebene</a:t>
            </a:r>
          </a:p>
          <a:p>
            <a:pPr lvl="2"/>
            <a:r>
              <a:rPr lang="de-DE" dirty="0"/>
              <a:t>Dritte Ebene</a:t>
            </a:r>
          </a:p>
        </p:txBody>
      </p:sp>
      <p:sp>
        <p:nvSpPr>
          <p:cNvPr id="19" name="Content Placeholder 2"/>
          <p:cNvSpPr>
            <a:spLocks noGrp="1"/>
          </p:cNvSpPr>
          <p:nvPr>
            <p:ph sz="half" idx="25" hasCustomPrompt="1"/>
          </p:nvPr>
        </p:nvSpPr>
        <p:spPr>
          <a:xfrm>
            <a:off x="2114025" y="4189525"/>
            <a:ext cx="6561661" cy="900000"/>
          </a:xfrm>
        </p:spPr>
        <p:txBody>
          <a:bodyPr/>
          <a:lstStyle/>
          <a:p>
            <a:pPr lvl="0"/>
            <a:r>
              <a:rPr lang="de-DE" dirty="0"/>
              <a:t>Textmasterformat bearbeiten</a:t>
            </a:r>
          </a:p>
          <a:p>
            <a:pPr lvl="1"/>
            <a:r>
              <a:rPr lang="de-DE" dirty="0"/>
              <a:t>Zweite Ebene</a:t>
            </a:r>
          </a:p>
          <a:p>
            <a:pPr lvl="2"/>
            <a:r>
              <a:rPr lang="de-DE" dirty="0"/>
              <a:t>Dritte Ebene</a:t>
            </a:r>
          </a:p>
        </p:txBody>
      </p:sp>
      <p:sp>
        <p:nvSpPr>
          <p:cNvPr id="20" name="Textplatzhalter 7"/>
          <p:cNvSpPr>
            <a:spLocks noGrp="1"/>
          </p:cNvSpPr>
          <p:nvPr>
            <p:ph type="body" sz="quarter" idx="13" hasCustomPrompt="1"/>
          </p:nvPr>
        </p:nvSpPr>
        <p:spPr>
          <a:xfrm>
            <a:off x="468000" y="716400"/>
            <a:ext cx="8208000" cy="276225"/>
          </a:xfrm>
        </p:spPr>
        <p:txBody>
          <a:bodyPr lIns="0" tIns="0" rIns="0" bIns="0"/>
          <a:lstStyle>
            <a:lvl1pPr marL="0" indent="0">
              <a:buNone/>
              <a:defRPr sz="1800" baseline="0"/>
            </a:lvl1pPr>
          </a:lstStyle>
          <a:p>
            <a:pPr lvl="0"/>
            <a:r>
              <a:rPr lang="de-DE" dirty="0"/>
              <a:t>Untertitel durch Klicken bearbeiten</a:t>
            </a:r>
          </a:p>
        </p:txBody>
      </p:sp>
    </p:spTree>
    <p:extLst>
      <p:ext uri="{BB962C8B-B14F-4D97-AF65-F5344CB8AC3E}">
        <p14:creationId xmlns:p14="http://schemas.microsoft.com/office/powerpoint/2010/main" val="262195534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Kontakt 2 Personen">
    <p:spTree>
      <p:nvGrpSpPr>
        <p:cNvPr id="1" name=""/>
        <p:cNvGrpSpPr/>
        <p:nvPr/>
      </p:nvGrpSpPr>
      <p:grpSpPr>
        <a:xfrm>
          <a:off x="0" y="0"/>
          <a:ext cx="0" cy="0"/>
          <a:chOff x="0" y="0"/>
          <a:chExt cx="0" cy="0"/>
        </a:xfrm>
      </p:grpSpPr>
      <p:sp>
        <p:nvSpPr>
          <p:cNvPr id="9" name="Rechteck 8"/>
          <p:cNvSpPr/>
          <p:nvPr userDrawn="1"/>
        </p:nvSpPr>
        <p:spPr>
          <a:xfrm>
            <a:off x="475244" y="2315783"/>
            <a:ext cx="3960000" cy="277374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3" name="Datumsplatzhalter 2"/>
          <p:cNvSpPr>
            <a:spLocks noGrp="1"/>
          </p:cNvSpPr>
          <p:nvPr>
            <p:ph type="dt" sz="half" idx="10"/>
          </p:nvPr>
        </p:nvSpPr>
        <p:spPr/>
        <p:txBody>
          <a:bodyPr/>
          <a:lstStyle/>
          <a:p>
            <a:fld id="{E1DAD0B5-7E8B-4462-8F5A-5CB95EBDFF7B}" type="datetime4">
              <a:rPr lang="en-US" smtClean="0"/>
              <a:t>July 1, 2022</a:t>
            </a:fld>
            <a:endParaRPr lang="de-DE" dirty="0"/>
          </a:p>
        </p:txBody>
      </p:sp>
      <p:sp>
        <p:nvSpPr>
          <p:cNvPr id="4" name="Fußzeilenplatzhalter 3"/>
          <p:cNvSpPr>
            <a:spLocks noGrp="1"/>
          </p:cNvSpPr>
          <p:nvPr>
            <p:ph type="ftr" sz="quarter" idx="11"/>
          </p:nvPr>
        </p:nvSpPr>
        <p:spPr/>
        <p:txBody>
          <a:bodyPr/>
          <a:lstStyle>
            <a:lvl1pPr>
              <a:defRPr b="1"/>
            </a:lvl1pPr>
          </a:lstStyle>
          <a:p>
            <a:r>
              <a:rPr lang="en-US"/>
              <a:t>Modeling Capabilities of Digital Twin Platforms | Jérôme Pfeiffer | jerome.pfeiffer@isw.uni-stuttgart.de </a:t>
            </a:r>
            <a:endParaRPr lang="de-DE" dirty="0"/>
          </a:p>
        </p:txBody>
      </p:sp>
      <p:sp>
        <p:nvSpPr>
          <p:cNvPr id="5" name="Foliennummernplatzhalter 4"/>
          <p:cNvSpPr>
            <a:spLocks noGrp="1"/>
          </p:cNvSpPr>
          <p:nvPr>
            <p:ph type="sldNum" sz="quarter" idx="12"/>
          </p:nvPr>
        </p:nvSpPr>
        <p:spPr/>
        <p:txBody>
          <a:bodyPr/>
          <a:lstStyle/>
          <a:p>
            <a:fld id="{9E82CC3C-1DC0-4FDA-9590-6CC506AB67F8}" type="slidenum">
              <a:rPr lang="de-DE" smtClean="0"/>
              <a:pPr/>
              <a:t>‹Nr.›</a:t>
            </a:fld>
            <a:endParaRPr lang="de-DE" dirty="0"/>
          </a:p>
        </p:txBody>
      </p:sp>
      <p:sp>
        <p:nvSpPr>
          <p:cNvPr id="6" name="Textplatzhalter 7"/>
          <p:cNvSpPr>
            <a:spLocks noGrp="1"/>
          </p:cNvSpPr>
          <p:nvPr>
            <p:ph type="body" sz="quarter" idx="13" hasCustomPrompt="1"/>
          </p:nvPr>
        </p:nvSpPr>
        <p:spPr>
          <a:xfrm>
            <a:off x="468000" y="716400"/>
            <a:ext cx="8208000" cy="276225"/>
          </a:xfrm>
        </p:spPr>
        <p:txBody>
          <a:bodyPr lIns="0" tIns="0" rIns="0" bIns="0"/>
          <a:lstStyle>
            <a:lvl1pPr marL="0" marR="0" indent="0" algn="l" defTabSz="685800" rtl="0" eaLnBrk="1" fontAlgn="auto" latinLnBrk="0" hangingPunct="1">
              <a:lnSpc>
                <a:spcPct val="120000"/>
              </a:lnSpc>
              <a:spcBef>
                <a:spcPts val="750"/>
              </a:spcBef>
              <a:spcAft>
                <a:spcPts val="0"/>
              </a:spcAft>
              <a:buClr>
                <a:schemeClr val="accent1"/>
              </a:buClr>
              <a:buSzTx/>
              <a:buFont typeface="Arial" panose="020B0604020202020204" pitchFamily="34" charset="0"/>
              <a:buNone/>
              <a:tabLst/>
              <a:defRPr sz="1800" baseline="0"/>
            </a:lvl1pPr>
          </a:lstStyle>
          <a:p>
            <a:pPr marL="0" marR="0" lvl="0" indent="0" algn="l" defTabSz="685800" rtl="0" eaLnBrk="1" fontAlgn="auto" latinLnBrk="0" hangingPunct="1">
              <a:lnSpc>
                <a:spcPct val="120000"/>
              </a:lnSpc>
              <a:spcBef>
                <a:spcPts val="750"/>
              </a:spcBef>
              <a:spcAft>
                <a:spcPts val="0"/>
              </a:spcAft>
              <a:buClr>
                <a:schemeClr val="accent1"/>
              </a:buClr>
              <a:buSzTx/>
              <a:buFont typeface="Arial" panose="020B0604020202020204" pitchFamily="34" charset="0"/>
              <a:buNone/>
              <a:tabLst/>
              <a:defRPr/>
            </a:pPr>
            <a:r>
              <a:rPr lang="de-DE" dirty="0"/>
              <a:t>Untertitel durch Klicken bearbeiten</a:t>
            </a:r>
          </a:p>
          <a:p>
            <a:pPr lvl="0"/>
            <a:endParaRPr lang="de-DE" dirty="0"/>
          </a:p>
        </p:txBody>
      </p:sp>
      <p:sp>
        <p:nvSpPr>
          <p:cNvPr id="8" name="Bildplatzhalter 7"/>
          <p:cNvSpPr>
            <a:spLocks noGrp="1" noChangeAspect="1"/>
          </p:cNvSpPr>
          <p:nvPr>
            <p:ph type="pic" sz="quarter" idx="14"/>
          </p:nvPr>
        </p:nvSpPr>
        <p:spPr>
          <a:xfrm>
            <a:off x="1735244" y="1587600"/>
            <a:ext cx="1440000" cy="1440000"/>
          </a:xfrm>
          <a:prstGeom prst="ellipse">
            <a:avLst/>
          </a:prstGeom>
          <a:solidFill>
            <a:schemeClr val="bg1">
              <a:lumMod val="95000"/>
            </a:schemeClr>
          </a:solidFill>
        </p:spPr>
        <p:txBody>
          <a:bodyPr tIns="0"/>
          <a:lstStyle>
            <a:lvl1pPr marL="0" indent="0" algn="ctr">
              <a:buNone/>
              <a:defRPr sz="1200"/>
            </a:lvl1pPr>
          </a:lstStyle>
          <a:p>
            <a:r>
              <a:rPr lang="de-DE"/>
              <a:t>Bild durch Klicken auf Symbol hinzufügen</a:t>
            </a:r>
            <a:endParaRPr lang="de-DE" dirty="0"/>
          </a:p>
        </p:txBody>
      </p:sp>
      <p:sp>
        <p:nvSpPr>
          <p:cNvPr id="11" name="Textplatzhalter 10"/>
          <p:cNvSpPr>
            <a:spLocks noGrp="1"/>
          </p:cNvSpPr>
          <p:nvPr>
            <p:ph type="body" sz="quarter" idx="15" hasCustomPrompt="1"/>
          </p:nvPr>
        </p:nvSpPr>
        <p:spPr>
          <a:xfrm>
            <a:off x="720000" y="3214800"/>
            <a:ext cx="3484800" cy="252000"/>
          </a:xfrm>
        </p:spPr>
        <p:txBody>
          <a:bodyPr/>
          <a:lstStyle>
            <a:lvl1pPr marL="0" indent="0">
              <a:buNone/>
              <a:defRPr sz="12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Name</a:t>
            </a:r>
          </a:p>
        </p:txBody>
      </p:sp>
      <p:sp>
        <p:nvSpPr>
          <p:cNvPr id="12" name="Textplatzhalter 10"/>
          <p:cNvSpPr>
            <a:spLocks noGrp="1"/>
          </p:cNvSpPr>
          <p:nvPr>
            <p:ph type="body" sz="quarter" idx="16" hasCustomPrompt="1"/>
          </p:nvPr>
        </p:nvSpPr>
        <p:spPr>
          <a:xfrm>
            <a:off x="720000" y="3600000"/>
            <a:ext cx="3484800" cy="1194250"/>
          </a:xfrm>
        </p:spPr>
        <p:txBody>
          <a:bodyPr/>
          <a:lstStyle>
            <a:lvl1pPr marL="0" indent="0">
              <a:spcBef>
                <a:spcPts val="1200"/>
              </a:spcBef>
              <a:buNone/>
              <a:defRPr sz="1200"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Institut und Professur</a:t>
            </a:r>
          </a:p>
        </p:txBody>
      </p:sp>
      <p:sp>
        <p:nvSpPr>
          <p:cNvPr id="21" name="Rechteck 20"/>
          <p:cNvSpPr/>
          <p:nvPr userDrawn="1"/>
        </p:nvSpPr>
        <p:spPr>
          <a:xfrm>
            <a:off x="4715688" y="2315783"/>
            <a:ext cx="3960000" cy="277374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22" name="Bildplatzhalter 7"/>
          <p:cNvSpPr>
            <a:spLocks noGrp="1" noChangeAspect="1"/>
          </p:cNvSpPr>
          <p:nvPr>
            <p:ph type="pic" sz="quarter" idx="17"/>
          </p:nvPr>
        </p:nvSpPr>
        <p:spPr>
          <a:xfrm>
            <a:off x="5975688" y="1587600"/>
            <a:ext cx="1440000" cy="1440000"/>
          </a:xfrm>
          <a:prstGeom prst="ellipse">
            <a:avLst/>
          </a:prstGeom>
          <a:solidFill>
            <a:schemeClr val="bg1">
              <a:lumMod val="95000"/>
            </a:schemeClr>
          </a:solidFill>
        </p:spPr>
        <p:txBody>
          <a:bodyPr tIns="0"/>
          <a:lstStyle>
            <a:lvl1pPr marL="0" indent="0" algn="ctr">
              <a:buNone/>
              <a:defRPr sz="1200"/>
            </a:lvl1pPr>
          </a:lstStyle>
          <a:p>
            <a:r>
              <a:rPr lang="de-DE"/>
              <a:t>Bild durch Klicken auf Symbol hinzufügen</a:t>
            </a:r>
            <a:endParaRPr lang="de-DE" dirty="0"/>
          </a:p>
        </p:txBody>
      </p:sp>
      <p:sp>
        <p:nvSpPr>
          <p:cNvPr id="23" name="Textplatzhalter 10"/>
          <p:cNvSpPr>
            <a:spLocks noGrp="1"/>
          </p:cNvSpPr>
          <p:nvPr>
            <p:ph type="body" sz="quarter" idx="18" hasCustomPrompt="1"/>
          </p:nvPr>
        </p:nvSpPr>
        <p:spPr>
          <a:xfrm>
            <a:off x="4953464" y="3214800"/>
            <a:ext cx="3484800" cy="252000"/>
          </a:xfrm>
        </p:spPr>
        <p:txBody>
          <a:bodyPr/>
          <a:lstStyle>
            <a:lvl1pPr marL="0" indent="0">
              <a:buNone/>
              <a:defRPr sz="12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Name</a:t>
            </a:r>
          </a:p>
        </p:txBody>
      </p:sp>
      <p:sp>
        <p:nvSpPr>
          <p:cNvPr id="24" name="Textplatzhalter 10"/>
          <p:cNvSpPr>
            <a:spLocks noGrp="1"/>
          </p:cNvSpPr>
          <p:nvPr>
            <p:ph type="body" sz="quarter" idx="19" hasCustomPrompt="1"/>
          </p:nvPr>
        </p:nvSpPr>
        <p:spPr>
          <a:xfrm>
            <a:off x="4953464" y="3600000"/>
            <a:ext cx="3484800" cy="1194250"/>
          </a:xfrm>
        </p:spPr>
        <p:txBody>
          <a:bodyPr/>
          <a:lstStyle>
            <a:lvl1pPr marL="0" indent="0">
              <a:spcBef>
                <a:spcPts val="1200"/>
              </a:spcBef>
              <a:buNone/>
              <a:defRPr sz="1200"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Institut und Professur</a:t>
            </a:r>
          </a:p>
        </p:txBody>
      </p:sp>
      <p:sp>
        <p:nvSpPr>
          <p:cNvPr id="7" name="Titel 6"/>
          <p:cNvSpPr>
            <a:spLocks noGrp="1"/>
          </p:cNvSpPr>
          <p:nvPr>
            <p:ph type="title"/>
          </p:nvPr>
        </p:nvSpPr>
        <p:spPr/>
        <p:txBody>
          <a:bodyPr/>
          <a:lstStyle/>
          <a:p>
            <a:r>
              <a:rPr lang="de-DE"/>
              <a:t>Mastertitelformat bearbeiten</a:t>
            </a:r>
            <a:endParaRPr lang="de-DE" dirty="0"/>
          </a:p>
        </p:txBody>
      </p:sp>
    </p:spTree>
    <p:extLst>
      <p:ext uri="{BB962C8B-B14F-4D97-AF65-F5344CB8AC3E}">
        <p14:creationId xmlns:p14="http://schemas.microsoft.com/office/powerpoint/2010/main" val="203308564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Kontakt 3 Personen">
    <p:spTree>
      <p:nvGrpSpPr>
        <p:cNvPr id="1" name=""/>
        <p:cNvGrpSpPr/>
        <p:nvPr/>
      </p:nvGrpSpPr>
      <p:grpSpPr>
        <a:xfrm>
          <a:off x="0" y="0"/>
          <a:ext cx="0" cy="0"/>
          <a:chOff x="0" y="0"/>
          <a:chExt cx="0" cy="0"/>
        </a:xfrm>
      </p:grpSpPr>
      <p:sp>
        <p:nvSpPr>
          <p:cNvPr id="9" name="Rechteck 8"/>
          <p:cNvSpPr/>
          <p:nvPr userDrawn="1"/>
        </p:nvSpPr>
        <p:spPr>
          <a:xfrm>
            <a:off x="468000" y="2315783"/>
            <a:ext cx="2628000" cy="277374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3" name="Datumsplatzhalter 2"/>
          <p:cNvSpPr>
            <a:spLocks noGrp="1"/>
          </p:cNvSpPr>
          <p:nvPr>
            <p:ph type="dt" sz="half" idx="10"/>
          </p:nvPr>
        </p:nvSpPr>
        <p:spPr/>
        <p:txBody>
          <a:bodyPr/>
          <a:lstStyle/>
          <a:p>
            <a:fld id="{BDA51192-3266-42D8-A78E-462105955B19}" type="datetime4">
              <a:rPr lang="en-US" smtClean="0"/>
              <a:t>July 1, 2022</a:t>
            </a:fld>
            <a:endParaRPr lang="de-DE" dirty="0"/>
          </a:p>
        </p:txBody>
      </p:sp>
      <p:sp>
        <p:nvSpPr>
          <p:cNvPr id="4" name="Fußzeilenplatzhalter 3"/>
          <p:cNvSpPr>
            <a:spLocks noGrp="1"/>
          </p:cNvSpPr>
          <p:nvPr>
            <p:ph type="ftr" sz="quarter" idx="11"/>
          </p:nvPr>
        </p:nvSpPr>
        <p:spPr/>
        <p:txBody>
          <a:bodyPr/>
          <a:lstStyle>
            <a:lvl1pPr>
              <a:defRPr b="1"/>
            </a:lvl1pPr>
          </a:lstStyle>
          <a:p>
            <a:r>
              <a:rPr lang="en-US"/>
              <a:t>Modeling Capabilities of Digital Twin Platforms | Jérôme Pfeiffer | jerome.pfeiffer@isw.uni-stuttgart.de </a:t>
            </a:r>
            <a:endParaRPr lang="de-DE" dirty="0"/>
          </a:p>
        </p:txBody>
      </p:sp>
      <p:sp>
        <p:nvSpPr>
          <p:cNvPr id="5" name="Foliennummernplatzhalter 4"/>
          <p:cNvSpPr>
            <a:spLocks noGrp="1"/>
          </p:cNvSpPr>
          <p:nvPr>
            <p:ph type="sldNum" sz="quarter" idx="12"/>
          </p:nvPr>
        </p:nvSpPr>
        <p:spPr/>
        <p:txBody>
          <a:bodyPr/>
          <a:lstStyle/>
          <a:p>
            <a:fld id="{9E82CC3C-1DC0-4FDA-9590-6CC506AB67F8}" type="slidenum">
              <a:rPr lang="de-DE" smtClean="0"/>
              <a:pPr/>
              <a:t>‹Nr.›</a:t>
            </a:fld>
            <a:endParaRPr lang="de-DE" dirty="0"/>
          </a:p>
        </p:txBody>
      </p:sp>
      <p:sp>
        <p:nvSpPr>
          <p:cNvPr id="6" name="Textplatzhalter 7"/>
          <p:cNvSpPr>
            <a:spLocks noGrp="1"/>
          </p:cNvSpPr>
          <p:nvPr>
            <p:ph type="body" sz="quarter" idx="13" hasCustomPrompt="1"/>
          </p:nvPr>
        </p:nvSpPr>
        <p:spPr>
          <a:xfrm>
            <a:off x="468000" y="716400"/>
            <a:ext cx="8208000" cy="276225"/>
          </a:xfrm>
        </p:spPr>
        <p:txBody>
          <a:bodyPr lIns="0" tIns="0" rIns="0" bIns="0"/>
          <a:lstStyle>
            <a:lvl1pPr marL="0" indent="0">
              <a:buNone/>
              <a:defRPr sz="1800" baseline="0"/>
            </a:lvl1pPr>
          </a:lstStyle>
          <a:p>
            <a:pPr lvl="0"/>
            <a:r>
              <a:rPr lang="de-DE" dirty="0"/>
              <a:t>Untertitel durch Klicken bearbeiten</a:t>
            </a:r>
          </a:p>
        </p:txBody>
      </p:sp>
      <p:sp>
        <p:nvSpPr>
          <p:cNvPr id="8" name="Bildplatzhalter 7"/>
          <p:cNvSpPr>
            <a:spLocks noGrp="1" noChangeAspect="1"/>
          </p:cNvSpPr>
          <p:nvPr>
            <p:ph type="pic" sz="quarter" idx="14"/>
          </p:nvPr>
        </p:nvSpPr>
        <p:spPr>
          <a:xfrm>
            <a:off x="1062000" y="1587600"/>
            <a:ext cx="1440000" cy="1440000"/>
          </a:xfrm>
          <a:prstGeom prst="ellipse">
            <a:avLst/>
          </a:prstGeom>
          <a:solidFill>
            <a:schemeClr val="bg1">
              <a:lumMod val="95000"/>
            </a:schemeClr>
          </a:solidFill>
        </p:spPr>
        <p:txBody>
          <a:bodyPr tIns="0"/>
          <a:lstStyle>
            <a:lvl1pPr marL="0" indent="0" algn="ctr">
              <a:buNone/>
              <a:defRPr sz="1200"/>
            </a:lvl1pPr>
          </a:lstStyle>
          <a:p>
            <a:r>
              <a:rPr lang="de-DE"/>
              <a:t>Bild durch Klicken auf Symbol hinzufügen</a:t>
            </a:r>
            <a:endParaRPr lang="de-DE" dirty="0"/>
          </a:p>
        </p:txBody>
      </p:sp>
      <p:sp>
        <p:nvSpPr>
          <p:cNvPr id="11" name="Textplatzhalter 10"/>
          <p:cNvSpPr>
            <a:spLocks noGrp="1"/>
          </p:cNvSpPr>
          <p:nvPr>
            <p:ph type="body" sz="quarter" idx="15" hasCustomPrompt="1"/>
          </p:nvPr>
        </p:nvSpPr>
        <p:spPr>
          <a:xfrm>
            <a:off x="673200" y="3214800"/>
            <a:ext cx="2217600" cy="252000"/>
          </a:xfrm>
        </p:spPr>
        <p:txBody>
          <a:bodyPr/>
          <a:lstStyle>
            <a:lvl1pPr marL="0" indent="0">
              <a:buNone/>
              <a:defRPr sz="12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Name</a:t>
            </a:r>
          </a:p>
        </p:txBody>
      </p:sp>
      <p:sp>
        <p:nvSpPr>
          <p:cNvPr id="12" name="Textplatzhalter 10"/>
          <p:cNvSpPr>
            <a:spLocks noGrp="1"/>
          </p:cNvSpPr>
          <p:nvPr>
            <p:ph type="body" sz="quarter" idx="16" hasCustomPrompt="1"/>
          </p:nvPr>
        </p:nvSpPr>
        <p:spPr>
          <a:xfrm>
            <a:off x="673200" y="3600000"/>
            <a:ext cx="2217600" cy="1194250"/>
          </a:xfrm>
        </p:spPr>
        <p:txBody>
          <a:bodyPr/>
          <a:lstStyle>
            <a:lvl1pPr marL="0" indent="0">
              <a:spcBef>
                <a:spcPts val="1200"/>
              </a:spcBef>
              <a:buNone/>
              <a:defRPr sz="1200"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Institut und Professur</a:t>
            </a:r>
          </a:p>
        </p:txBody>
      </p:sp>
      <p:sp>
        <p:nvSpPr>
          <p:cNvPr id="13" name="Rechteck 12"/>
          <p:cNvSpPr/>
          <p:nvPr userDrawn="1"/>
        </p:nvSpPr>
        <p:spPr>
          <a:xfrm>
            <a:off x="3258000" y="2315783"/>
            <a:ext cx="2628000" cy="277374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4" name="Bildplatzhalter 7"/>
          <p:cNvSpPr>
            <a:spLocks noGrp="1" noChangeAspect="1"/>
          </p:cNvSpPr>
          <p:nvPr>
            <p:ph type="pic" sz="quarter" idx="17"/>
          </p:nvPr>
        </p:nvSpPr>
        <p:spPr>
          <a:xfrm>
            <a:off x="3855623" y="1587600"/>
            <a:ext cx="1440000" cy="1440000"/>
          </a:xfrm>
          <a:prstGeom prst="ellipse">
            <a:avLst/>
          </a:prstGeom>
          <a:solidFill>
            <a:schemeClr val="bg1">
              <a:lumMod val="95000"/>
            </a:schemeClr>
          </a:solidFill>
        </p:spPr>
        <p:txBody>
          <a:bodyPr tIns="0"/>
          <a:lstStyle>
            <a:lvl1pPr marL="0" indent="0" algn="ctr">
              <a:buNone/>
              <a:defRPr sz="1200"/>
            </a:lvl1pPr>
          </a:lstStyle>
          <a:p>
            <a:r>
              <a:rPr lang="de-DE"/>
              <a:t>Bild durch Klicken auf Symbol hinzufügen</a:t>
            </a:r>
            <a:endParaRPr lang="de-DE" dirty="0"/>
          </a:p>
        </p:txBody>
      </p:sp>
      <p:sp>
        <p:nvSpPr>
          <p:cNvPr id="15" name="Textplatzhalter 10"/>
          <p:cNvSpPr>
            <a:spLocks noGrp="1"/>
          </p:cNvSpPr>
          <p:nvPr>
            <p:ph type="body" sz="quarter" idx="18" hasCustomPrompt="1"/>
          </p:nvPr>
        </p:nvSpPr>
        <p:spPr>
          <a:xfrm>
            <a:off x="3463200" y="3214800"/>
            <a:ext cx="2217600" cy="252000"/>
          </a:xfrm>
        </p:spPr>
        <p:txBody>
          <a:bodyPr/>
          <a:lstStyle>
            <a:lvl1pPr marL="0" indent="0">
              <a:buNone/>
              <a:defRPr sz="12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Name</a:t>
            </a:r>
          </a:p>
        </p:txBody>
      </p:sp>
      <p:sp>
        <p:nvSpPr>
          <p:cNvPr id="16" name="Textplatzhalter 10"/>
          <p:cNvSpPr>
            <a:spLocks noGrp="1"/>
          </p:cNvSpPr>
          <p:nvPr>
            <p:ph type="body" sz="quarter" idx="19" hasCustomPrompt="1"/>
          </p:nvPr>
        </p:nvSpPr>
        <p:spPr>
          <a:xfrm>
            <a:off x="3463200" y="3600000"/>
            <a:ext cx="2217600" cy="1194250"/>
          </a:xfrm>
        </p:spPr>
        <p:txBody>
          <a:bodyPr/>
          <a:lstStyle>
            <a:lvl1pPr marL="0" indent="0">
              <a:spcBef>
                <a:spcPts val="1200"/>
              </a:spcBef>
              <a:buNone/>
              <a:defRPr sz="1200"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Institut und Professur</a:t>
            </a:r>
          </a:p>
        </p:txBody>
      </p:sp>
      <p:sp>
        <p:nvSpPr>
          <p:cNvPr id="17" name="Rechteck 16"/>
          <p:cNvSpPr/>
          <p:nvPr userDrawn="1"/>
        </p:nvSpPr>
        <p:spPr>
          <a:xfrm>
            <a:off x="6048000" y="2315784"/>
            <a:ext cx="2628000" cy="27737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8" name="Bildplatzhalter 7"/>
          <p:cNvSpPr>
            <a:spLocks noGrp="1" noChangeAspect="1"/>
          </p:cNvSpPr>
          <p:nvPr>
            <p:ph type="pic" sz="quarter" idx="20"/>
          </p:nvPr>
        </p:nvSpPr>
        <p:spPr>
          <a:xfrm>
            <a:off x="6642000" y="1587600"/>
            <a:ext cx="1440000" cy="1440000"/>
          </a:xfrm>
          <a:prstGeom prst="ellipse">
            <a:avLst/>
          </a:prstGeom>
          <a:solidFill>
            <a:schemeClr val="bg1">
              <a:lumMod val="95000"/>
            </a:schemeClr>
          </a:solidFill>
        </p:spPr>
        <p:txBody>
          <a:bodyPr tIns="0"/>
          <a:lstStyle>
            <a:lvl1pPr marL="0" indent="0" algn="ctr">
              <a:buNone/>
              <a:defRPr sz="1200"/>
            </a:lvl1pPr>
          </a:lstStyle>
          <a:p>
            <a:r>
              <a:rPr lang="de-DE"/>
              <a:t>Bild durch Klicken auf Symbol hinzufügen</a:t>
            </a:r>
            <a:endParaRPr lang="de-DE" dirty="0"/>
          </a:p>
        </p:txBody>
      </p:sp>
      <p:sp>
        <p:nvSpPr>
          <p:cNvPr id="19" name="Textplatzhalter 10"/>
          <p:cNvSpPr>
            <a:spLocks noGrp="1"/>
          </p:cNvSpPr>
          <p:nvPr>
            <p:ph type="body" sz="quarter" idx="21" hasCustomPrompt="1"/>
          </p:nvPr>
        </p:nvSpPr>
        <p:spPr>
          <a:xfrm>
            <a:off x="6253200" y="3214800"/>
            <a:ext cx="2217600" cy="252000"/>
          </a:xfrm>
        </p:spPr>
        <p:txBody>
          <a:bodyPr/>
          <a:lstStyle>
            <a:lvl1pPr marL="0" indent="0">
              <a:buNone/>
              <a:defRPr sz="12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Name</a:t>
            </a:r>
          </a:p>
        </p:txBody>
      </p:sp>
      <p:sp>
        <p:nvSpPr>
          <p:cNvPr id="20" name="Textplatzhalter 10"/>
          <p:cNvSpPr>
            <a:spLocks noGrp="1"/>
          </p:cNvSpPr>
          <p:nvPr>
            <p:ph type="body" sz="quarter" idx="22" hasCustomPrompt="1"/>
          </p:nvPr>
        </p:nvSpPr>
        <p:spPr>
          <a:xfrm>
            <a:off x="6253200" y="3600000"/>
            <a:ext cx="2217600" cy="1194250"/>
          </a:xfrm>
        </p:spPr>
        <p:txBody>
          <a:bodyPr/>
          <a:lstStyle>
            <a:lvl1pPr marL="0" indent="0">
              <a:spcBef>
                <a:spcPts val="1200"/>
              </a:spcBef>
              <a:buNone/>
              <a:defRPr sz="1200"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Institut und Professur</a:t>
            </a:r>
          </a:p>
        </p:txBody>
      </p:sp>
      <p:sp>
        <p:nvSpPr>
          <p:cNvPr id="7" name="Titel 6"/>
          <p:cNvSpPr>
            <a:spLocks noGrp="1"/>
          </p:cNvSpPr>
          <p:nvPr>
            <p:ph type="title"/>
          </p:nvPr>
        </p:nvSpPr>
        <p:spPr/>
        <p:txBody>
          <a:bodyPr/>
          <a:lstStyle/>
          <a:p>
            <a:r>
              <a:rPr lang="de-DE"/>
              <a:t>Mastertitelformat bearbeiten</a:t>
            </a:r>
            <a:endParaRPr lang="de-DE" dirty="0"/>
          </a:p>
        </p:txBody>
      </p:sp>
    </p:spTree>
    <p:extLst>
      <p:ext uri="{BB962C8B-B14F-4D97-AF65-F5344CB8AC3E}">
        <p14:creationId xmlns:p14="http://schemas.microsoft.com/office/powerpoint/2010/main" val="259780977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Kontakt 4 Personen">
    <p:spTree>
      <p:nvGrpSpPr>
        <p:cNvPr id="1" name=""/>
        <p:cNvGrpSpPr/>
        <p:nvPr/>
      </p:nvGrpSpPr>
      <p:grpSpPr>
        <a:xfrm>
          <a:off x="0" y="0"/>
          <a:ext cx="0" cy="0"/>
          <a:chOff x="0" y="0"/>
          <a:chExt cx="0" cy="0"/>
        </a:xfrm>
      </p:grpSpPr>
      <p:sp>
        <p:nvSpPr>
          <p:cNvPr id="9" name="Rechteck 8"/>
          <p:cNvSpPr/>
          <p:nvPr userDrawn="1"/>
        </p:nvSpPr>
        <p:spPr>
          <a:xfrm>
            <a:off x="466725" y="2315783"/>
            <a:ext cx="2031501" cy="277374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3" name="Datumsplatzhalter 2"/>
          <p:cNvSpPr>
            <a:spLocks noGrp="1"/>
          </p:cNvSpPr>
          <p:nvPr>
            <p:ph type="dt" sz="half" idx="10"/>
          </p:nvPr>
        </p:nvSpPr>
        <p:spPr/>
        <p:txBody>
          <a:bodyPr/>
          <a:lstStyle/>
          <a:p>
            <a:fld id="{509536BE-CE7B-486F-9B5B-C4AFF0D06A08}" type="datetime4">
              <a:rPr lang="en-US" smtClean="0"/>
              <a:t>July 1, 2022</a:t>
            </a:fld>
            <a:endParaRPr lang="de-DE" dirty="0"/>
          </a:p>
        </p:txBody>
      </p:sp>
      <p:sp>
        <p:nvSpPr>
          <p:cNvPr id="4" name="Fußzeilenplatzhalter 3"/>
          <p:cNvSpPr>
            <a:spLocks noGrp="1"/>
          </p:cNvSpPr>
          <p:nvPr>
            <p:ph type="ftr" sz="quarter" idx="11"/>
          </p:nvPr>
        </p:nvSpPr>
        <p:spPr/>
        <p:txBody>
          <a:bodyPr/>
          <a:lstStyle>
            <a:lvl1pPr>
              <a:defRPr b="1"/>
            </a:lvl1pPr>
          </a:lstStyle>
          <a:p>
            <a:r>
              <a:rPr lang="en-US"/>
              <a:t>Modeling Capabilities of Digital Twin Platforms | Jérôme Pfeiffer | jerome.pfeiffer@isw.uni-stuttgart.de </a:t>
            </a:r>
            <a:endParaRPr lang="de-DE" dirty="0"/>
          </a:p>
        </p:txBody>
      </p:sp>
      <p:sp>
        <p:nvSpPr>
          <p:cNvPr id="5" name="Foliennummernplatzhalter 4"/>
          <p:cNvSpPr>
            <a:spLocks noGrp="1"/>
          </p:cNvSpPr>
          <p:nvPr>
            <p:ph type="sldNum" sz="quarter" idx="12"/>
          </p:nvPr>
        </p:nvSpPr>
        <p:spPr/>
        <p:txBody>
          <a:bodyPr/>
          <a:lstStyle/>
          <a:p>
            <a:fld id="{9E82CC3C-1DC0-4FDA-9590-6CC506AB67F8}" type="slidenum">
              <a:rPr lang="de-DE" smtClean="0"/>
              <a:pPr/>
              <a:t>‹Nr.›</a:t>
            </a:fld>
            <a:endParaRPr lang="de-DE" dirty="0"/>
          </a:p>
        </p:txBody>
      </p:sp>
      <p:sp>
        <p:nvSpPr>
          <p:cNvPr id="6" name="Textplatzhalter 7"/>
          <p:cNvSpPr>
            <a:spLocks noGrp="1"/>
          </p:cNvSpPr>
          <p:nvPr>
            <p:ph type="body" sz="quarter" idx="13" hasCustomPrompt="1"/>
          </p:nvPr>
        </p:nvSpPr>
        <p:spPr>
          <a:xfrm>
            <a:off x="468000" y="716400"/>
            <a:ext cx="8208000" cy="276225"/>
          </a:xfrm>
        </p:spPr>
        <p:txBody>
          <a:bodyPr lIns="0" tIns="0" rIns="0" bIns="0"/>
          <a:lstStyle>
            <a:lvl1pPr marL="0" indent="0">
              <a:buNone/>
              <a:defRPr sz="1800" baseline="0"/>
            </a:lvl1pPr>
          </a:lstStyle>
          <a:p>
            <a:pPr lvl="0"/>
            <a:r>
              <a:rPr lang="de-DE" dirty="0"/>
              <a:t>Untertitel durch Klicken bearbeiten</a:t>
            </a:r>
          </a:p>
        </p:txBody>
      </p:sp>
      <p:sp>
        <p:nvSpPr>
          <p:cNvPr id="8" name="Bildplatzhalter 7"/>
          <p:cNvSpPr>
            <a:spLocks noGrp="1" noChangeAspect="1"/>
          </p:cNvSpPr>
          <p:nvPr>
            <p:ph type="pic" sz="quarter" idx="14"/>
          </p:nvPr>
        </p:nvSpPr>
        <p:spPr>
          <a:xfrm>
            <a:off x="833114" y="1587600"/>
            <a:ext cx="1298723" cy="1298723"/>
          </a:xfrm>
          <a:prstGeom prst="ellipse">
            <a:avLst/>
          </a:prstGeom>
          <a:solidFill>
            <a:schemeClr val="bg1">
              <a:lumMod val="95000"/>
            </a:schemeClr>
          </a:solidFill>
        </p:spPr>
        <p:txBody>
          <a:bodyPr tIns="0"/>
          <a:lstStyle>
            <a:lvl1pPr marL="0" indent="0" algn="ctr">
              <a:buNone/>
              <a:defRPr sz="1200"/>
            </a:lvl1pPr>
          </a:lstStyle>
          <a:p>
            <a:r>
              <a:rPr lang="de-DE"/>
              <a:t>Bild durch Klicken auf Symbol hinzufügen</a:t>
            </a:r>
            <a:endParaRPr lang="de-DE" dirty="0"/>
          </a:p>
        </p:txBody>
      </p:sp>
      <p:sp>
        <p:nvSpPr>
          <p:cNvPr id="11" name="Textplatzhalter 10"/>
          <p:cNvSpPr>
            <a:spLocks noGrp="1"/>
          </p:cNvSpPr>
          <p:nvPr>
            <p:ph type="body" sz="quarter" idx="15" hasCustomPrompt="1"/>
          </p:nvPr>
        </p:nvSpPr>
        <p:spPr>
          <a:xfrm>
            <a:off x="600475" y="3214799"/>
            <a:ext cx="1764000" cy="407775"/>
          </a:xfrm>
        </p:spPr>
        <p:txBody>
          <a:bodyPr/>
          <a:lstStyle>
            <a:lvl1pPr marL="0" indent="0">
              <a:buNone/>
              <a:defRPr sz="12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Name</a:t>
            </a:r>
          </a:p>
        </p:txBody>
      </p:sp>
      <p:sp>
        <p:nvSpPr>
          <p:cNvPr id="12" name="Textplatzhalter 10"/>
          <p:cNvSpPr>
            <a:spLocks noGrp="1"/>
          </p:cNvSpPr>
          <p:nvPr>
            <p:ph type="body" sz="quarter" idx="16" hasCustomPrompt="1"/>
          </p:nvPr>
        </p:nvSpPr>
        <p:spPr>
          <a:xfrm>
            <a:off x="600475" y="3809772"/>
            <a:ext cx="1764000" cy="1135960"/>
          </a:xfrm>
        </p:spPr>
        <p:txBody>
          <a:bodyPr/>
          <a:lstStyle>
            <a:lvl1pPr marL="0" indent="0">
              <a:spcBef>
                <a:spcPts val="1200"/>
              </a:spcBef>
              <a:buNone/>
              <a:defRPr sz="1200"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Institut und Professur</a:t>
            </a:r>
          </a:p>
        </p:txBody>
      </p:sp>
      <p:sp>
        <p:nvSpPr>
          <p:cNvPr id="24" name="Rechteck 23"/>
          <p:cNvSpPr/>
          <p:nvPr userDrawn="1"/>
        </p:nvSpPr>
        <p:spPr>
          <a:xfrm>
            <a:off x="2545454" y="2315783"/>
            <a:ext cx="2016000" cy="277374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25" name="Bildplatzhalter 7"/>
          <p:cNvSpPr>
            <a:spLocks noGrp="1" noChangeAspect="1"/>
          </p:cNvSpPr>
          <p:nvPr>
            <p:ph type="pic" sz="quarter" idx="17"/>
          </p:nvPr>
        </p:nvSpPr>
        <p:spPr>
          <a:xfrm>
            <a:off x="2904093" y="1587600"/>
            <a:ext cx="1298723" cy="1298723"/>
          </a:xfrm>
          <a:prstGeom prst="ellipse">
            <a:avLst/>
          </a:prstGeom>
          <a:solidFill>
            <a:schemeClr val="bg1">
              <a:lumMod val="95000"/>
            </a:schemeClr>
          </a:solidFill>
        </p:spPr>
        <p:txBody>
          <a:bodyPr tIns="0"/>
          <a:lstStyle>
            <a:lvl1pPr marL="0" indent="0" algn="ctr">
              <a:buNone/>
              <a:defRPr sz="1200"/>
            </a:lvl1pPr>
          </a:lstStyle>
          <a:p>
            <a:r>
              <a:rPr lang="de-DE"/>
              <a:t>Bild durch Klicken auf Symbol hinzufügen</a:t>
            </a:r>
            <a:endParaRPr lang="de-DE" dirty="0"/>
          </a:p>
        </p:txBody>
      </p:sp>
      <p:sp>
        <p:nvSpPr>
          <p:cNvPr id="26" name="Textplatzhalter 10"/>
          <p:cNvSpPr>
            <a:spLocks noGrp="1"/>
          </p:cNvSpPr>
          <p:nvPr>
            <p:ph type="body" sz="quarter" idx="18" hasCustomPrompt="1"/>
          </p:nvPr>
        </p:nvSpPr>
        <p:spPr>
          <a:xfrm>
            <a:off x="2671454" y="3214799"/>
            <a:ext cx="1764000" cy="407775"/>
          </a:xfrm>
        </p:spPr>
        <p:txBody>
          <a:bodyPr/>
          <a:lstStyle>
            <a:lvl1pPr marL="0" indent="0">
              <a:buNone/>
              <a:defRPr sz="12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Name</a:t>
            </a:r>
          </a:p>
        </p:txBody>
      </p:sp>
      <p:sp>
        <p:nvSpPr>
          <p:cNvPr id="27" name="Textplatzhalter 10"/>
          <p:cNvSpPr>
            <a:spLocks noGrp="1"/>
          </p:cNvSpPr>
          <p:nvPr>
            <p:ph type="body" sz="quarter" idx="19" hasCustomPrompt="1"/>
          </p:nvPr>
        </p:nvSpPr>
        <p:spPr>
          <a:xfrm>
            <a:off x="2671454" y="3809772"/>
            <a:ext cx="1764000" cy="1135960"/>
          </a:xfrm>
        </p:spPr>
        <p:txBody>
          <a:bodyPr/>
          <a:lstStyle>
            <a:lvl1pPr marL="0" indent="0">
              <a:spcBef>
                <a:spcPts val="1200"/>
              </a:spcBef>
              <a:buNone/>
              <a:defRPr sz="1200"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Institut und Professur</a:t>
            </a:r>
          </a:p>
        </p:txBody>
      </p:sp>
      <p:sp>
        <p:nvSpPr>
          <p:cNvPr id="28" name="Rechteck 27"/>
          <p:cNvSpPr/>
          <p:nvPr userDrawn="1"/>
        </p:nvSpPr>
        <p:spPr>
          <a:xfrm>
            <a:off x="4608682" y="2315783"/>
            <a:ext cx="2016000" cy="277374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29" name="Bildplatzhalter 7"/>
          <p:cNvSpPr>
            <a:spLocks noGrp="1" noChangeAspect="1"/>
          </p:cNvSpPr>
          <p:nvPr>
            <p:ph type="pic" sz="quarter" idx="20"/>
          </p:nvPr>
        </p:nvSpPr>
        <p:spPr>
          <a:xfrm>
            <a:off x="4967320" y="1587600"/>
            <a:ext cx="1298723" cy="1298723"/>
          </a:xfrm>
          <a:prstGeom prst="ellipse">
            <a:avLst/>
          </a:prstGeom>
          <a:solidFill>
            <a:schemeClr val="bg1">
              <a:lumMod val="95000"/>
            </a:schemeClr>
          </a:solidFill>
        </p:spPr>
        <p:txBody>
          <a:bodyPr tIns="0"/>
          <a:lstStyle>
            <a:lvl1pPr marL="0" indent="0" algn="ctr">
              <a:buNone/>
              <a:defRPr sz="1200"/>
            </a:lvl1pPr>
          </a:lstStyle>
          <a:p>
            <a:r>
              <a:rPr lang="de-DE"/>
              <a:t>Bild durch Klicken auf Symbol hinzufügen</a:t>
            </a:r>
            <a:endParaRPr lang="de-DE" dirty="0"/>
          </a:p>
        </p:txBody>
      </p:sp>
      <p:sp>
        <p:nvSpPr>
          <p:cNvPr id="30" name="Textplatzhalter 10"/>
          <p:cNvSpPr>
            <a:spLocks noGrp="1"/>
          </p:cNvSpPr>
          <p:nvPr>
            <p:ph type="body" sz="quarter" idx="21" hasCustomPrompt="1"/>
          </p:nvPr>
        </p:nvSpPr>
        <p:spPr>
          <a:xfrm>
            <a:off x="4734682" y="3214799"/>
            <a:ext cx="1764000" cy="407775"/>
          </a:xfrm>
        </p:spPr>
        <p:txBody>
          <a:bodyPr/>
          <a:lstStyle>
            <a:lvl1pPr marL="0" indent="0">
              <a:buNone/>
              <a:defRPr sz="12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Name</a:t>
            </a:r>
          </a:p>
        </p:txBody>
      </p:sp>
      <p:sp>
        <p:nvSpPr>
          <p:cNvPr id="31" name="Textplatzhalter 10"/>
          <p:cNvSpPr>
            <a:spLocks noGrp="1"/>
          </p:cNvSpPr>
          <p:nvPr>
            <p:ph type="body" sz="quarter" idx="22" hasCustomPrompt="1"/>
          </p:nvPr>
        </p:nvSpPr>
        <p:spPr>
          <a:xfrm>
            <a:off x="4734682" y="3809772"/>
            <a:ext cx="1764000" cy="1135960"/>
          </a:xfrm>
        </p:spPr>
        <p:txBody>
          <a:bodyPr/>
          <a:lstStyle>
            <a:lvl1pPr marL="0" indent="0">
              <a:spcBef>
                <a:spcPts val="1200"/>
              </a:spcBef>
              <a:buNone/>
              <a:defRPr sz="1200"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Institut und Professur</a:t>
            </a:r>
          </a:p>
        </p:txBody>
      </p:sp>
      <p:sp>
        <p:nvSpPr>
          <p:cNvPr id="32" name="Rechteck 31"/>
          <p:cNvSpPr/>
          <p:nvPr userDrawn="1"/>
        </p:nvSpPr>
        <p:spPr>
          <a:xfrm>
            <a:off x="6671909" y="2315783"/>
            <a:ext cx="2016000" cy="277374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33" name="Bildplatzhalter 7"/>
          <p:cNvSpPr>
            <a:spLocks noGrp="1" noChangeAspect="1"/>
          </p:cNvSpPr>
          <p:nvPr>
            <p:ph type="pic" sz="quarter" idx="23"/>
          </p:nvPr>
        </p:nvSpPr>
        <p:spPr>
          <a:xfrm>
            <a:off x="7030548" y="1587600"/>
            <a:ext cx="1298723" cy="1298723"/>
          </a:xfrm>
          <a:prstGeom prst="ellipse">
            <a:avLst/>
          </a:prstGeom>
          <a:solidFill>
            <a:schemeClr val="bg1">
              <a:lumMod val="95000"/>
            </a:schemeClr>
          </a:solidFill>
        </p:spPr>
        <p:txBody>
          <a:bodyPr tIns="0"/>
          <a:lstStyle>
            <a:lvl1pPr marL="0" indent="0" algn="ctr">
              <a:buNone/>
              <a:defRPr sz="1200"/>
            </a:lvl1pPr>
          </a:lstStyle>
          <a:p>
            <a:r>
              <a:rPr lang="de-DE"/>
              <a:t>Bild durch Klicken auf Symbol hinzufügen</a:t>
            </a:r>
            <a:endParaRPr lang="de-DE" dirty="0"/>
          </a:p>
        </p:txBody>
      </p:sp>
      <p:sp>
        <p:nvSpPr>
          <p:cNvPr id="34" name="Textplatzhalter 10"/>
          <p:cNvSpPr>
            <a:spLocks noGrp="1"/>
          </p:cNvSpPr>
          <p:nvPr>
            <p:ph type="body" sz="quarter" idx="24" hasCustomPrompt="1"/>
          </p:nvPr>
        </p:nvSpPr>
        <p:spPr>
          <a:xfrm>
            <a:off x="6797909" y="3214799"/>
            <a:ext cx="1764000" cy="407775"/>
          </a:xfrm>
        </p:spPr>
        <p:txBody>
          <a:bodyPr/>
          <a:lstStyle>
            <a:lvl1pPr marL="0" indent="0">
              <a:buNone/>
              <a:defRPr sz="12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Name</a:t>
            </a:r>
          </a:p>
        </p:txBody>
      </p:sp>
      <p:sp>
        <p:nvSpPr>
          <p:cNvPr id="35" name="Textplatzhalter 10"/>
          <p:cNvSpPr>
            <a:spLocks noGrp="1"/>
          </p:cNvSpPr>
          <p:nvPr>
            <p:ph type="body" sz="quarter" idx="25" hasCustomPrompt="1"/>
          </p:nvPr>
        </p:nvSpPr>
        <p:spPr>
          <a:xfrm>
            <a:off x="6797909" y="3809772"/>
            <a:ext cx="1764000" cy="1135960"/>
          </a:xfrm>
        </p:spPr>
        <p:txBody>
          <a:bodyPr/>
          <a:lstStyle>
            <a:lvl1pPr marL="0" indent="0">
              <a:spcBef>
                <a:spcPts val="1200"/>
              </a:spcBef>
              <a:buNone/>
              <a:defRPr sz="1200"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Institut und Professur</a:t>
            </a:r>
          </a:p>
        </p:txBody>
      </p:sp>
      <p:sp>
        <p:nvSpPr>
          <p:cNvPr id="7" name="Titel 6"/>
          <p:cNvSpPr>
            <a:spLocks noGrp="1"/>
          </p:cNvSpPr>
          <p:nvPr>
            <p:ph type="title"/>
          </p:nvPr>
        </p:nvSpPr>
        <p:spPr/>
        <p:txBody>
          <a:bodyPr/>
          <a:lstStyle/>
          <a:p>
            <a:r>
              <a:rPr lang="de-DE"/>
              <a:t>Mastertitelformat bearbeiten</a:t>
            </a:r>
            <a:endParaRPr lang="de-DE" dirty="0"/>
          </a:p>
        </p:txBody>
      </p:sp>
    </p:spTree>
    <p:extLst>
      <p:ext uri="{BB962C8B-B14F-4D97-AF65-F5344CB8AC3E}">
        <p14:creationId xmlns:p14="http://schemas.microsoft.com/office/powerpoint/2010/main" val="408497209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Schlussfolie blau">
    <p:spTree>
      <p:nvGrpSpPr>
        <p:cNvPr id="1" name=""/>
        <p:cNvGrpSpPr/>
        <p:nvPr/>
      </p:nvGrpSpPr>
      <p:grpSpPr>
        <a:xfrm>
          <a:off x="0" y="0"/>
          <a:ext cx="0" cy="0"/>
          <a:chOff x="0" y="0"/>
          <a:chExt cx="0" cy="0"/>
        </a:xfrm>
      </p:grpSpPr>
      <p:sp>
        <p:nvSpPr>
          <p:cNvPr id="13" name="bk object 16"/>
          <p:cNvSpPr/>
          <p:nvPr userDrawn="1"/>
        </p:nvSpPr>
        <p:spPr>
          <a:xfrm>
            <a:off x="0" y="0"/>
            <a:ext cx="9144000" cy="5715000"/>
          </a:xfrm>
          <a:prstGeom prst="rect">
            <a:avLst/>
          </a:prstGeom>
          <a:blipFill>
            <a:blip r:embed="rId2" cstate="print"/>
            <a:stretch>
              <a:fillRect/>
            </a:stretch>
          </a:blipFill>
        </p:spPr>
        <p:txBody>
          <a:bodyPr wrap="square" lIns="0" tIns="0" rIns="0" bIns="0" rtlCol="0"/>
          <a:lstStyle/>
          <a:p>
            <a:endParaRPr lang="en-US" noProof="0" dirty="0"/>
          </a:p>
        </p:txBody>
      </p:sp>
      <p:sp>
        <p:nvSpPr>
          <p:cNvPr id="6" name="Bildplatzhalter 7"/>
          <p:cNvSpPr>
            <a:spLocks noGrp="1" noChangeAspect="1"/>
          </p:cNvSpPr>
          <p:nvPr>
            <p:ph type="pic" sz="quarter" idx="14"/>
          </p:nvPr>
        </p:nvSpPr>
        <p:spPr>
          <a:xfrm>
            <a:off x="475200" y="2124000"/>
            <a:ext cx="1440000" cy="1440000"/>
          </a:xfrm>
          <a:prstGeom prst="ellipse">
            <a:avLst/>
          </a:prstGeom>
          <a:solidFill>
            <a:schemeClr val="bg1"/>
          </a:solidFill>
        </p:spPr>
        <p:txBody>
          <a:bodyPr tIns="0"/>
          <a:lstStyle>
            <a:lvl1pPr marL="0" indent="0" algn="ctr">
              <a:buNone/>
              <a:defRPr sz="1200"/>
            </a:lvl1pPr>
          </a:lstStyle>
          <a:p>
            <a:r>
              <a:rPr lang="de-DE" noProof="0"/>
              <a:t>Bild durch Klicken auf Symbol hinzufügen</a:t>
            </a:r>
            <a:endParaRPr lang="en-US" noProof="0" dirty="0"/>
          </a:p>
        </p:txBody>
      </p:sp>
      <p:sp>
        <p:nvSpPr>
          <p:cNvPr id="7" name="Textplatzhalter 10"/>
          <p:cNvSpPr>
            <a:spLocks noGrp="1"/>
          </p:cNvSpPr>
          <p:nvPr>
            <p:ph type="body" sz="quarter" idx="15" hasCustomPrompt="1"/>
          </p:nvPr>
        </p:nvSpPr>
        <p:spPr>
          <a:xfrm>
            <a:off x="2174400" y="2176750"/>
            <a:ext cx="3290054" cy="216000"/>
          </a:xfrm>
        </p:spPr>
        <p:txBody>
          <a:bodyPr/>
          <a:lstStyle>
            <a:lvl1pPr marL="0" indent="0">
              <a:buNone/>
              <a:defRPr sz="12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dirty="0"/>
              <a:t>Name</a:t>
            </a:r>
          </a:p>
        </p:txBody>
      </p:sp>
      <p:sp>
        <p:nvSpPr>
          <p:cNvPr id="9" name="Textfeld 8"/>
          <p:cNvSpPr txBox="1"/>
          <p:nvPr userDrawn="1"/>
        </p:nvSpPr>
        <p:spPr>
          <a:xfrm>
            <a:off x="2174400" y="2757600"/>
            <a:ext cx="2211862" cy="808916"/>
          </a:xfrm>
          <a:prstGeom prst="rect">
            <a:avLst/>
          </a:prstGeom>
        </p:spPr>
        <p:txBody>
          <a:bodyPr vert="horz" lIns="0" tIns="0" rIns="0" bIns="0" rtlCol="0">
            <a:noAutofit/>
          </a:bodyPr>
          <a:lstStyle>
            <a:lvl1pPr lvl="0" indent="0" defTabSz="685800">
              <a:lnSpc>
                <a:spcPct val="120000"/>
              </a:lnSpc>
              <a:spcBef>
                <a:spcPts val="750"/>
              </a:spcBef>
              <a:buClr>
                <a:schemeClr val="accent2"/>
              </a:buClr>
              <a:buFont typeface="Arial" panose="020B0604020202020204" pitchFamily="34" charset="0"/>
              <a:buNone/>
              <a:defRPr sz="1200" b="0">
                <a:solidFill>
                  <a:schemeClr val="tx1">
                    <a:lumMod val="75000"/>
                    <a:lumOff val="25000"/>
                  </a:schemeClr>
                </a:solidFill>
              </a:defRPr>
            </a:lvl1pPr>
            <a:lvl2pPr marL="449263" indent="-273050" defTabSz="685800">
              <a:lnSpc>
                <a:spcPct val="120000"/>
              </a:lnSpc>
              <a:spcBef>
                <a:spcPts val="375"/>
              </a:spcBef>
              <a:buFont typeface="Arial" panose="020B0604020202020204" pitchFamily="34" charset="0"/>
              <a:buChar char="–"/>
              <a:defRPr sz="1800">
                <a:solidFill>
                  <a:schemeClr val="bg1"/>
                </a:solidFill>
              </a:defRPr>
            </a:lvl2pPr>
            <a:lvl3pPr marL="715963" indent="-266700" defTabSz="685800">
              <a:lnSpc>
                <a:spcPct val="120000"/>
              </a:lnSpc>
              <a:spcBef>
                <a:spcPts val="375"/>
              </a:spcBef>
              <a:buFont typeface="Arial" panose="020B0604020202020204" pitchFamily="34" charset="0"/>
              <a:buChar char="–"/>
              <a:defRPr sz="1800">
                <a:solidFill>
                  <a:schemeClr val="bg1"/>
                </a:solidFill>
              </a:defRPr>
            </a:lvl3pPr>
            <a:lvl4pPr marL="987425" indent="-271463" defTabSz="685800">
              <a:lnSpc>
                <a:spcPct val="120000"/>
              </a:lnSpc>
              <a:spcBef>
                <a:spcPts val="375"/>
              </a:spcBef>
              <a:buFont typeface="Arial" panose="020B0604020202020204" pitchFamily="34" charset="0"/>
              <a:buChar char="–"/>
              <a:defRPr sz="1800">
                <a:solidFill>
                  <a:schemeClr val="bg1"/>
                </a:solidFill>
              </a:defRPr>
            </a:lvl4pPr>
            <a:lvl5pPr marL="1254125" indent="-266700" defTabSz="685800">
              <a:lnSpc>
                <a:spcPct val="120000"/>
              </a:lnSpc>
              <a:spcBef>
                <a:spcPts val="375"/>
              </a:spcBef>
              <a:buFont typeface="Arial" panose="020B0604020202020204" pitchFamily="34" charset="0"/>
              <a:buChar char="–"/>
              <a:defRPr sz="1800">
                <a:solidFill>
                  <a:schemeClr val="bg1"/>
                </a:solidFill>
              </a:defRPr>
            </a:lvl5pPr>
            <a:lvl6pPr marL="1885950" indent="-171450" defTabSz="685800">
              <a:lnSpc>
                <a:spcPct val="90000"/>
              </a:lnSpc>
              <a:spcBef>
                <a:spcPts val="375"/>
              </a:spcBef>
              <a:buFont typeface="Arial" panose="020B0604020202020204" pitchFamily="34" charset="0"/>
              <a:buChar char="•"/>
              <a:defRPr sz="1350"/>
            </a:lvl6pPr>
            <a:lvl7pPr marL="2228850" indent="-171450" defTabSz="685800">
              <a:lnSpc>
                <a:spcPct val="90000"/>
              </a:lnSpc>
              <a:spcBef>
                <a:spcPts val="375"/>
              </a:spcBef>
              <a:buFont typeface="Arial" panose="020B0604020202020204" pitchFamily="34" charset="0"/>
              <a:buChar char="•"/>
              <a:defRPr sz="1350"/>
            </a:lvl7pPr>
            <a:lvl8pPr marL="2571750" indent="-171450" defTabSz="685800">
              <a:lnSpc>
                <a:spcPct val="90000"/>
              </a:lnSpc>
              <a:spcBef>
                <a:spcPts val="375"/>
              </a:spcBef>
              <a:buFont typeface="Arial" panose="020B0604020202020204" pitchFamily="34" charset="0"/>
              <a:buChar char="•"/>
              <a:defRPr sz="1350"/>
            </a:lvl8pPr>
            <a:lvl9pPr marL="2914650" indent="-171450" defTabSz="685800">
              <a:lnSpc>
                <a:spcPct val="90000"/>
              </a:lnSpc>
              <a:spcBef>
                <a:spcPts val="375"/>
              </a:spcBef>
              <a:buFont typeface="Arial" panose="020B0604020202020204" pitchFamily="34" charset="0"/>
              <a:buChar char="•"/>
              <a:defRPr sz="1350"/>
            </a:lvl9pPr>
          </a:lstStyle>
          <a:p>
            <a:pPr lvl="0">
              <a:spcBef>
                <a:spcPts val="200"/>
              </a:spcBef>
              <a:spcAft>
                <a:spcPts val="0"/>
              </a:spcAft>
              <a:tabLst>
                <a:tab pos="541338" algn="l"/>
              </a:tabLst>
            </a:pPr>
            <a:r>
              <a:rPr lang="en-US" noProof="0" dirty="0">
                <a:solidFill>
                  <a:schemeClr val="bg1"/>
                </a:solidFill>
              </a:rPr>
              <a:t>email</a:t>
            </a:r>
          </a:p>
          <a:p>
            <a:pPr lvl="0">
              <a:spcBef>
                <a:spcPts val="200"/>
              </a:spcBef>
              <a:spcAft>
                <a:spcPts val="0"/>
              </a:spcAft>
              <a:tabLst>
                <a:tab pos="541338" algn="l"/>
              </a:tabLst>
            </a:pPr>
            <a:r>
              <a:rPr lang="en-US" noProof="0" dirty="0">
                <a:solidFill>
                  <a:schemeClr val="bg1"/>
                </a:solidFill>
              </a:rPr>
              <a:t>phone 	+49 (0) 711 685-</a:t>
            </a:r>
          </a:p>
          <a:p>
            <a:pPr marL="0" marR="0" lvl="0" indent="0" algn="l" defTabSz="685800" rtl="0" eaLnBrk="1" fontAlgn="auto" latinLnBrk="0" hangingPunct="1">
              <a:lnSpc>
                <a:spcPct val="120000"/>
              </a:lnSpc>
              <a:spcBef>
                <a:spcPts val="200"/>
              </a:spcBef>
              <a:spcAft>
                <a:spcPts val="0"/>
              </a:spcAft>
              <a:buClr>
                <a:schemeClr val="accent2"/>
              </a:buClr>
              <a:buSzTx/>
              <a:buFont typeface="Arial" panose="020B0604020202020204" pitchFamily="34" charset="0"/>
              <a:buNone/>
              <a:tabLst>
                <a:tab pos="541338" algn="l"/>
              </a:tabLst>
              <a:defRPr/>
            </a:pPr>
            <a:r>
              <a:rPr lang="en-US" noProof="0" dirty="0">
                <a:solidFill>
                  <a:schemeClr val="bg1"/>
                </a:solidFill>
              </a:rPr>
              <a:t>fax 	+49 (0) 711 685-</a:t>
            </a:r>
          </a:p>
        </p:txBody>
      </p:sp>
      <p:sp>
        <p:nvSpPr>
          <p:cNvPr id="8" name="Textplatzhalter 10"/>
          <p:cNvSpPr>
            <a:spLocks noGrp="1"/>
          </p:cNvSpPr>
          <p:nvPr>
            <p:ph type="body" sz="quarter" idx="16" hasCustomPrompt="1"/>
          </p:nvPr>
        </p:nvSpPr>
        <p:spPr>
          <a:xfrm>
            <a:off x="3832914" y="3001893"/>
            <a:ext cx="649267" cy="238330"/>
          </a:xfrm>
        </p:spPr>
        <p:txBody>
          <a:bodyPr/>
          <a:lstStyle>
            <a:lvl1pPr marL="0" indent="0">
              <a:buNone/>
              <a:defRPr sz="1200"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dirty="0"/>
              <a:t>###-##</a:t>
            </a:r>
          </a:p>
        </p:txBody>
      </p:sp>
      <p:sp>
        <p:nvSpPr>
          <p:cNvPr id="10" name="Textplatzhalter 10"/>
          <p:cNvSpPr>
            <a:spLocks noGrp="1"/>
          </p:cNvSpPr>
          <p:nvPr>
            <p:ph type="body" sz="quarter" idx="17" hasCustomPrompt="1"/>
          </p:nvPr>
        </p:nvSpPr>
        <p:spPr>
          <a:xfrm>
            <a:off x="3832914" y="3249157"/>
            <a:ext cx="649267" cy="238330"/>
          </a:xfrm>
        </p:spPr>
        <p:txBody>
          <a:bodyPr/>
          <a:lstStyle>
            <a:lvl1pPr marL="0" indent="0">
              <a:buNone/>
              <a:defRPr sz="1200"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dirty="0"/>
              <a:t>###-##</a:t>
            </a:r>
          </a:p>
        </p:txBody>
      </p:sp>
      <p:sp>
        <p:nvSpPr>
          <p:cNvPr id="11" name="Textfeld 10"/>
          <p:cNvSpPr txBox="1"/>
          <p:nvPr userDrawn="1"/>
        </p:nvSpPr>
        <p:spPr>
          <a:xfrm>
            <a:off x="2174400" y="3693600"/>
            <a:ext cx="2500012" cy="218692"/>
          </a:xfrm>
          <a:prstGeom prst="rect">
            <a:avLst/>
          </a:prstGeom>
        </p:spPr>
        <p:txBody>
          <a:bodyPr vert="horz" lIns="0" tIns="0" rIns="0" bIns="0" rtlCol="0">
            <a:noAutofit/>
          </a:bodyPr>
          <a:lstStyle>
            <a:lvl1pPr lvl="0" indent="0" defTabSz="685800">
              <a:lnSpc>
                <a:spcPct val="120000"/>
              </a:lnSpc>
              <a:spcBef>
                <a:spcPts val="750"/>
              </a:spcBef>
              <a:buClr>
                <a:schemeClr val="accent2"/>
              </a:buClr>
              <a:buFont typeface="Arial" panose="020B0604020202020204" pitchFamily="34" charset="0"/>
              <a:buNone/>
              <a:defRPr sz="1200" b="0">
                <a:solidFill>
                  <a:schemeClr val="tx1">
                    <a:lumMod val="75000"/>
                    <a:lumOff val="25000"/>
                  </a:schemeClr>
                </a:solidFill>
              </a:defRPr>
            </a:lvl1pPr>
            <a:lvl2pPr marL="449263" indent="-273050" defTabSz="685800">
              <a:lnSpc>
                <a:spcPct val="120000"/>
              </a:lnSpc>
              <a:spcBef>
                <a:spcPts val="375"/>
              </a:spcBef>
              <a:buFont typeface="Arial" panose="020B0604020202020204" pitchFamily="34" charset="0"/>
              <a:buChar char="–"/>
              <a:defRPr sz="1800">
                <a:solidFill>
                  <a:schemeClr val="bg1"/>
                </a:solidFill>
              </a:defRPr>
            </a:lvl2pPr>
            <a:lvl3pPr marL="715963" indent="-266700" defTabSz="685800">
              <a:lnSpc>
                <a:spcPct val="120000"/>
              </a:lnSpc>
              <a:spcBef>
                <a:spcPts val="375"/>
              </a:spcBef>
              <a:buFont typeface="Arial" panose="020B0604020202020204" pitchFamily="34" charset="0"/>
              <a:buChar char="–"/>
              <a:defRPr sz="1800">
                <a:solidFill>
                  <a:schemeClr val="bg1"/>
                </a:solidFill>
              </a:defRPr>
            </a:lvl3pPr>
            <a:lvl4pPr marL="987425" indent="-271463" defTabSz="685800">
              <a:lnSpc>
                <a:spcPct val="120000"/>
              </a:lnSpc>
              <a:spcBef>
                <a:spcPts val="375"/>
              </a:spcBef>
              <a:buFont typeface="Arial" panose="020B0604020202020204" pitchFamily="34" charset="0"/>
              <a:buChar char="–"/>
              <a:defRPr sz="1800">
                <a:solidFill>
                  <a:schemeClr val="bg1"/>
                </a:solidFill>
              </a:defRPr>
            </a:lvl4pPr>
            <a:lvl5pPr marL="1254125" indent="-266700" defTabSz="685800">
              <a:lnSpc>
                <a:spcPct val="120000"/>
              </a:lnSpc>
              <a:spcBef>
                <a:spcPts val="375"/>
              </a:spcBef>
              <a:buFont typeface="Arial" panose="020B0604020202020204" pitchFamily="34" charset="0"/>
              <a:buChar char="–"/>
              <a:defRPr sz="1800">
                <a:solidFill>
                  <a:schemeClr val="bg1"/>
                </a:solidFill>
              </a:defRPr>
            </a:lvl5pPr>
            <a:lvl6pPr marL="1885950" indent="-171450" defTabSz="685800">
              <a:lnSpc>
                <a:spcPct val="90000"/>
              </a:lnSpc>
              <a:spcBef>
                <a:spcPts val="375"/>
              </a:spcBef>
              <a:buFont typeface="Arial" panose="020B0604020202020204" pitchFamily="34" charset="0"/>
              <a:buChar char="•"/>
              <a:defRPr sz="1350"/>
            </a:lvl6pPr>
            <a:lvl7pPr marL="2228850" indent="-171450" defTabSz="685800">
              <a:lnSpc>
                <a:spcPct val="90000"/>
              </a:lnSpc>
              <a:spcBef>
                <a:spcPts val="375"/>
              </a:spcBef>
              <a:buFont typeface="Arial" panose="020B0604020202020204" pitchFamily="34" charset="0"/>
              <a:buChar char="•"/>
              <a:defRPr sz="1350"/>
            </a:lvl7pPr>
            <a:lvl8pPr marL="2571750" indent="-171450" defTabSz="685800">
              <a:lnSpc>
                <a:spcPct val="90000"/>
              </a:lnSpc>
              <a:spcBef>
                <a:spcPts val="375"/>
              </a:spcBef>
              <a:buFont typeface="Arial" panose="020B0604020202020204" pitchFamily="34" charset="0"/>
              <a:buChar char="•"/>
              <a:defRPr sz="1350"/>
            </a:lvl8pPr>
            <a:lvl9pPr marL="2914650" indent="-171450" defTabSz="685800">
              <a:lnSpc>
                <a:spcPct val="90000"/>
              </a:lnSpc>
              <a:spcBef>
                <a:spcPts val="375"/>
              </a:spcBef>
              <a:buFont typeface="Arial" panose="020B0604020202020204" pitchFamily="34" charset="0"/>
              <a:buChar char="•"/>
              <a:defRPr sz="1350"/>
            </a:lvl9pPr>
          </a:lstStyle>
          <a:p>
            <a:pPr lvl="0">
              <a:spcBef>
                <a:spcPts val="200"/>
              </a:spcBef>
              <a:spcAft>
                <a:spcPts val="0"/>
              </a:spcAft>
              <a:tabLst>
                <a:tab pos="541338" algn="l"/>
              </a:tabLst>
            </a:pPr>
            <a:r>
              <a:rPr lang="en-US" noProof="0" dirty="0">
                <a:solidFill>
                  <a:schemeClr val="bg1"/>
                </a:solidFill>
              </a:rPr>
              <a:t>University of Stuttgart</a:t>
            </a:r>
          </a:p>
        </p:txBody>
      </p:sp>
      <p:sp>
        <p:nvSpPr>
          <p:cNvPr id="15" name="Textplatzhalter 10"/>
          <p:cNvSpPr>
            <a:spLocks noGrp="1"/>
          </p:cNvSpPr>
          <p:nvPr>
            <p:ph type="body" sz="quarter" idx="19" hasCustomPrompt="1"/>
          </p:nvPr>
        </p:nvSpPr>
        <p:spPr>
          <a:xfrm>
            <a:off x="2717045" y="2757117"/>
            <a:ext cx="2747409" cy="216000"/>
          </a:xfrm>
        </p:spPr>
        <p:txBody>
          <a:bodyPr/>
          <a:lstStyle>
            <a:lvl1pPr marL="0" indent="0">
              <a:buNone/>
              <a:defRPr sz="1200"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dirty="0" err="1"/>
              <a:t>Adresse</a:t>
            </a:r>
            <a:r>
              <a:rPr lang="en-US" noProof="0" dirty="0"/>
              <a:t> </a:t>
            </a:r>
            <a:r>
              <a:rPr lang="en-US" noProof="0" dirty="0" err="1"/>
              <a:t>eingeben</a:t>
            </a:r>
            <a:endParaRPr lang="en-US" noProof="0" dirty="0"/>
          </a:p>
        </p:txBody>
      </p:sp>
      <p:sp>
        <p:nvSpPr>
          <p:cNvPr id="16" name="Textfeld 15"/>
          <p:cNvSpPr txBox="1"/>
          <p:nvPr userDrawn="1"/>
        </p:nvSpPr>
        <p:spPr>
          <a:xfrm>
            <a:off x="473969" y="1512000"/>
            <a:ext cx="2160000" cy="324000"/>
          </a:xfrm>
          <a:prstGeom prst="rect">
            <a:avLst/>
          </a:prstGeom>
        </p:spPr>
        <p:txBody>
          <a:bodyPr vert="horz" lIns="0" tIns="0" rIns="0" bIns="0" rtlCol="0">
            <a:noAutofit/>
          </a:bodyPr>
          <a:lstStyle>
            <a:lvl1pPr lvl="0" indent="0" defTabSz="685800">
              <a:lnSpc>
                <a:spcPct val="120000"/>
              </a:lnSpc>
              <a:spcBef>
                <a:spcPts val="750"/>
              </a:spcBef>
              <a:buClr>
                <a:schemeClr val="accent2"/>
              </a:buClr>
              <a:buFont typeface="Arial" panose="020B0604020202020204" pitchFamily="34" charset="0"/>
              <a:buNone/>
              <a:defRPr sz="1200" b="0">
                <a:solidFill>
                  <a:schemeClr val="tx1">
                    <a:lumMod val="75000"/>
                    <a:lumOff val="25000"/>
                  </a:schemeClr>
                </a:solidFill>
              </a:defRPr>
            </a:lvl1pPr>
            <a:lvl2pPr marL="449263" indent="-273050" defTabSz="685800">
              <a:lnSpc>
                <a:spcPct val="120000"/>
              </a:lnSpc>
              <a:spcBef>
                <a:spcPts val="375"/>
              </a:spcBef>
              <a:buFont typeface="Arial" panose="020B0604020202020204" pitchFamily="34" charset="0"/>
              <a:buChar char="–"/>
              <a:defRPr sz="1800">
                <a:solidFill>
                  <a:schemeClr val="bg1"/>
                </a:solidFill>
              </a:defRPr>
            </a:lvl2pPr>
            <a:lvl3pPr marL="715963" indent="-266700" defTabSz="685800">
              <a:lnSpc>
                <a:spcPct val="120000"/>
              </a:lnSpc>
              <a:spcBef>
                <a:spcPts val="375"/>
              </a:spcBef>
              <a:buFont typeface="Arial" panose="020B0604020202020204" pitchFamily="34" charset="0"/>
              <a:buChar char="–"/>
              <a:defRPr sz="1800">
                <a:solidFill>
                  <a:schemeClr val="bg1"/>
                </a:solidFill>
              </a:defRPr>
            </a:lvl3pPr>
            <a:lvl4pPr marL="987425" indent="-271463" defTabSz="685800">
              <a:lnSpc>
                <a:spcPct val="120000"/>
              </a:lnSpc>
              <a:spcBef>
                <a:spcPts val="375"/>
              </a:spcBef>
              <a:buFont typeface="Arial" panose="020B0604020202020204" pitchFamily="34" charset="0"/>
              <a:buChar char="–"/>
              <a:defRPr sz="1800">
                <a:solidFill>
                  <a:schemeClr val="bg1"/>
                </a:solidFill>
              </a:defRPr>
            </a:lvl4pPr>
            <a:lvl5pPr marL="1254125" indent="-266700" defTabSz="685800">
              <a:lnSpc>
                <a:spcPct val="120000"/>
              </a:lnSpc>
              <a:spcBef>
                <a:spcPts val="375"/>
              </a:spcBef>
              <a:buFont typeface="Arial" panose="020B0604020202020204" pitchFamily="34" charset="0"/>
              <a:buChar char="–"/>
              <a:defRPr sz="1800">
                <a:solidFill>
                  <a:schemeClr val="bg1"/>
                </a:solidFill>
              </a:defRPr>
            </a:lvl5pPr>
            <a:lvl6pPr marL="1885950" indent="-171450" defTabSz="685800">
              <a:lnSpc>
                <a:spcPct val="90000"/>
              </a:lnSpc>
              <a:spcBef>
                <a:spcPts val="375"/>
              </a:spcBef>
              <a:buFont typeface="Arial" panose="020B0604020202020204" pitchFamily="34" charset="0"/>
              <a:buChar char="•"/>
              <a:defRPr sz="1350"/>
            </a:lvl6pPr>
            <a:lvl7pPr marL="2228850" indent="-171450" defTabSz="685800">
              <a:lnSpc>
                <a:spcPct val="90000"/>
              </a:lnSpc>
              <a:spcBef>
                <a:spcPts val="375"/>
              </a:spcBef>
              <a:buFont typeface="Arial" panose="020B0604020202020204" pitchFamily="34" charset="0"/>
              <a:buChar char="•"/>
              <a:defRPr sz="1350"/>
            </a:lvl7pPr>
            <a:lvl8pPr marL="2571750" indent="-171450" defTabSz="685800">
              <a:lnSpc>
                <a:spcPct val="90000"/>
              </a:lnSpc>
              <a:spcBef>
                <a:spcPts val="375"/>
              </a:spcBef>
              <a:buFont typeface="Arial" panose="020B0604020202020204" pitchFamily="34" charset="0"/>
              <a:buChar char="•"/>
              <a:defRPr sz="1350"/>
            </a:lvl8pPr>
            <a:lvl9pPr marL="2914650" indent="-171450" defTabSz="685800">
              <a:lnSpc>
                <a:spcPct val="90000"/>
              </a:lnSpc>
              <a:spcBef>
                <a:spcPts val="375"/>
              </a:spcBef>
              <a:buFont typeface="Arial" panose="020B0604020202020204" pitchFamily="34" charset="0"/>
              <a:buChar char="•"/>
              <a:defRPr sz="1350"/>
            </a:lvl9pPr>
          </a:lstStyle>
          <a:p>
            <a:pPr lvl="0">
              <a:spcBef>
                <a:spcPts val="200"/>
              </a:spcBef>
              <a:spcAft>
                <a:spcPts val="0"/>
              </a:spcAft>
              <a:tabLst>
                <a:tab pos="541338" algn="l"/>
              </a:tabLst>
            </a:pPr>
            <a:r>
              <a:rPr lang="en-US" sz="2000" b="1" noProof="0" dirty="0">
                <a:solidFill>
                  <a:schemeClr val="bg1"/>
                </a:solidFill>
              </a:rPr>
              <a:t>Thank you!</a:t>
            </a:r>
          </a:p>
        </p:txBody>
      </p:sp>
      <p:sp>
        <p:nvSpPr>
          <p:cNvPr id="17" name="Textfeld 16"/>
          <p:cNvSpPr txBox="1"/>
          <p:nvPr userDrawn="1"/>
        </p:nvSpPr>
        <p:spPr>
          <a:xfrm>
            <a:off x="996042" y="681643"/>
            <a:ext cx="3940232" cy="415637"/>
          </a:xfrm>
          <a:prstGeom prst="rect">
            <a:avLst/>
          </a:prstGeom>
          <a:noFill/>
        </p:spPr>
        <p:txBody>
          <a:bodyPr wrap="square" lIns="0" tIns="0" rIns="0" bIns="0" rtlCol="0">
            <a:noAutofit/>
          </a:bodyPr>
          <a:lstStyle/>
          <a:p>
            <a:pPr marL="0" indent="0">
              <a:buClr>
                <a:schemeClr val="accent1"/>
              </a:buClr>
              <a:buFontTx/>
              <a:buNone/>
            </a:pPr>
            <a:r>
              <a:rPr lang="en-US" sz="900" noProof="0" dirty="0">
                <a:solidFill>
                  <a:schemeClr val="bg1"/>
                </a:solidFill>
              </a:rPr>
              <a:t>Institute for Control Engineering of</a:t>
            </a:r>
            <a:r>
              <a:rPr lang="en-US" sz="900" baseline="0" noProof="0" dirty="0">
                <a:solidFill>
                  <a:schemeClr val="bg1"/>
                </a:solidFill>
              </a:rPr>
              <a:t> </a:t>
            </a:r>
            <a:r>
              <a:rPr lang="en-US" sz="900" noProof="0" dirty="0">
                <a:solidFill>
                  <a:schemeClr val="bg1"/>
                </a:solidFill>
              </a:rPr>
              <a:t>Machine</a:t>
            </a:r>
            <a:endParaRPr lang="en-US" sz="900" baseline="0" noProof="0" dirty="0">
              <a:solidFill>
                <a:schemeClr val="bg1"/>
              </a:solidFill>
            </a:endParaRPr>
          </a:p>
          <a:p>
            <a:pPr marL="0" indent="0">
              <a:buClr>
                <a:schemeClr val="accent1"/>
              </a:buClr>
              <a:buFontTx/>
              <a:buNone/>
            </a:pPr>
            <a:r>
              <a:rPr lang="en-US" sz="900" noProof="0" dirty="0">
                <a:solidFill>
                  <a:schemeClr val="bg1"/>
                </a:solidFill>
              </a:rPr>
              <a:t>Tools</a:t>
            </a:r>
            <a:r>
              <a:rPr lang="en-US" sz="900" baseline="0" noProof="0" dirty="0">
                <a:solidFill>
                  <a:schemeClr val="bg1"/>
                </a:solidFill>
              </a:rPr>
              <a:t> </a:t>
            </a:r>
            <a:r>
              <a:rPr lang="en-US" sz="900" noProof="0" dirty="0">
                <a:solidFill>
                  <a:schemeClr val="bg1"/>
                </a:solidFill>
              </a:rPr>
              <a:t>and Manufacturing</a:t>
            </a:r>
            <a:r>
              <a:rPr lang="en-US" sz="900" baseline="0" noProof="0" dirty="0">
                <a:solidFill>
                  <a:schemeClr val="bg1"/>
                </a:solidFill>
              </a:rPr>
              <a:t> Units (ISW)</a:t>
            </a:r>
            <a:endParaRPr lang="en-US" sz="900" noProof="0" dirty="0">
              <a:solidFill>
                <a:schemeClr val="bg1"/>
              </a:solidFill>
            </a:endParaRPr>
          </a:p>
        </p:txBody>
      </p:sp>
      <p:sp>
        <p:nvSpPr>
          <p:cNvPr id="18" name="Textplatzhalter 10"/>
          <p:cNvSpPr>
            <a:spLocks noGrp="1"/>
          </p:cNvSpPr>
          <p:nvPr>
            <p:ph type="body" sz="quarter" idx="21" hasCustomPrompt="1"/>
          </p:nvPr>
        </p:nvSpPr>
        <p:spPr>
          <a:xfrm>
            <a:off x="2177949" y="2463826"/>
            <a:ext cx="3290054" cy="216000"/>
          </a:xfrm>
        </p:spPr>
        <p:txBody>
          <a:bodyPr/>
          <a:lstStyle>
            <a:lvl1pPr marL="0" indent="0">
              <a:buNone/>
              <a:defRPr sz="12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dirty="0"/>
              <a:t>Position</a:t>
            </a:r>
          </a:p>
        </p:txBody>
      </p:sp>
      <p:sp>
        <p:nvSpPr>
          <p:cNvPr id="20" name="Textfeld 19"/>
          <p:cNvSpPr txBox="1"/>
          <p:nvPr userDrawn="1"/>
        </p:nvSpPr>
        <p:spPr>
          <a:xfrm>
            <a:off x="2177950" y="3888528"/>
            <a:ext cx="5945324" cy="218692"/>
          </a:xfrm>
          <a:prstGeom prst="rect">
            <a:avLst/>
          </a:prstGeom>
        </p:spPr>
        <p:txBody>
          <a:bodyPr vert="horz" lIns="0" tIns="0" rIns="0" bIns="0" rtlCol="0">
            <a:noAutofit/>
          </a:bodyPr>
          <a:lstStyle>
            <a:lvl1pPr lvl="0" indent="0" defTabSz="685800">
              <a:lnSpc>
                <a:spcPct val="120000"/>
              </a:lnSpc>
              <a:spcBef>
                <a:spcPts val="750"/>
              </a:spcBef>
              <a:buClr>
                <a:schemeClr val="accent2"/>
              </a:buClr>
              <a:buFont typeface="Arial" panose="020B0604020202020204" pitchFamily="34" charset="0"/>
              <a:buNone/>
              <a:defRPr sz="1200" b="0">
                <a:solidFill>
                  <a:schemeClr val="tx1">
                    <a:lumMod val="75000"/>
                    <a:lumOff val="25000"/>
                  </a:schemeClr>
                </a:solidFill>
              </a:defRPr>
            </a:lvl1pPr>
            <a:lvl2pPr marL="449263" indent="-273050" defTabSz="685800">
              <a:lnSpc>
                <a:spcPct val="120000"/>
              </a:lnSpc>
              <a:spcBef>
                <a:spcPts val="375"/>
              </a:spcBef>
              <a:buFont typeface="Arial" panose="020B0604020202020204" pitchFamily="34" charset="0"/>
              <a:buChar char="–"/>
              <a:defRPr sz="1800">
                <a:solidFill>
                  <a:schemeClr val="bg1"/>
                </a:solidFill>
              </a:defRPr>
            </a:lvl2pPr>
            <a:lvl3pPr marL="715963" indent="-266700" defTabSz="685800">
              <a:lnSpc>
                <a:spcPct val="120000"/>
              </a:lnSpc>
              <a:spcBef>
                <a:spcPts val="375"/>
              </a:spcBef>
              <a:buFont typeface="Arial" panose="020B0604020202020204" pitchFamily="34" charset="0"/>
              <a:buChar char="–"/>
              <a:defRPr sz="1800">
                <a:solidFill>
                  <a:schemeClr val="bg1"/>
                </a:solidFill>
              </a:defRPr>
            </a:lvl3pPr>
            <a:lvl4pPr marL="987425" indent="-271463" defTabSz="685800">
              <a:lnSpc>
                <a:spcPct val="120000"/>
              </a:lnSpc>
              <a:spcBef>
                <a:spcPts val="375"/>
              </a:spcBef>
              <a:buFont typeface="Arial" panose="020B0604020202020204" pitchFamily="34" charset="0"/>
              <a:buChar char="–"/>
              <a:defRPr sz="1800">
                <a:solidFill>
                  <a:schemeClr val="bg1"/>
                </a:solidFill>
              </a:defRPr>
            </a:lvl4pPr>
            <a:lvl5pPr marL="1254125" indent="-266700" defTabSz="685800">
              <a:lnSpc>
                <a:spcPct val="120000"/>
              </a:lnSpc>
              <a:spcBef>
                <a:spcPts val="375"/>
              </a:spcBef>
              <a:buFont typeface="Arial" panose="020B0604020202020204" pitchFamily="34" charset="0"/>
              <a:buChar char="–"/>
              <a:defRPr sz="1800">
                <a:solidFill>
                  <a:schemeClr val="bg1"/>
                </a:solidFill>
              </a:defRPr>
            </a:lvl5pPr>
            <a:lvl6pPr marL="1885950" indent="-171450" defTabSz="685800">
              <a:lnSpc>
                <a:spcPct val="90000"/>
              </a:lnSpc>
              <a:spcBef>
                <a:spcPts val="375"/>
              </a:spcBef>
              <a:buFont typeface="Arial" panose="020B0604020202020204" pitchFamily="34" charset="0"/>
              <a:buChar char="•"/>
              <a:defRPr sz="1350"/>
            </a:lvl6pPr>
            <a:lvl7pPr marL="2228850" indent="-171450" defTabSz="685800">
              <a:lnSpc>
                <a:spcPct val="90000"/>
              </a:lnSpc>
              <a:spcBef>
                <a:spcPts val="375"/>
              </a:spcBef>
              <a:buFont typeface="Arial" panose="020B0604020202020204" pitchFamily="34" charset="0"/>
              <a:buChar char="•"/>
              <a:defRPr sz="1350"/>
            </a:lvl7pPr>
            <a:lvl8pPr marL="2571750" indent="-171450" defTabSz="685800">
              <a:lnSpc>
                <a:spcPct val="90000"/>
              </a:lnSpc>
              <a:spcBef>
                <a:spcPts val="375"/>
              </a:spcBef>
              <a:buFont typeface="Arial" panose="020B0604020202020204" pitchFamily="34" charset="0"/>
              <a:buChar char="•"/>
              <a:defRPr sz="1350"/>
            </a:lvl8pPr>
            <a:lvl9pPr marL="2914650" indent="-171450" defTabSz="685800">
              <a:lnSpc>
                <a:spcPct val="90000"/>
              </a:lnSpc>
              <a:spcBef>
                <a:spcPts val="375"/>
              </a:spcBef>
              <a:buFont typeface="Arial" panose="020B0604020202020204" pitchFamily="34" charset="0"/>
              <a:buChar char="•"/>
              <a:defRPr sz="1350"/>
            </a:lvl9pPr>
          </a:lstStyle>
          <a:p>
            <a:pPr marL="0" indent="0">
              <a:buClr>
                <a:schemeClr val="accent1"/>
              </a:buClr>
              <a:buFontTx/>
              <a:buNone/>
            </a:pPr>
            <a:r>
              <a:rPr lang="en-US" sz="1200" noProof="0" dirty="0">
                <a:solidFill>
                  <a:schemeClr val="bg1"/>
                </a:solidFill>
              </a:rPr>
              <a:t>Institute for Control Engineering</a:t>
            </a:r>
            <a:r>
              <a:rPr lang="en-US" sz="1200" baseline="0" noProof="0" dirty="0">
                <a:solidFill>
                  <a:schemeClr val="bg1"/>
                </a:solidFill>
              </a:rPr>
              <a:t> </a:t>
            </a:r>
            <a:r>
              <a:rPr lang="en-US" sz="1200" noProof="0" dirty="0">
                <a:solidFill>
                  <a:schemeClr val="bg1"/>
                </a:solidFill>
              </a:rPr>
              <a:t>of Machine Tools and Manufacturing Units</a:t>
            </a:r>
            <a:r>
              <a:rPr lang="en-US" sz="1200" baseline="0" noProof="0" dirty="0">
                <a:solidFill>
                  <a:schemeClr val="bg1"/>
                </a:solidFill>
              </a:rPr>
              <a:t> </a:t>
            </a:r>
            <a:r>
              <a:rPr lang="en-US" sz="1200" noProof="0" dirty="0">
                <a:solidFill>
                  <a:schemeClr val="bg1"/>
                </a:solidFill>
              </a:rPr>
              <a:t>(ISW)</a:t>
            </a:r>
          </a:p>
        </p:txBody>
      </p:sp>
      <p:sp>
        <p:nvSpPr>
          <p:cNvPr id="21" name="Textfeld 20"/>
          <p:cNvSpPr txBox="1"/>
          <p:nvPr userDrawn="1"/>
        </p:nvSpPr>
        <p:spPr>
          <a:xfrm>
            <a:off x="2177948" y="4094092"/>
            <a:ext cx="3286505" cy="218692"/>
          </a:xfrm>
          <a:prstGeom prst="rect">
            <a:avLst/>
          </a:prstGeom>
        </p:spPr>
        <p:txBody>
          <a:bodyPr vert="horz" lIns="0" tIns="0" rIns="0" bIns="0" rtlCol="0">
            <a:noAutofit/>
          </a:bodyPr>
          <a:lstStyle>
            <a:lvl1pPr lvl="0" indent="0" defTabSz="685800">
              <a:lnSpc>
                <a:spcPct val="120000"/>
              </a:lnSpc>
              <a:spcBef>
                <a:spcPts val="750"/>
              </a:spcBef>
              <a:buClr>
                <a:schemeClr val="accent2"/>
              </a:buClr>
              <a:buFont typeface="Arial" panose="020B0604020202020204" pitchFamily="34" charset="0"/>
              <a:buNone/>
              <a:defRPr sz="1200" b="0">
                <a:solidFill>
                  <a:schemeClr val="tx1">
                    <a:lumMod val="75000"/>
                    <a:lumOff val="25000"/>
                  </a:schemeClr>
                </a:solidFill>
              </a:defRPr>
            </a:lvl1pPr>
            <a:lvl2pPr marL="449263" indent="-273050" defTabSz="685800">
              <a:lnSpc>
                <a:spcPct val="120000"/>
              </a:lnSpc>
              <a:spcBef>
                <a:spcPts val="375"/>
              </a:spcBef>
              <a:buFont typeface="Arial" panose="020B0604020202020204" pitchFamily="34" charset="0"/>
              <a:buChar char="–"/>
              <a:defRPr sz="1800">
                <a:solidFill>
                  <a:schemeClr val="bg1"/>
                </a:solidFill>
              </a:defRPr>
            </a:lvl2pPr>
            <a:lvl3pPr marL="715963" indent="-266700" defTabSz="685800">
              <a:lnSpc>
                <a:spcPct val="120000"/>
              </a:lnSpc>
              <a:spcBef>
                <a:spcPts val="375"/>
              </a:spcBef>
              <a:buFont typeface="Arial" panose="020B0604020202020204" pitchFamily="34" charset="0"/>
              <a:buChar char="–"/>
              <a:defRPr sz="1800">
                <a:solidFill>
                  <a:schemeClr val="bg1"/>
                </a:solidFill>
              </a:defRPr>
            </a:lvl3pPr>
            <a:lvl4pPr marL="987425" indent="-271463" defTabSz="685800">
              <a:lnSpc>
                <a:spcPct val="120000"/>
              </a:lnSpc>
              <a:spcBef>
                <a:spcPts val="375"/>
              </a:spcBef>
              <a:buFont typeface="Arial" panose="020B0604020202020204" pitchFamily="34" charset="0"/>
              <a:buChar char="–"/>
              <a:defRPr sz="1800">
                <a:solidFill>
                  <a:schemeClr val="bg1"/>
                </a:solidFill>
              </a:defRPr>
            </a:lvl4pPr>
            <a:lvl5pPr marL="1254125" indent="-266700" defTabSz="685800">
              <a:lnSpc>
                <a:spcPct val="120000"/>
              </a:lnSpc>
              <a:spcBef>
                <a:spcPts val="375"/>
              </a:spcBef>
              <a:buFont typeface="Arial" panose="020B0604020202020204" pitchFamily="34" charset="0"/>
              <a:buChar char="–"/>
              <a:defRPr sz="1800">
                <a:solidFill>
                  <a:schemeClr val="bg1"/>
                </a:solidFill>
              </a:defRPr>
            </a:lvl5pPr>
            <a:lvl6pPr marL="1885950" indent="-171450" defTabSz="685800">
              <a:lnSpc>
                <a:spcPct val="90000"/>
              </a:lnSpc>
              <a:spcBef>
                <a:spcPts val="375"/>
              </a:spcBef>
              <a:buFont typeface="Arial" panose="020B0604020202020204" pitchFamily="34" charset="0"/>
              <a:buChar char="•"/>
              <a:defRPr sz="1350"/>
            </a:lvl6pPr>
            <a:lvl7pPr marL="2228850" indent="-171450" defTabSz="685800">
              <a:lnSpc>
                <a:spcPct val="90000"/>
              </a:lnSpc>
              <a:spcBef>
                <a:spcPts val="375"/>
              </a:spcBef>
              <a:buFont typeface="Arial" panose="020B0604020202020204" pitchFamily="34" charset="0"/>
              <a:buChar char="•"/>
              <a:defRPr sz="1350"/>
            </a:lvl7pPr>
            <a:lvl8pPr marL="2571750" indent="-171450" defTabSz="685800">
              <a:lnSpc>
                <a:spcPct val="90000"/>
              </a:lnSpc>
              <a:spcBef>
                <a:spcPts val="375"/>
              </a:spcBef>
              <a:buFont typeface="Arial" panose="020B0604020202020204" pitchFamily="34" charset="0"/>
              <a:buChar char="•"/>
              <a:defRPr sz="1350"/>
            </a:lvl8pPr>
            <a:lvl9pPr marL="2914650" indent="-171450" defTabSz="685800">
              <a:lnSpc>
                <a:spcPct val="90000"/>
              </a:lnSpc>
              <a:spcBef>
                <a:spcPts val="375"/>
              </a:spcBef>
              <a:buFont typeface="Arial" panose="020B0604020202020204" pitchFamily="34" charset="0"/>
              <a:buChar char="•"/>
              <a:defRPr sz="1350"/>
            </a:lvl9pPr>
          </a:lstStyle>
          <a:p>
            <a:pPr marL="0" marR="0" lvl="0" indent="0" algn="l" defTabSz="685800" rtl="0" eaLnBrk="1" fontAlgn="auto" latinLnBrk="0" hangingPunct="1">
              <a:lnSpc>
                <a:spcPct val="120000"/>
              </a:lnSpc>
              <a:spcBef>
                <a:spcPts val="200"/>
              </a:spcBef>
              <a:spcAft>
                <a:spcPts val="0"/>
              </a:spcAft>
              <a:buClr>
                <a:schemeClr val="accent2"/>
              </a:buClr>
              <a:buSzTx/>
              <a:buFont typeface="Arial" panose="020B0604020202020204" pitchFamily="34" charset="0"/>
              <a:buNone/>
              <a:tabLst>
                <a:tab pos="541338" algn="l"/>
              </a:tabLst>
              <a:defRPr/>
            </a:pPr>
            <a:r>
              <a:rPr lang="en-US" noProof="0" dirty="0" err="1">
                <a:solidFill>
                  <a:schemeClr val="bg1"/>
                </a:solidFill>
              </a:rPr>
              <a:t>Seidenstrasse</a:t>
            </a:r>
            <a:r>
              <a:rPr lang="en-US" noProof="0" dirty="0">
                <a:solidFill>
                  <a:schemeClr val="bg1"/>
                </a:solidFill>
              </a:rPr>
              <a:t> 36 • 70174</a:t>
            </a:r>
            <a:r>
              <a:rPr lang="en-US" baseline="0" noProof="0" dirty="0">
                <a:solidFill>
                  <a:schemeClr val="bg1"/>
                </a:solidFill>
              </a:rPr>
              <a:t> Stuttgart</a:t>
            </a:r>
            <a:r>
              <a:rPr lang="en-US" noProof="0" dirty="0">
                <a:solidFill>
                  <a:schemeClr val="bg1"/>
                </a:solidFill>
              </a:rPr>
              <a:t> •</a:t>
            </a:r>
            <a:r>
              <a:rPr lang="en-US" baseline="0" noProof="0" dirty="0">
                <a:solidFill>
                  <a:schemeClr val="bg1"/>
                </a:solidFill>
              </a:rPr>
              <a:t> Germany</a:t>
            </a:r>
            <a:endParaRPr lang="en-US" noProof="0" dirty="0">
              <a:solidFill>
                <a:schemeClr val="bg1"/>
              </a:solidFill>
            </a:endParaRPr>
          </a:p>
          <a:p>
            <a:pPr lvl="0">
              <a:spcBef>
                <a:spcPts val="200"/>
              </a:spcBef>
              <a:spcAft>
                <a:spcPts val="0"/>
              </a:spcAft>
              <a:tabLst>
                <a:tab pos="541338" algn="l"/>
              </a:tabLst>
            </a:pPr>
            <a:r>
              <a:rPr lang="en-US" baseline="0" noProof="0" dirty="0"/>
              <a:t> </a:t>
            </a:r>
            <a:endParaRPr lang="en-US" noProof="0" dirty="0"/>
          </a:p>
        </p:txBody>
      </p:sp>
      <p:pic>
        <p:nvPicPr>
          <p:cNvPr id="19" name="Grafik 1"/>
          <p:cNvPicPr>
            <a:picLocks noChangeAspect="1"/>
          </p:cNvPicPr>
          <p:nvPr userDrawn="1"/>
        </p:nvPicPr>
        <p:blipFill>
          <a:blip r:embed="rId3" cstate="print">
            <a:biLevel thresh="25000"/>
            <a:extLst>
              <a:ext uri="{28A0092B-C50C-407E-A947-70E740481C1C}">
                <a14:useLocalDpi xmlns:a14="http://schemas.microsoft.com/office/drawing/2010/main" val="0"/>
              </a:ext>
            </a:extLst>
          </a:blip>
          <a:stretch>
            <a:fillRect/>
          </a:stretch>
        </p:blipFill>
        <p:spPr>
          <a:xfrm>
            <a:off x="7823913" y="533846"/>
            <a:ext cx="851775" cy="397378"/>
          </a:xfrm>
          <a:prstGeom prst="rect">
            <a:avLst/>
          </a:prstGeom>
        </p:spPr>
      </p:pic>
      <p:pic>
        <p:nvPicPr>
          <p:cNvPr id="24" name="Grafik 17"/>
          <p:cNvPicPr>
            <a:picLocks noChangeAspect="1"/>
          </p:cNvPicPr>
          <p:nvPr userDrawn="1"/>
        </p:nvPicPr>
        <p:blipFill>
          <a:blip r:embed="rId4">
            <a:biLevel thresh="25000"/>
            <a:extLst>
              <a:ext uri="{28A0092B-C50C-407E-A947-70E740481C1C}">
                <a14:useLocalDpi xmlns:a14="http://schemas.microsoft.com/office/drawing/2010/main" val="0"/>
              </a:ext>
            </a:extLst>
          </a:blip>
          <a:stretch>
            <a:fillRect/>
          </a:stretch>
        </p:blipFill>
        <p:spPr>
          <a:xfrm>
            <a:off x="475200" y="344529"/>
            <a:ext cx="2136071" cy="431998"/>
          </a:xfrm>
          <a:prstGeom prst="rect">
            <a:avLst/>
          </a:prstGeom>
        </p:spPr>
      </p:pic>
    </p:spTree>
    <p:extLst>
      <p:ext uri="{BB962C8B-B14F-4D97-AF65-F5344CB8AC3E}">
        <p14:creationId xmlns:p14="http://schemas.microsoft.com/office/powerpoint/2010/main" val="411612057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Schlussfolie ISW-Banderole">
    <p:spTree>
      <p:nvGrpSpPr>
        <p:cNvPr id="1" name=""/>
        <p:cNvGrpSpPr/>
        <p:nvPr/>
      </p:nvGrpSpPr>
      <p:grpSpPr>
        <a:xfrm>
          <a:off x="0" y="0"/>
          <a:ext cx="0" cy="0"/>
          <a:chOff x="0" y="0"/>
          <a:chExt cx="0" cy="0"/>
        </a:xfrm>
      </p:grpSpPr>
      <p:pic>
        <p:nvPicPr>
          <p:cNvPr id="23" name="Grafik 1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63504" y="344529"/>
            <a:ext cx="2136071" cy="431998"/>
          </a:xfrm>
          <a:prstGeom prst="rect">
            <a:avLst/>
          </a:prstGeom>
        </p:spPr>
      </p:pic>
      <p:pic>
        <p:nvPicPr>
          <p:cNvPr id="20" name="Grafik 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823913" y="533846"/>
            <a:ext cx="851775" cy="397378"/>
          </a:xfrm>
          <a:prstGeom prst="rect">
            <a:avLst/>
          </a:prstGeom>
        </p:spPr>
      </p:pic>
      <p:sp>
        <p:nvSpPr>
          <p:cNvPr id="3" name="Rechteck 2"/>
          <p:cNvSpPr/>
          <p:nvPr userDrawn="1"/>
        </p:nvSpPr>
        <p:spPr>
          <a:xfrm>
            <a:off x="0" y="2020185"/>
            <a:ext cx="9144000" cy="1623237"/>
          </a:xfrm>
          <a:prstGeom prst="rect">
            <a:avLst/>
          </a:prstGeom>
          <a:solidFill>
            <a:srgbClr val="E51C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noProof="0" dirty="0"/>
          </a:p>
        </p:txBody>
      </p:sp>
      <p:sp>
        <p:nvSpPr>
          <p:cNvPr id="6" name="Bildplatzhalter 7"/>
          <p:cNvSpPr>
            <a:spLocks noGrp="1" noChangeAspect="1"/>
          </p:cNvSpPr>
          <p:nvPr>
            <p:ph type="pic" sz="quarter" idx="14"/>
          </p:nvPr>
        </p:nvSpPr>
        <p:spPr>
          <a:xfrm>
            <a:off x="474193" y="2124000"/>
            <a:ext cx="1440000" cy="1440000"/>
          </a:xfrm>
          <a:prstGeom prst="ellipse">
            <a:avLst/>
          </a:prstGeom>
          <a:solidFill>
            <a:schemeClr val="bg1">
              <a:lumMod val="95000"/>
            </a:schemeClr>
          </a:solidFill>
        </p:spPr>
        <p:txBody>
          <a:bodyPr tIns="0"/>
          <a:lstStyle>
            <a:lvl1pPr marL="0" indent="0" algn="ctr">
              <a:buNone/>
              <a:defRPr sz="1200"/>
            </a:lvl1pPr>
          </a:lstStyle>
          <a:p>
            <a:r>
              <a:rPr lang="de-DE" noProof="0"/>
              <a:t>Bild durch Klicken auf Symbol hinzufügen</a:t>
            </a:r>
            <a:endParaRPr lang="en-US" noProof="0" dirty="0"/>
          </a:p>
        </p:txBody>
      </p:sp>
      <p:sp>
        <p:nvSpPr>
          <p:cNvPr id="7" name="Textplatzhalter 10"/>
          <p:cNvSpPr>
            <a:spLocks noGrp="1"/>
          </p:cNvSpPr>
          <p:nvPr>
            <p:ph type="body" sz="quarter" idx="15" hasCustomPrompt="1"/>
          </p:nvPr>
        </p:nvSpPr>
        <p:spPr>
          <a:xfrm>
            <a:off x="2174400" y="2176746"/>
            <a:ext cx="3290054" cy="216000"/>
          </a:xfrm>
        </p:spPr>
        <p:txBody>
          <a:bodyPr/>
          <a:lstStyle>
            <a:lvl1pPr marL="0" indent="0">
              <a:buNone/>
              <a:defRPr sz="12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dirty="0"/>
              <a:t>Name</a:t>
            </a:r>
          </a:p>
        </p:txBody>
      </p:sp>
      <p:sp>
        <p:nvSpPr>
          <p:cNvPr id="9" name="Textfeld 8"/>
          <p:cNvSpPr txBox="1"/>
          <p:nvPr userDrawn="1"/>
        </p:nvSpPr>
        <p:spPr>
          <a:xfrm>
            <a:off x="2174400" y="2757600"/>
            <a:ext cx="2211862" cy="808916"/>
          </a:xfrm>
          <a:prstGeom prst="rect">
            <a:avLst/>
          </a:prstGeom>
        </p:spPr>
        <p:txBody>
          <a:bodyPr vert="horz" lIns="0" tIns="0" rIns="0" bIns="0" rtlCol="0">
            <a:noAutofit/>
          </a:bodyPr>
          <a:lstStyle>
            <a:lvl1pPr lvl="0" indent="0" defTabSz="685800">
              <a:lnSpc>
                <a:spcPct val="120000"/>
              </a:lnSpc>
              <a:spcBef>
                <a:spcPts val="750"/>
              </a:spcBef>
              <a:buClr>
                <a:schemeClr val="accent2"/>
              </a:buClr>
              <a:buFont typeface="Arial" panose="020B0604020202020204" pitchFamily="34" charset="0"/>
              <a:buNone/>
              <a:defRPr sz="1200" b="0">
                <a:solidFill>
                  <a:schemeClr val="tx1">
                    <a:lumMod val="75000"/>
                    <a:lumOff val="25000"/>
                  </a:schemeClr>
                </a:solidFill>
              </a:defRPr>
            </a:lvl1pPr>
            <a:lvl2pPr marL="449263" indent="-273050" defTabSz="685800">
              <a:lnSpc>
                <a:spcPct val="120000"/>
              </a:lnSpc>
              <a:spcBef>
                <a:spcPts val="375"/>
              </a:spcBef>
              <a:buFont typeface="Arial" panose="020B0604020202020204" pitchFamily="34" charset="0"/>
              <a:buChar char="–"/>
              <a:defRPr sz="1800">
                <a:solidFill>
                  <a:schemeClr val="bg1"/>
                </a:solidFill>
              </a:defRPr>
            </a:lvl2pPr>
            <a:lvl3pPr marL="715963" indent="-266700" defTabSz="685800">
              <a:lnSpc>
                <a:spcPct val="120000"/>
              </a:lnSpc>
              <a:spcBef>
                <a:spcPts val="375"/>
              </a:spcBef>
              <a:buFont typeface="Arial" panose="020B0604020202020204" pitchFamily="34" charset="0"/>
              <a:buChar char="–"/>
              <a:defRPr sz="1800">
                <a:solidFill>
                  <a:schemeClr val="bg1"/>
                </a:solidFill>
              </a:defRPr>
            </a:lvl3pPr>
            <a:lvl4pPr marL="987425" indent="-271463" defTabSz="685800">
              <a:lnSpc>
                <a:spcPct val="120000"/>
              </a:lnSpc>
              <a:spcBef>
                <a:spcPts val="375"/>
              </a:spcBef>
              <a:buFont typeface="Arial" panose="020B0604020202020204" pitchFamily="34" charset="0"/>
              <a:buChar char="–"/>
              <a:defRPr sz="1800">
                <a:solidFill>
                  <a:schemeClr val="bg1"/>
                </a:solidFill>
              </a:defRPr>
            </a:lvl4pPr>
            <a:lvl5pPr marL="1254125" indent="-266700" defTabSz="685800">
              <a:lnSpc>
                <a:spcPct val="120000"/>
              </a:lnSpc>
              <a:spcBef>
                <a:spcPts val="375"/>
              </a:spcBef>
              <a:buFont typeface="Arial" panose="020B0604020202020204" pitchFamily="34" charset="0"/>
              <a:buChar char="–"/>
              <a:defRPr sz="1800">
                <a:solidFill>
                  <a:schemeClr val="bg1"/>
                </a:solidFill>
              </a:defRPr>
            </a:lvl5pPr>
            <a:lvl6pPr marL="1885950" indent="-171450" defTabSz="685800">
              <a:lnSpc>
                <a:spcPct val="90000"/>
              </a:lnSpc>
              <a:spcBef>
                <a:spcPts val="375"/>
              </a:spcBef>
              <a:buFont typeface="Arial" panose="020B0604020202020204" pitchFamily="34" charset="0"/>
              <a:buChar char="•"/>
              <a:defRPr sz="1350"/>
            </a:lvl6pPr>
            <a:lvl7pPr marL="2228850" indent="-171450" defTabSz="685800">
              <a:lnSpc>
                <a:spcPct val="90000"/>
              </a:lnSpc>
              <a:spcBef>
                <a:spcPts val="375"/>
              </a:spcBef>
              <a:buFont typeface="Arial" panose="020B0604020202020204" pitchFamily="34" charset="0"/>
              <a:buChar char="•"/>
              <a:defRPr sz="1350"/>
            </a:lvl7pPr>
            <a:lvl8pPr marL="2571750" indent="-171450" defTabSz="685800">
              <a:lnSpc>
                <a:spcPct val="90000"/>
              </a:lnSpc>
              <a:spcBef>
                <a:spcPts val="375"/>
              </a:spcBef>
              <a:buFont typeface="Arial" panose="020B0604020202020204" pitchFamily="34" charset="0"/>
              <a:buChar char="•"/>
              <a:defRPr sz="1350"/>
            </a:lvl8pPr>
            <a:lvl9pPr marL="2914650" indent="-171450" defTabSz="685800">
              <a:lnSpc>
                <a:spcPct val="90000"/>
              </a:lnSpc>
              <a:spcBef>
                <a:spcPts val="375"/>
              </a:spcBef>
              <a:buFont typeface="Arial" panose="020B0604020202020204" pitchFamily="34" charset="0"/>
              <a:buChar char="•"/>
              <a:defRPr sz="1350"/>
            </a:lvl9pPr>
          </a:lstStyle>
          <a:p>
            <a:pPr lvl="0">
              <a:spcBef>
                <a:spcPts val="200"/>
              </a:spcBef>
              <a:spcAft>
                <a:spcPts val="0"/>
              </a:spcAft>
              <a:tabLst>
                <a:tab pos="541338" algn="l"/>
              </a:tabLst>
            </a:pPr>
            <a:r>
              <a:rPr lang="en-US" noProof="0" dirty="0">
                <a:solidFill>
                  <a:schemeClr val="bg1"/>
                </a:solidFill>
              </a:rPr>
              <a:t>email</a:t>
            </a:r>
            <a:r>
              <a:rPr lang="en-US" noProof="0" dirty="0"/>
              <a:t>	</a:t>
            </a:r>
          </a:p>
          <a:p>
            <a:pPr lvl="0">
              <a:spcBef>
                <a:spcPts val="200"/>
              </a:spcBef>
              <a:spcAft>
                <a:spcPts val="0"/>
              </a:spcAft>
              <a:tabLst>
                <a:tab pos="541338" algn="l"/>
              </a:tabLst>
            </a:pPr>
            <a:r>
              <a:rPr lang="en-US" noProof="0" dirty="0">
                <a:solidFill>
                  <a:schemeClr val="bg1"/>
                </a:solidFill>
              </a:rPr>
              <a:t>phone 	+49 (0) 711 685-</a:t>
            </a:r>
          </a:p>
          <a:p>
            <a:pPr lvl="0">
              <a:spcBef>
                <a:spcPts val="200"/>
              </a:spcBef>
              <a:spcAft>
                <a:spcPts val="0"/>
              </a:spcAft>
              <a:tabLst>
                <a:tab pos="541338" algn="l"/>
              </a:tabLst>
            </a:pPr>
            <a:r>
              <a:rPr lang="en-US" noProof="0" dirty="0">
                <a:solidFill>
                  <a:schemeClr val="bg1"/>
                </a:solidFill>
              </a:rPr>
              <a:t>social     </a:t>
            </a:r>
          </a:p>
        </p:txBody>
      </p:sp>
      <p:sp>
        <p:nvSpPr>
          <p:cNvPr id="8" name="Textplatzhalter 10"/>
          <p:cNvSpPr>
            <a:spLocks noGrp="1"/>
          </p:cNvSpPr>
          <p:nvPr>
            <p:ph type="body" sz="quarter" idx="16" hasCustomPrompt="1"/>
          </p:nvPr>
        </p:nvSpPr>
        <p:spPr>
          <a:xfrm>
            <a:off x="3832914" y="3001893"/>
            <a:ext cx="649267" cy="238330"/>
          </a:xfrm>
        </p:spPr>
        <p:txBody>
          <a:bodyPr/>
          <a:lstStyle>
            <a:lvl1pPr marL="0" indent="0">
              <a:buNone/>
              <a:defRPr sz="1200"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dirty="0"/>
              <a:t>###-##</a:t>
            </a:r>
          </a:p>
        </p:txBody>
      </p:sp>
      <p:sp>
        <p:nvSpPr>
          <p:cNvPr id="11" name="Textfeld 10"/>
          <p:cNvSpPr txBox="1"/>
          <p:nvPr userDrawn="1"/>
        </p:nvSpPr>
        <p:spPr>
          <a:xfrm>
            <a:off x="2174400" y="3693600"/>
            <a:ext cx="2500012" cy="218692"/>
          </a:xfrm>
          <a:prstGeom prst="rect">
            <a:avLst/>
          </a:prstGeom>
        </p:spPr>
        <p:txBody>
          <a:bodyPr vert="horz" lIns="0" tIns="0" rIns="0" bIns="0" rtlCol="0">
            <a:noAutofit/>
          </a:bodyPr>
          <a:lstStyle>
            <a:lvl1pPr lvl="0" indent="0" defTabSz="685800">
              <a:lnSpc>
                <a:spcPct val="120000"/>
              </a:lnSpc>
              <a:spcBef>
                <a:spcPts val="750"/>
              </a:spcBef>
              <a:buClr>
                <a:schemeClr val="accent2"/>
              </a:buClr>
              <a:buFont typeface="Arial" panose="020B0604020202020204" pitchFamily="34" charset="0"/>
              <a:buNone/>
              <a:defRPr sz="1200" b="0">
                <a:solidFill>
                  <a:schemeClr val="tx1">
                    <a:lumMod val="75000"/>
                    <a:lumOff val="25000"/>
                  </a:schemeClr>
                </a:solidFill>
              </a:defRPr>
            </a:lvl1pPr>
            <a:lvl2pPr marL="449263" indent="-273050" defTabSz="685800">
              <a:lnSpc>
                <a:spcPct val="120000"/>
              </a:lnSpc>
              <a:spcBef>
                <a:spcPts val="375"/>
              </a:spcBef>
              <a:buFont typeface="Arial" panose="020B0604020202020204" pitchFamily="34" charset="0"/>
              <a:buChar char="–"/>
              <a:defRPr sz="1800">
                <a:solidFill>
                  <a:schemeClr val="bg1"/>
                </a:solidFill>
              </a:defRPr>
            </a:lvl2pPr>
            <a:lvl3pPr marL="715963" indent="-266700" defTabSz="685800">
              <a:lnSpc>
                <a:spcPct val="120000"/>
              </a:lnSpc>
              <a:spcBef>
                <a:spcPts val="375"/>
              </a:spcBef>
              <a:buFont typeface="Arial" panose="020B0604020202020204" pitchFamily="34" charset="0"/>
              <a:buChar char="–"/>
              <a:defRPr sz="1800">
                <a:solidFill>
                  <a:schemeClr val="bg1"/>
                </a:solidFill>
              </a:defRPr>
            </a:lvl3pPr>
            <a:lvl4pPr marL="987425" indent="-271463" defTabSz="685800">
              <a:lnSpc>
                <a:spcPct val="120000"/>
              </a:lnSpc>
              <a:spcBef>
                <a:spcPts val="375"/>
              </a:spcBef>
              <a:buFont typeface="Arial" panose="020B0604020202020204" pitchFamily="34" charset="0"/>
              <a:buChar char="–"/>
              <a:defRPr sz="1800">
                <a:solidFill>
                  <a:schemeClr val="bg1"/>
                </a:solidFill>
              </a:defRPr>
            </a:lvl4pPr>
            <a:lvl5pPr marL="1254125" indent="-266700" defTabSz="685800">
              <a:lnSpc>
                <a:spcPct val="120000"/>
              </a:lnSpc>
              <a:spcBef>
                <a:spcPts val="375"/>
              </a:spcBef>
              <a:buFont typeface="Arial" panose="020B0604020202020204" pitchFamily="34" charset="0"/>
              <a:buChar char="–"/>
              <a:defRPr sz="1800">
                <a:solidFill>
                  <a:schemeClr val="bg1"/>
                </a:solidFill>
              </a:defRPr>
            </a:lvl5pPr>
            <a:lvl6pPr marL="1885950" indent="-171450" defTabSz="685800">
              <a:lnSpc>
                <a:spcPct val="90000"/>
              </a:lnSpc>
              <a:spcBef>
                <a:spcPts val="375"/>
              </a:spcBef>
              <a:buFont typeface="Arial" panose="020B0604020202020204" pitchFamily="34" charset="0"/>
              <a:buChar char="•"/>
              <a:defRPr sz="1350"/>
            </a:lvl6pPr>
            <a:lvl7pPr marL="2228850" indent="-171450" defTabSz="685800">
              <a:lnSpc>
                <a:spcPct val="90000"/>
              </a:lnSpc>
              <a:spcBef>
                <a:spcPts val="375"/>
              </a:spcBef>
              <a:buFont typeface="Arial" panose="020B0604020202020204" pitchFamily="34" charset="0"/>
              <a:buChar char="•"/>
              <a:defRPr sz="1350"/>
            </a:lvl7pPr>
            <a:lvl8pPr marL="2571750" indent="-171450" defTabSz="685800">
              <a:lnSpc>
                <a:spcPct val="90000"/>
              </a:lnSpc>
              <a:spcBef>
                <a:spcPts val="375"/>
              </a:spcBef>
              <a:buFont typeface="Arial" panose="020B0604020202020204" pitchFamily="34" charset="0"/>
              <a:buChar char="•"/>
              <a:defRPr sz="1350"/>
            </a:lvl8pPr>
            <a:lvl9pPr marL="2914650" indent="-171450" defTabSz="685800">
              <a:lnSpc>
                <a:spcPct val="90000"/>
              </a:lnSpc>
              <a:spcBef>
                <a:spcPts val="375"/>
              </a:spcBef>
              <a:buFont typeface="Arial" panose="020B0604020202020204" pitchFamily="34" charset="0"/>
              <a:buChar char="•"/>
              <a:defRPr sz="1350"/>
            </a:lvl9pPr>
          </a:lstStyle>
          <a:p>
            <a:pPr lvl="0">
              <a:spcBef>
                <a:spcPts val="200"/>
              </a:spcBef>
              <a:spcAft>
                <a:spcPts val="0"/>
              </a:spcAft>
              <a:tabLst>
                <a:tab pos="541338" algn="l"/>
              </a:tabLst>
            </a:pPr>
            <a:r>
              <a:rPr lang="en-US" noProof="0" dirty="0"/>
              <a:t>University of</a:t>
            </a:r>
            <a:r>
              <a:rPr lang="en-US" baseline="0" noProof="0" dirty="0"/>
              <a:t> Stuttgart</a:t>
            </a:r>
            <a:endParaRPr lang="en-US" noProof="0" dirty="0"/>
          </a:p>
        </p:txBody>
      </p:sp>
      <p:sp>
        <p:nvSpPr>
          <p:cNvPr id="15" name="Textplatzhalter 10"/>
          <p:cNvSpPr>
            <a:spLocks noGrp="1"/>
          </p:cNvSpPr>
          <p:nvPr>
            <p:ph type="body" sz="quarter" idx="19" hasCustomPrompt="1"/>
          </p:nvPr>
        </p:nvSpPr>
        <p:spPr>
          <a:xfrm>
            <a:off x="2717045" y="2757117"/>
            <a:ext cx="2747409" cy="216000"/>
          </a:xfrm>
        </p:spPr>
        <p:txBody>
          <a:bodyPr/>
          <a:lstStyle>
            <a:lvl1pPr marL="0" indent="0">
              <a:buNone/>
              <a:defRPr sz="1200"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dirty="0" err="1"/>
              <a:t>Adresse</a:t>
            </a:r>
            <a:r>
              <a:rPr lang="en-US" noProof="0" dirty="0"/>
              <a:t> </a:t>
            </a:r>
            <a:r>
              <a:rPr lang="en-US" noProof="0" dirty="0" err="1"/>
              <a:t>eingeben</a:t>
            </a:r>
            <a:endParaRPr lang="en-US" noProof="0" dirty="0"/>
          </a:p>
        </p:txBody>
      </p:sp>
      <p:sp>
        <p:nvSpPr>
          <p:cNvPr id="17" name="Textfeld 16"/>
          <p:cNvSpPr txBox="1"/>
          <p:nvPr userDrawn="1"/>
        </p:nvSpPr>
        <p:spPr>
          <a:xfrm>
            <a:off x="996042" y="681643"/>
            <a:ext cx="3940232" cy="415637"/>
          </a:xfrm>
          <a:prstGeom prst="rect">
            <a:avLst/>
          </a:prstGeom>
          <a:noFill/>
        </p:spPr>
        <p:txBody>
          <a:bodyPr wrap="square" lIns="0" tIns="0" rIns="0" bIns="0" rtlCol="0">
            <a:noAutofit/>
          </a:bodyPr>
          <a:lstStyle/>
          <a:p>
            <a:pPr marL="0" indent="0">
              <a:buClr>
                <a:schemeClr val="accent1"/>
              </a:buClr>
              <a:buFontTx/>
              <a:buNone/>
            </a:pPr>
            <a:r>
              <a:rPr lang="en-US" sz="900" noProof="0" dirty="0"/>
              <a:t>Institute for Control Engineering of</a:t>
            </a:r>
            <a:r>
              <a:rPr lang="en-US" sz="900" baseline="0" noProof="0" dirty="0"/>
              <a:t> </a:t>
            </a:r>
            <a:r>
              <a:rPr lang="en-US" sz="900" noProof="0" dirty="0"/>
              <a:t>Machine</a:t>
            </a:r>
            <a:endParaRPr lang="en-US" sz="900" baseline="0" noProof="0" dirty="0"/>
          </a:p>
          <a:p>
            <a:pPr marL="0" indent="0">
              <a:buClr>
                <a:schemeClr val="accent1"/>
              </a:buClr>
              <a:buFontTx/>
              <a:buNone/>
            </a:pPr>
            <a:r>
              <a:rPr lang="en-US" sz="900" noProof="0" dirty="0"/>
              <a:t>Tools</a:t>
            </a:r>
            <a:r>
              <a:rPr lang="en-US" sz="900" baseline="0" noProof="0" dirty="0"/>
              <a:t> </a:t>
            </a:r>
            <a:r>
              <a:rPr lang="en-US" sz="900" noProof="0" dirty="0"/>
              <a:t>and Manufacturing</a:t>
            </a:r>
            <a:r>
              <a:rPr lang="en-US" sz="900" baseline="0" noProof="0" dirty="0"/>
              <a:t> Units (ISW)</a:t>
            </a:r>
            <a:endParaRPr lang="en-US" sz="900" noProof="0" dirty="0"/>
          </a:p>
        </p:txBody>
      </p:sp>
      <p:sp>
        <p:nvSpPr>
          <p:cNvPr id="18" name="Textfeld 17"/>
          <p:cNvSpPr txBox="1"/>
          <p:nvPr userDrawn="1"/>
        </p:nvSpPr>
        <p:spPr>
          <a:xfrm>
            <a:off x="2177950" y="3888528"/>
            <a:ext cx="5945324" cy="218692"/>
          </a:xfrm>
          <a:prstGeom prst="rect">
            <a:avLst/>
          </a:prstGeom>
        </p:spPr>
        <p:txBody>
          <a:bodyPr vert="horz" lIns="0" tIns="0" rIns="0" bIns="0" rtlCol="0">
            <a:noAutofit/>
          </a:bodyPr>
          <a:lstStyle>
            <a:lvl1pPr lvl="0" indent="0" defTabSz="685800">
              <a:lnSpc>
                <a:spcPct val="120000"/>
              </a:lnSpc>
              <a:spcBef>
                <a:spcPts val="750"/>
              </a:spcBef>
              <a:buClr>
                <a:schemeClr val="accent2"/>
              </a:buClr>
              <a:buFont typeface="Arial" panose="020B0604020202020204" pitchFamily="34" charset="0"/>
              <a:buNone/>
              <a:defRPr sz="1200" b="0">
                <a:solidFill>
                  <a:schemeClr val="tx1">
                    <a:lumMod val="75000"/>
                    <a:lumOff val="25000"/>
                  </a:schemeClr>
                </a:solidFill>
              </a:defRPr>
            </a:lvl1pPr>
            <a:lvl2pPr marL="449263" indent="-273050" defTabSz="685800">
              <a:lnSpc>
                <a:spcPct val="120000"/>
              </a:lnSpc>
              <a:spcBef>
                <a:spcPts val="375"/>
              </a:spcBef>
              <a:buFont typeface="Arial" panose="020B0604020202020204" pitchFamily="34" charset="0"/>
              <a:buChar char="–"/>
              <a:defRPr sz="1800">
                <a:solidFill>
                  <a:schemeClr val="bg1"/>
                </a:solidFill>
              </a:defRPr>
            </a:lvl2pPr>
            <a:lvl3pPr marL="715963" indent="-266700" defTabSz="685800">
              <a:lnSpc>
                <a:spcPct val="120000"/>
              </a:lnSpc>
              <a:spcBef>
                <a:spcPts val="375"/>
              </a:spcBef>
              <a:buFont typeface="Arial" panose="020B0604020202020204" pitchFamily="34" charset="0"/>
              <a:buChar char="–"/>
              <a:defRPr sz="1800">
                <a:solidFill>
                  <a:schemeClr val="bg1"/>
                </a:solidFill>
              </a:defRPr>
            </a:lvl3pPr>
            <a:lvl4pPr marL="987425" indent="-271463" defTabSz="685800">
              <a:lnSpc>
                <a:spcPct val="120000"/>
              </a:lnSpc>
              <a:spcBef>
                <a:spcPts val="375"/>
              </a:spcBef>
              <a:buFont typeface="Arial" panose="020B0604020202020204" pitchFamily="34" charset="0"/>
              <a:buChar char="–"/>
              <a:defRPr sz="1800">
                <a:solidFill>
                  <a:schemeClr val="bg1"/>
                </a:solidFill>
              </a:defRPr>
            </a:lvl4pPr>
            <a:lvl5pPr marL="1254125" indent="-266700" defTabSz="685800">
              <a:lnSpc>
                <a:spcPct val="120000"/>
              </a:lnSpc>
              <a:spcBef>
                <a:spcPts val="375"/>
              </a:spcBef>
              <a:buFont typeface="Arial" panose="020B0604020202020204" pitchFamily="34" charset="0"/>
              <a:buChar char="–"/>
              <a:defRPr sz="1800">
                <a:solidFill>
                  <a:schemeClr val="bg1"/>
                </a:solidFill>
              </a:defRPr>
            </a:lvl5pPr>
            <a:lvl6pPr marL="1885950" indent="-171450" defTabSz="685800">
              <a:lnSpc>
                <a:spcPct val="90000"/>
              </a:lnSpc>
              <a:spcBef>
                <a:spcPts val="375"/>
              </a:spcBef>
              <a:buFont typeface="Arial" panose="020B0604020202020204" pitchFamily="34" charset="0"/>
              <a:buChar char="•"/>
              <a:defRPr sz="1350"/>
            </a:lvl6pPr>
            <a:lvl7pPr marL="2228850" indent="-171450" defTabSz="685800">
              <a:lnSpc>
                <a:spcPct val="90000"/>
              </a:lnSpc>
              <a:spcBef>
                <a:spcPts val="375"/>
              </a:spcBef>
              <a:buFont typeface="Arial" panose="020B0604020202020204" pitchFamily="34" charset="0"/>
              <a:buChar char="•"/>
              <a:defRPr sz="1350"/>
            </a:lvl7pPr>
            <a:lvl8pPr marL="2571750" indent="-171450" defTabSz="685800">
              <a:lnSpc>
                <a:spcPct val="90000"/>
              </a:lnSpc>
              <a:spcBef>
                <a:spcPts val="375"/>
              </a:spcBef>
              <a:buFont typeface="Arial" panose="020B0604020202020204" pitchFamily="34" charset="0"/>
              <a:buChar char="•"/>
              <a:defRPr sz="1350"/>
            </a:lvl8pPr>
            <a:lvl9pPr marL="2914650" indent="-171450" defTabSz="685800">
              <a:lnSpc>
                <a:spcPct val="90000"/>
              </a:lnSpc>
              <a:spcBef>
                <a:spcPts val="375"/>
              </a:spcBef>
              <a:buFont typeface="Arial" panose="020B0604020202020204" pitchFamily="34" charset="0"/>
              <a:buChar char="•"/>
              <a:defRPr sz="1350"/>
            </a:lvl9pPr>
          </a:lstStyle>
          <a:p>
            <a:pPr marL="0" indent="0">
              <a:buClr>
                <a:schemeClr val="accent1"/>
              </a:buClr>
              <a:buFontTx/>
              <a:buNone/>
            </a:pPr>
            <a:r>
              <a:rPr lang="en-US" sz="1200" noProof="0" dirty="0">
                <a:solidFill>
                  <a:srgbClr val="68727F"/>
                </a:solidFill>
              </a:rPr>
              <a:t>Institute for Control Engineering</a:t>
            </a:r>
            <a:r>
              <a:rPr lang="en-US" sz="1200" baseline="0" noProof="0" dirty="0">
                <a:solidFill>
                  <a:srgbClr val="68727F"/>
                </a:solidFill>
              </a:rPr>
              <a:t> </a:t>
            </a:r>
            <a:r>
              <a:rPr lang="en-US" sz="1200" noProof="0" dirty="0">
                <a:solidFill>
                  <a:srgbClr val="68727F"/>
                </a:solidFill>
              </a:rPr>
              <a:t>of Machine Tools and Manufacturing Units</a:t>
            </a:r>
            <a:r>
              <a:rPr lang="en-US" sz="1200" baseline="0" noProof="0" dirty="0">
                <a:solidFill>
                  <a:srgbClr val="68727F"/>
                </a:solidFill>
              </a:rPr>
              <a:t> </a:t>
            </a:r>
            <a:r>
              <a:rPr lang="en-US" sz="1200" noProof="0" dirty="0">
                <a:solidFill>
                  <a:srgbClr val="68727F"/>
                </a:solidFill>
              </a:rPr>
              <a:t>(ISW)</a:t>
            </a:r>
          </a:p>
        </p:txBody>
      </p:sp>
      <p:sp>
        <p:nvSpPr>
          <p:cNvPr id="19" name="Textfeld 18"/>
          <p:cNvSpPr txBox="1"/>
          <p:nvPr userDrawn="1"/>
        </p:nvSpPr>
        <p:spPr>
          <a:xfrm>
            <a:off x="2177948" y="4094092"/>
            <a:ext cx="3286505" cy="218692"/>
          </a:xfrm>
          <a:prstGeom prst="rect">
            <a:avLst/>
          </a:prstGeom>
        </p:spPr>
        <p:txBody>
          <a:bodyPr vert="horz" lIns="0" tIns="0" rIns="0" bIns="0" rtlCol="0">
            <a:noAutofit/>
          </a:bodyPr>
          <a:lstStyle>
            <a:lvl1pPr lvl="0" indent="0" defTabSz="685800">
              <a:lnSpc>
                <a:spcPct val="120000"/>
              </a:lnSpc>
              <a:spcBef>
                <a:spcPts val="750"/>
              </a:spcBef>
              <a:buClr>
                <a:schemeClr val="accent2"/>
              </a:buClr>
              <a:buFont typeface="Arial" panose="020B0604020202020204" pitchFamily="34" charset="0"/>
              <a:buNone/>
              <a:defRPr sz="1200" b="0">
                <a:solidFill>
                  <a:schemeClr val="tx1">
                    <a:lumMod val="75000"/>
                    <a:lumOff val="25000"/>
                  </a:schemeClr>
                </a:solidFill>
              </a:defRPr>
            </a:lvl1pPr>
            <a:lvl2pPr marL="449263" indent="-273050" defTabSz="685800">
              <a:lnSpc>
                <a:spcPct val="120000"/>
              </a:lnSpc>
              <a:spcBef>
                <a:spcPts val="375"/>
              </a:spcBef>
              <a:buFont typeface="Arial" panose="020B0604020202020204" pitchFamily="34" charset="0"/>
              <a:buChar char="–"/>
              <a:defRPr sz="1800">
                <a:solidFill>
                  <a:schemeClr val="bg1"/>
                </a:solidFill>
              </a:defRPr>
            </a:lvl2pPr>
            <a:lvl3pPr marL="715963" indent="-266700" defTabSz="685800">
              <a:lnSpc>
                <a:spcPct val="120000"/>
              </a:lnSpc>
              <a:spcBef>
                <a:spcPts val="375"/>
              </a:spcBef>
              <a:buFont typeface="Arial" panose="020B0604020202020204" pitchFamily="34" charset="0"/>
              <a:buChar char="–"/>
              <a:defRPr sz="1800">
                <a:solidFill>
                  <a:schemeClr val="bg1"/>
                </a:solidFill>
              </a:defRPr>
            </a:lvl3pPr>
            <a:lvl4pPr marL="987425" indent="-271463" defTabSz="685800">
              <a:lnSpc>
                <a:spcPct val="120000"/>
              </a:lnSpc>
              <a:spcBef>
                <a:spcPts val="375"/>
              </a:spcBef>
              <a:buFont typeface="Arial" panose="020B0604020202020204" pitchFamily="34" charset="0"/>
              <a:buChar char="–"/>
              <a:defRPr sz="1800">
                <a:solidFill>
                  <a:schemeClr val="bg1"/>
                </a:solidFill>
              </a:defRPr>
            </a:lvl4pPr>
            <a:lvl5pPr marL="1254125" indent="-266700" defTabSz="685800">
              <a:lnSpc>
                <a:spcPct val="120000"/>
              </a:lnSpc>
              <a:spcBef>
                <a:spcPts val="375"/>
              </a:spcBef>
              <a:buFont typeface="Arial" panose="020B0604020202020204" pitchFamily="34" charset="0"/>
              <a:buChar char="–"/>
              <a:defRPr sz="1800">
                <a:solidFill>
                  <a:schemeClr val="bg1"/>
                </a:solidFill>
              </a:defRPr>
            </a:lvl5pPr>
            <a:lvl6pPr marL="1885950" indent="-171450" defTabSz="685800">
              <a:lnSpc>
                <a:spcPct val="90000"/>
              </a:lnSpc>
              <a:spcBef>
                <a:spcPts val="375"/>
              </a:spcBef>
              <a:buFont typeface="Arial" panose="020B0604020202020204" pitchFamily="34" charset="0"/>
              <a:buChar char="•"/>
              <a:defRPr sz="1350"/>
            </a:lvl6pPr>
            <a:lvl7pPr marL="2228850" indent="-171450" defTabSz="685800">
              <a:lnSpc>
                <a:spcPct val="90000"/>
              </a:lnSpc>
              <a:spcBef>
                <a:spcPts val="375"/>
              </a:spcBef>
              <a:buFont typeface="Arial" panose="020B0604020202020204" pitchFamily="34" charset="0"/>
              <a:buChar char="•"/>
              <a:defRPr sz="1350"/>
            </a:lvl7pPr>
            <a:lvl8pPr marL="2571750" indent="-171450" defTabSz="685800">
              <a:lnSpc>
                <a:spcPct val="90000"/>
              </a:lnSpc>
              <a:spcBef>
                <a:spcPts val="375"/>
              </a:spcBef>
              <a:buFont typeface="Arial" panose="020B0604020202020204" pitchFamily="34" charset="0"/>
              <a:buChar char="•"/>
              <a:defRPr sz="1350"/>
            </a:lvl8pPr>
            <a:lvl9pPr marL="2914650" indent="-171450" defTabSz="685800">
              <a:lnSpc>
                <a:spcPct val="90000"/>
              </a:lnSpc>
              <a:spcBef>
                <a:spcPts val="375"/>
              </a:spcBef>
              <a:buFont typeface="Arial" panose="020B0604020202020204" pitchFamily="34" charset="0"/>
              <a:buChar char="•"/>
              <a:defRPr sz="1350"/>
            </a:lvl9pPr>
          </a:lstStyle>
          <a:p>
            <a:pPr marL="0" marR="0" lvl="0" indent="0" algn="l" defTabSz="685800" rtl="0" eaLnBrk="1" fontAlgn="auto" latinLnBrk="0" hangingPunct="1">
              <a:lnSpc>
                <a:spcPct val="120000"/>
              </a:lnSpc>
              <a:spcBef>
                <a:spcPts val="200"/>
              </a:spcBef>
              <a:spcAft>
                <a:spcPts val="0"/>
              </a:spcAft>
              <a:buClr>
                <a:schemeClr val="accent2"/>
              </a:buClr>
              <a:buSzTx/>
              <a:buFont typeface="Arial" panose="020B0604020202020204" pitchFamily="34" charset="0"/>
              <a:buNone/>
              <a:tabLst>
                <a:tab pos="541338" algn="l"/>
              </a:tabLst>
              <a:defRPr/>
            </a:pPr>
            <a:r>
              <a:rPr lang="en-US" noProof="0" dirty="0" err="1"/>
              <a:t>Seidenstrasse</a:t>
            </a:r>
            <a:r>
              <a:rPr lang="en-US" noProof="0" dirty="0"/>
              <a:t> 36 • 70174</a:t>
            </a:r>
            <a:r>
              <a:rPr lang="en-US" baseline="0" noProof="0" dirty="0"/>
              <a:t> Stuttgart</a:t>
            </a:r>
            <a:r>
              <a:rPr lang="en-US" noProof="0" dirty="0"/>
              <a:t> • Germany</a:t>
            </a:r>
          </a:p>
          <a:p>
            <a:pPr lvl="0">
              <a:spcBef>
                <a:spcPts val="200"/>
              </a:spcBef>
              <a:spcAft>
                <a:spcPts val="0"/>
              </a:spcAft>
              <a:tabLst>
                <a:tab pos="541338" algn="l"/>
              </a:tabLst>
            </a:pPr>
            <a:r>
              <a:rPr lang="en-US" baseline="0" noProof="0" dirty="0"/>
              <a:t> </a:t>
            </a:r>
            <a:endParaRPr lang="en-US" noProof="0" dirty="0"/>
          </a:p>
        </p:txBody>
      </p:sp>
      <p:sp>
        <p:nvSpPr>
          <p:cNvPr id="22" name="Textplatzhalter 10"/>
          <p:cNvSpPr>
            <a:spLocks noGrp="1"/>
          </p:cNvSpPr>
          <p:nvPr>
            <p:ph type="body" sz="quarter" idx="20" hasCustomPrompt="1"/>
          </p:nvPr>
        </p:nvSpPr>
        <p:spPr>
          <a:xfrm>
            <a:off x="2177949" y="2463826"/>
            <a:ext cx="3290054" cy="216000"/>
          </a:xfrm>
        </p:spPr>
        <p:txBody>
          <a:bodyPr/>
          <a:lstStyle>
            <a:lvl1pPr marL="0" indent="0">
              <a:buNone/>
              <a:defRPr sz="12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dirty="0"/>
              <a:t>Position</a:t>
            </a:r>
          </a:p>
        </p:txBody>
      </p:sp>
      <p:sp>
        <p:nvSpPr>
          <p:cNvPr id="16" name="Textplatzhalter 10">
            <a:extLst>
              <a:ext uri="{FF2B5EF4-FFF2-40B4-BE49-F238E27FC236}">
                <a16:creationId xmlns:a16="http://schemas.microsoft.com/office/drawing/2014/main" id="{420EFCC3-0758-BEBA-56A8-E8528286C92B}"/>
              </a:ext>
            </a:extLst>
          </p:cNvPr>
          <p:cNvSpPr>
            <a:spLocks noGrp="1"/>
          </p:cNvSpPr>
          <p:nvPr>
            <p:ph type="body" sz="quarter" idx="21"/>
          </p:nvPr>
        </p:nvSpPr>
        <p:spPr>
          <a:xfrm>
            <a:off x="2717045" y="3247047"/>
            <a:ext cx="2927755" cy="216000"/>
          </a:xfrm>
        </p:spPr>
        <p:txBody>
          <a:bodyPr/>
          <a:lstStyle>
            <a:lvl1pPr marL="0" indent="0">
              <a:buNone/>
              <a:defRPr sz="1200"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US" noProof="0" dirty="0"/>
          </a:p>
        </p:txBody>
      </p:sp>
    </p:spTree>
    <p:extLst>
      <p:ext uri="{BB962C8B-B14F-4D97-AF65-F5344CB8AC3E}">
        <p14:creationId xmlns:p14="http://schemas.microsoft.com/office/powerpoint/2010/main" val="408969687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Nur Titel">
    <p:spTree>
      <p:nvGrpSpPr>
        <p:cNvPr id="1" name=""/>
        <p:cNvGrpSpPr/>
        <p:nvPr/>
      </p:nvGrpSpPr>
      <p:grpSpPr>
        <a:xfrm>
          <a:off x="0" y="0"/>
          <a:ext cx="0" cy="0"/>
          <a:chOff x="0" y="0"/>
          <a:chExt cx="0" cy="0"/>
        </a:xfrm>
      </p:grpSpPr>
      <p:sp>
        <p:nvSpPr>
          <p:cNvPr id="8" name="Textplatzhalter 7"/>
          <p:cNvSpPr>
            <a:spLocks noGrp="1"/>
          </p:cNvSpPr>
          <p:nvPr>
            <p:ph type="body" sz="quarter" idx="13" hasCustomPrompt="1"/>
          </p:nvPr>
        </p:nvSpPr>
        <p:spPr>
          <a:xfrm>
            <a:off x="468000" y="716400"/>
            <a:ext cx="8208000" cy="276225"/>
          </a:xfrm>
        </p:spPr>
        <p:txBody>
          <a:bodyPr lIns="0" tIns="0" rIns="0" bIns="0"/>
          <a:lstStyle>
            <a:lvl1pPr marL="0" indent="0">
              <a:buNone/>
              <a:defRPr sz="1800" baseline="0"/>
            </a:lvl1pPr>
          </a:lstStyle>
          <a:p>
            <a:pPr lvl="0"/>
            <a:r>
              <a:rPr lang="de-DE" dirty="0"/>
              <a:t>Untertitel durch Klicken bearbeiten</a:t>
            </a:r>
          </a:p>
        </p:txBody>
      </p:sp>
      <p:sp>
        <p:nvSpPr>
          <p:cNvPr id="9" name="Titel 8"/>
          <p:cNvSpPr>
            <a:spLocks noGrp="1"/>
          </p:cNvSpPr>
          <p:nvPr>
            <p:ph type="title"/>
          </p:nvPr>
        </p:nvSpPr>
        <p:spPr/>
        <p:txBody>
          <a:bodyPr/>
          <a:lstStyle/>
          <a:p>
            <a:r>
              <a:rPr lang="de-DE"/>
              <a:t>Mastertitelformat bearbeiten</a:t>
            </a:r>
            <a:endParaRPr lang="de-DE" dirty="0"/>
          </a:p>
        </p:txBody>
      </p:sp>
      <p:sp>
        <p:nvSpPr>
          <p:cNvPr id="2" name="Date Placeholder 1"/>
          <p:cNvSpPr>
            <a:spLocks noGrp="1"/>
          </p:cNvSpPr>
          <p:nvPr>
            <p:ph type="dt" sz="half" idx="14"/>
          </p:nvPr>
        </p:nvSpPr>
        <p:spPr/>
        <p:txBody>
          <a:bodyPr/>
          <a:lstStyle/>
          <a:p>
            <a:fld id="{37A61BDC-7F4C-4405-B4E8-97C97D3E47D5}" type="datetime4">
              <a:rPr lang="en-US" smtClean="0"/>
              <a:t>July 1, 2022</a:t>
            </a:fld>
            <a:endParaRPr lang="de-DE" dirty="0"/>
          </a:p>
        </p:txBody>
      </p:sp>
      <p:sp>
        <p:nvSpPr>
          <p:cNvPr id="7" name="Footer Placeholder 6"/>
          <p:cNvSpPr>
            <a:spLocks noGrp="1"/>
          </p:cNvSpPr>
          <p:nvPr>
            <p:ph type="ftr" sz="quarter" idx="15"/>
          </p:nvPr>
        </p:nvSpPr>
        <p:spPr/>
        <p:txBody>
          <a:bodyPr/>
          <a:lstStyle/>
          <a:p>
            <a:r>
              <a:rPr lang="en-US" b="1"/>
              <a:t>Modeling Capabilities of Digital Twin Platforms | Jérôme Pfeiffer | jerome.pfeiffer@isw.uni-stuttgart.de </a:t>
            </a:r>
            <a:endParaRPr lang="de-DE" b="1" dirty="0"/>
          </a:p>
        </p:txBody>
      </p:sp>
      <p:sp>
        <p:nvSpPr>
          <p:cNvPr id="10" name="Slide Number Placeholder 9"/>
          <p:cNvSpPr>
            <a:spLocks noGrp="1"/>
          </p:cNvSpPr>
          <p:nvPr>
            <p:ph type="sldNum" sz="quarter" idx="16"/>
          </p:nvPr>
        </p:nvSpPr>
        <p:spPr/>
        <p:txBody>
          <a:bodyPr/>
          <a:lstStyle/>
          <a:p>
            <a:fld id="{9E82CC3C-1DC0-4FDA-9590-6CC506AB67F8}" type="slidenum">
              <a:rPr lang="de-DE" smtClean="0"/>
              <a:pPr/>
              <a:t>‹Nr.›</a:t>
            </a:fld>
            <a:endParaRPr lang="de-DE" dirty="0"/>
          </a:p>
        </p:txBody>
      </p:sp>
    </p:spTree>
    <p:extLst>
      <p:ext uri="{BB962C8B-B14F-4D97-AF65-F5344CB8AC3E}">
        <p14:creationId xmlns:p14="http://schemas.microsoft.com/office/powerpoint/2010/main" val="379336047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Le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73750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el und Inhal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4" name="Date Placeholder 3"/>
          <p:cNvSpPr>
            <a:spLocks noGrp="1"/>
          </p:cNvSpPr>
          <p:nvPr>
            <p:ph type="dt" sz="half" idx="10"/>
          </p:nvPr>
        </p:nvSpPr>
        <p:spPr>
          <a:xfrm>
            <a:off x="1458000" y="5547038"/>
            <a:ext cx="1728000" cy="89255"/>
          </a:xfrm>
        </p:spPr>
        <p:txBody>
          <a:bodyPr/>
          <a:lstStyle>
            <a:lvl1pPr>
              <a:defRPr sz="580"/>
            </a:lvl1pPr>
          </a:lstStyle>
          <a:p>
            <a:fld id="{04C8ADF7-1575-48E8-AC5F-C0EB17CC5CD2}" type="datetime4">
              <a:rPr lang="en-US" smtClean="0"/>
              <a:t>July 1, 2022</a:t>
            </a:fld>
            <a:endParaRPr lang="de-DE" dirty="0"/>
          </a:p>
        </p:txBody>
      </p:sp>
      <p:sp>
        <p:nvSpPr>
          <p:cNvPr id="5" name="Footer Placeholder 4"/>
          <p:cNvSpPr>
            <a:spLocks noGrp="1"/>
          </p:cNvSpPr>
          <p:nvPr>
            <p:ph type="ftr" sz="quarter" idx="11"/>
          </p:nvPr>
        </p:nvSpPr>
        <p:spPr/>
        <p:txBody>
          <a:bodyPr/>
          <a:lstStyle>
            <a:lvl1pPr>
              <a:defRPr b="1"/>
            </a:lvl1pPr>
          </a:lstStyle>
          <a:p>
            <a:r>
              <a:rPr lang="en-US"/>
              <a:t>Modeling Capabilities of Digital Twin Platforms | Jérôme Pfeiffer | jerome.pfeiffer@isw.uni-stuttgart.de </a:t>
            </a:r>
            <a:endParaRPr lang="de-DE" dirty="0"/>
          </a:p>
        </p:txBody>
      </p:sp>
      <p:sp>
        <p:nvSpPr>
          <p:cNvPr id="6" name="Slide Number Placeholder 5"/>
          <p:cNvSpPr>
            <a:spLocks noGrp="1"/>
          </p:cNvSpPr>
          <p:nvPr>
            <p:ph type="sldNum" sz="quarter" idx="12"/>
          </p:nvPr>
        </p:nvSpPr>
        <p:spPr/>
        <p:txBody>
          <a:bodyPr/>
          <a:lstStyle>
            <a:lvl1pPr algn="l">
              <a:defRPr/>
            </a:lvl1pPr>
          </a:lstStyle>
          <a:p>
            <a:fld id="{9E82CC3C-1DC0-4FDA-9590-6CC506AB67F8}" type="slidenum">
              <a:rPr lang="de-DE" smtClean="0"/>
              <a:pPr/>
              <a:t>‹Nr.›</a:t>
            </a:fld>
            <a:endParaRPr lang="de-DE" dirty="0"/>
          </a:p>
        </p:txBody>
      </p:sp>
      <p:sp>
        <p:nvSpPr>
          <p:cNvPr id="8" name="Textplatzhalter 7"/>
          <p:cNvSpPr>
            <a:spLocks noGrp="1"/>
          </p:cNvSpPr>
          <p:nvPr>
            <p:ph type="body" sz="quarter" idx="13" hasCustomPrompt="1"/>
          </p:nvPr>
        </p:nvSpPr>
        <p:spPr>
          <a:xfrm>
            <a:off x="468000" y="716400"/>
            <a:ext cx="8208000" cy="276225"/>
          </a:xfrm>
        </p:spPr>
        <p:txBody>
          <a:bodyPr lIns="0" tIns="0" rIns="0" bIns="0"/>
          <a:lstStyle>
            <a:lvl1pPr marL="0" indent="0">
              <a:buNone/>
              <a:defRPr sz="1800" baseline="0"/>
            </a:lvl1pPr>
          </a:lstStyle>
          <a:p>
            <a:pPr lvl="0"/>
            <a:r>
              <a:rPr lang="de-DE" dirty="0"/>
              <a:t>Untertitel durch Klicken bearbeiten</a:t>
            </a:r>
          </a:p>
        </p:txBody>
      </p:sp>
      <p:sp>
        <p:nvSpPr>
          <p:cNvPr id="9" name="Titel 8"/>
          <p:cNvSpPr>
            <a:spLocks noGrp="1"/>
          </p:cNvSpPr>
          <p:nvPr>
            <p:ph type="title"/>
          </p:nvPr>
        </p:nvSpPr>
        <p:spPr/>
        <p:txBody>
          <a:bodyPr/>
          <a:lstStyle/>
          <a:p>
            <a:r>
              <a:rPr lang="de-DE"/>
              <a:t>Mastertitelformat bearbeiten</a:t>
            </a:r>
            <a:endParaRPr lang="de-DE" dirty="0"/>
          </a:p>
        </p:txBody>
      </p:sp>
    </p:spTree>
    <p:extLst>
      <p:ext uri="{BB962C8B-B14F-4D97-AF65-F5344CB8AC3E}">
        <p14:creationId xmlns:p14="http://schemas.microsoft.com/office/powerpoint/2010/main" val="12814507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secHead" preserve="1">
  <p:cSld name="Kapitel">
    <p:spTree>
      <p:nvGrpSpPr>
        <p:cNvPr id="1" name=""/>
        <p:cNvGrpSpPr/>
        <p:nvPr/>
      </p:nvGrpSpPr>
      <p:grpSpPr>
        <a:xfrm>
          <a:off x="0" y="0"/>
          <a:ext cx="0" cy="0"/>
          <a:chOff x="0" y="0"/>
          <a:chExt cx="0" cy="0"/>
        </a:xfrm>
      </p:grpSpPr>
      <p:sp>
        <p:nvSpPr>
          <p:cNvPr id="7" name="bk object 16"/>
          <p:cNvSpPr/>
          <p:nvPr userDrawn="1"/>
        </p:nvSpPr>
        <p:spPr>
          <a:xfrm>
            <a:off x="0" y="0"/>
            <a:ext cx="9144000" cy="5715000"/>
          </a:xfrm>
          <a:prstGeom prst="rect">
            <a:avLst/>
          </a:prstGeom>
          <a:blipFill>
            <a:blip r:embed="rId2" cstate="print"/>
            <a:stretch>
              <a:fillRect/>
            </a:stretch>
          </a:blipFill>
        </p:spPr>
        <p:txBody>
          <a:bodyPr wrap="square" lIns="0" tIns="0" rIns="0" bIns="0" rtlCol="0"/>
          <a:lstStyle/>
          <a:p>
            <a:endParaRPr lang="de-DE" dirty="0"/>
          </a:p>
        </p:txBody>
      </p:sp>
      <p:sp>
        <p:nvSpPr>
          <p:cNvPr id="8" name="bk object 17"/>
          <p:cNvSpPr/>
          <p:nvPr userDrawn="1"/>
        </p:nvSpPr>
        <p:spPr>
          <a:xfrm>
            <a:off x="1279949" y="0"/>
            <a:ext cx="6544309" cy="3926204"/>
          </a:xfrm>
          <a:custGeom>
            <a:avLst/>
            <a:gdLst/>
            <a:ahLst/>
            <a:cxnLst/>
            <a:rect l="l" t="t" r="r" b="b"/>
            <a:pathLst>
              <a:path w="6544309" h="3926204">
                <a:moveTo>
                  <a:pt x="68016" y="0"/>
                </a:moveTo>
                <a:lnTo>
                  <a:pt x="42823" y="123182"/>
                </a:lnTo>
                <a:lnTo>
                  <a:pt x="10846" y="385553"/>
                </a:lnTo>
                <a:lnTo>
                  <a:pt x="0" y="653897"/>
                </a:lnTo>
                <a:lnTo>
                  <a:pt x="10846" y="922242"/>
                </a:lnTo>
                <a:lnTo>
                  <a:pt x="42823" y="1184612"/>
                </a:lnTo>
                <a:lnTo>
                  <a:pt x="95089" y="1440166"/>
                </a:lnTo>
                <a:lnTo>
                  <a:pt x="166802" y="1688062"/>
                </a:lnTo>
                <a:lnTo>
                  <a:pt x="257120" y="1927457"/>
                </a:lnTo>
                <a:lnTo>
                  <a:pt x="365200" y="2157510"/>
                </a:lnTo>
                <a:lnTo>
                  <a:pt x="490201" y="2377378"/>
                </a:lnTo>
                <a:lnTo>
                  <a:pt x="631281" y="2586220"/>
                </a:lnTo>
                <a:lnTo>
                  <a:pt x="787597" y="2783193"/>
                </a:lnTo>
                <a:lnTo>
                  <a:pt x="958308" y="2967456"/>
                </a:lnTo>
                <a:lnTo>
                  <a:pt x="1142571" y="3138167"/>
                </a:lnTo>
                <a:lnTo>
                  <a:pt x="1339545" y="3294482"/>
                </a:lnTo>
                <a:lnTo>
                  <a:pt x="1548387" y="3435561"/>
                </a:lnTo>
                <a:lnTo>
                  <a:pt x="1768256" y="3560562"/>
                </a:lnTo>
                <a:lnTo>
                  <a:pt x="1998308" y="3668642"/>
                </a:lnTo>
                <a:lnTo>
                  <a:pt x="2237703" y="3758959"/>
                </a:lnTo>
                <a:lnTo>
                  <a:pt x="2485598" y="3830671"/>
                </a:lnTo>
                <a:lnTo>
                  <a:pt x="2741151" y="3882937"/>
                </a:lnTo>
                <a:lnTo>
                  <a:pt x="3003520" y="3914914"/>
                </a:lnTo>
                <a:lnTo>
                  <a:pt x="3271862" y="3925760"/>
                </a:lnTo>
                <a:lnTo>
                  <a:pt x="3540207" y="3914914"/>
                </a:lnTo>
                <a:lnTo>
                  <a:pt x="3802577" y="3882937"/>
                </a:lnTo>
                <a:lnTo>
                  <a:pt x="4058131" y="3830671"/>
                </a:lnTo>
                <a:lnTo>
                  <a:pt x="4306027" y="3758959"/>
                </a:lnTo>
                <a:lnTo>
                  <a:pt x="4545422" y="3668642"/>
                </a:lnTo>
                <a:lnTo>
                  <a:pt x="4775475" y="3560562"/>
                </a:lnTo>
                <a:lnTo>
                  <a:pt x="4995343" y="3435561"/>
                </a:lnTo>
                <a:lnTo>
                  <a:pt x="5204185" y="3294482"/>
                </a:lnTo>
                <a:lnTo>
                  <a:pt x="5401159" y="3138167"/>
                </a:lnTo>
                <a:lnTo>
                  <a:pt x="5585421" y="2967456"/>
                </a:lnTo>
                <a:lnTo>
                  <a:pt x="5756132" y="2783193"/>
                </a:lnTo>
                <a:lnTo>
                  <a:pt x="5912448" y="2586220"/>
                </a:lnTo>
                <a:lnTo>
                  <a:pt x="6053527" y="2377378"/>
                </a:lnTo>
                <a:lnTo>
                  <a:pt x="6178527" y="2157510"/>
                </a:lnTo>
                <a:lnTo>
                  <a:pt x="6286607" y="1927457"/>
                </a:lnTo>
                <a:lnTo>
                  <a:pt x="6376924" y="1688062"/>
                </a:lnTo>
                <a:lnTo>
                  <a:pt x="6448637" y="1440166"/>
                </a:lnTo>
                <a:lnTo>
                  <a:pt x="6500902" y="1184612"/>
                </a:lnTo>
                <a:lnTo>
                  <a:pt x="6532879" y="922242"/>
                </a:lnTo>
                <a:lnTo>
                  <a:pt x="6543725" y="653897"/>
                </a:lnTo>
                <a:lnTo>
                  <a:pt x="6532879" y="385553"/>
                </a:lnTo>
                <a:lnTo>
                  <a:pt x="6500902" y="123182"/>
                </a:lnTo>
                <a:lnTo>
                  <a:pt x="6475709" y="0"/>
                </a:lnTo>
                <a:lnTo>
                  <a:pt x="68016" y="0"/>
                </a:lnTo>
              </a:path>
            </a:pathLst>
          </a:custGeom>
          <a:solidFill>
            <a:srgbClr val="FFFFFF"/>
          </a:solidFill>
        </p:spPr>
        <p:txBody>
          <a:bodyPr wrap="square" lIns="0" tIns="0" rIns="0" bIns="0" rtlCol="0"/>
          <a:lstStyle/>
          <a:p>
            <a:endParaRPr lang="de-DE" dirty="0"/>
          </a:p>
        </p:txBody>
      </p:sp>
      <p:sp>
        <p:nvSpPr>
          <p:cNvPr id="2" name="Title 1"/>
          <p:cNvSpPr>
            <a:spLocks noGrp="1"/>
          </p:cNvSpPr>
          <p:nvPr>
            <p:ph type="title"/>
          </p:nvPr>
        </p:nvSpPr>
        <p:spPr>
          <a:xfrm>
            <a:off x="2422799" y="900000"/>
            <a:ext cx="4956195" cy="2225972"/>
          </a:xfrm>
        </p:spPr>
        <p:txBody>
          <a:bodyPr anchor="t" anchorCtr="0"/>
          <a:lstStyle>
            <a:lvl1pPr>
              <a:defRPr sz="3200"/>
            </a:lvl1pPr>
          </a:lstStyle>
          <a:p>
            <a:r>
              <a:rPr lang="de-DE"/>
              <a:t>Mastertitelformat bearbeiten</a:t>
            </a:r>
            <a:endParaRPr lang="de-DE" dirty="0"/>
          </a:p>
        </p:txBody>
      </p:sp>
      <p:sp>
        <p:nvSpPr>
          <p:cNvPr id="3" name="Text Placeholder 2"/>
          <p:cNvSpPr>
            <a:spLocks noGrp="1"/>
          </p:cNvSpPr>
          <p:nvPr>
            <p:ph type="body" idx="1" hasCustomPrompt="1"/>
          </p:nvPr>
        </p:nvSpPr>
        <p:spPr>
          <a:xfrm>
            <a:off x="2422800" y="629826"/>
            <a:ext cx="4118110" cy="221599"/>
          </a:xfrm>
        </p:spPr>
        <p:txBody>
          <a:bodyPr>
            <a:noAutofit/>
          </a:bodyPr>
          <a:lstStyle>
            <a:lvl1pPr marL="0" indent="0">
              <a:buNone/>
              <a:defRPr sz="1200" baseline="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de-DE" dirty="0"/>
              <a:t>Kapitel</a:t>
            </a:r>
          </a:p>
        </p:txBody>
      </p:sp>
    </p:spTree>
    <p:extLst>
      <p:ext uri="{BB962C8B-B14F-4D97-AF65-F5344CB8AC3E}">
        <p14:creationId xmlns:p14="http://schemas.microsoft.com/office/powerpoint/2010/main" val="27107618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secHead" preserve="1">
  <p:cSld name="Unterkapitel">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422799" y="2250000"/>
            <a:ext cx="5526581" cy="900000"/>
          </a:xfrm>
        </p:spPr>
        <p:txBody>
          <a:bodyPr anchor="t" anchorCtr="0"/>
          <a:lstStyle>
            <a:lvl1pPr>
              <a:defRPr sz="3200">
                <a:solidFill>
                  <a:schemeClr val="bg1"/>
                </a:solidFill>
              </a:defRPr>
            </a:lvl1pPr>
          </a:lstStyle>
          <a:p>
            <a:r>
              <a:rPr lang="de-DE"/>
              <a:t>Mastertitelformat bearbeiten</a:t>
            </a:r>
            <a:endParaRPr lang="de-DE" dirty="0"/>
          </a:p>
        </p:txBody>
      </p:sp>
      <p:sp>
        <p:nvSpPr>
          <p:cNvPr id="3" name="Text Placeholder 2"/>
          <p:cNvSpPr>
            <a:spLocks noGrp="1"/>
          </p:cNvSpPr>
          <p:nvPr>
            <p:ph type="body" idx="1" hasCustomPrompt="1"/>
          </p:nvPr>
        </p:nvSpPr>
        <p:spPr>
          <a:xfrm>
            <a:off x="2422800" y="1944000"/>
            <a:ext cx="3026729" cy="221599"/>
          </a:xfrm>
        </p:spPr>
        <p:txBody>
          <a:bodyPr>
            <a:noAutofit/>
          </a:bodyPr>
          <a:lstStyle>
            <a:lvl1pPr marL="0" indent="0">
              <a:buNone/>
              <a:defRPr sz="1200" baseline="0">
                <a:solidFill>
                  <a:schemeClr val="bg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de-DE" dirty="0"/>
              <a:t>Unterkapitel</a:t>
            </a:r>
          </a:p>
        </p:txBody>
      </p:sp>
    </p:spTree>
    <p:extLst>
      <p:ext uri="{BB962C8B-B14F-4D97-AF65-F5344CB8AC3E}">
        <p14:creationId xmlns:p14="http://schemas.microsoft.com/office/powerpoint/2010/main" val="31782612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Zitat">
    <p:spTree>
      <p:nvGrpSpPr>
        <p:cNvPr id="1" name=""/>
        <p:cNvGrpSpPr/>
        <p:nvPr/>
      </p:nvGrpSpPr>
      <p:grpSpPr>
        <a:xfrm>
          <a:off x="0" y="0"/>
          <a:ext cx="0" cy="0"/>
          <a:chOff x="0" y="0"/>
          <a:chExt cx="0" cy="0"/>
        </a:xfrm>
      </p:grpSpPr>
      <p:sp>
        <p:nvSpPr>
          <p:cNvPr id="5" name="object 2"/>
          <p:cNvSpPr/>
          <p:nvPr userDrawn="1"/>
        </p:nvSpPr>
        <p:spPr>
          <a:xfrm>
            <a:off x="410148" y="0"/>
            <a:ext cx="7198359" cy="4796155"/>
          </a:xfrm>
          <a:custGeom>
            <a:avLst/>
            <a:gdLst/>
            <a:ahLst/>
            <a:cxnLst/>
            <a:rect l="l" t="t" r="r" b="b"/>
            <a:pathLst>
              <a:path w="7198359" h="4796155">
                <a:moveTo>
                  <a:pt x="6992384" y="0"/>
                </a:moveTo>
                <a:lnTo>
                  <a:pt x="205721" y="0"/>
                </a:lnTo>
                <a:lnTo>
                  <a:pt x="183482" y="58947"/>
                </a:lnTo>
                <a:lnTo>
                  <a:pt x="104598" y="331632"/>
                </a:lnTo>
                <a:lnTo>
                  <a:pt x="47105" y="612741"/>
                </a:lnTo>
                <a:lnTo>
                  <a:pt x="11930" y="901348"/>
                </a:lnTo>
                <a:lnTo>
                  <a:pt x="0" y="1196526"/>
                </a:lnTo>
                <a:lnTo>
                  <a:pt x="11930" y="1491704"/>
                </a:lnTo>
                <a:lnTo>
                  <a:pt x="47105" y="1780311"/>
                </a:lnTo>
                <a:lnTo>
                  <a:pt x="104598" y="2061420"/>
                </a:lnTo>
                <a:lnTo>
                  <a:pt x="183482" y="2334105"/>
                </a:lnTo>
                <a:lnTo>
                  <a:pt x="282831" y="2597440"/>
                </a:lnTo>
                <a:lnTo>
                  <a:pt x="401719" y="2850498"/>
                </a:lnTo>
                <a:lnTo>
                  <a:pt x="539220" y="3092354"/>
                </a:lnTo>
                <a:lnTo>
                  <a:pt x="694408" y="3322080"/>
                </a:lnTo>
                <a:lnTo>
                  <a:pt x="866356" y="3538751"/>
                </a:lnTo>
                <a:lnTo>
                  <a:pt x="1054138" y="3741441"/>
                </a:lnTo>
                <a:lnTo>
                  <a:pt x="1256827" y="3929223"/>
                </a:lnTo>
                <a:lnTo>
                  <a:pt x="1473498" y="4101171"/>
                </a:lnTo>
                <a:lnTo>
                  <a:pt x="1703225" y="4256358"/>
                </a:lnTo>
                <a:lnTo>
                  <a:pt x="1945080" y="4393859"/>
                </a:lnTo>
                <a:lnTo>
                  <a:pt x="2198139" y="4512748"/>
                </a:lnTo>
                <a:lnTo>
                  <a:pt x="2461473" y="4612097"/>
                </a:lnTo>
                <a:lnTo>
                  <a:pt x="2734158" y="4690981"/>
                </a:lnTo>
                <a:lnTo>
                  <a:pt x="3015267" y="4748474"/>
                </a:lnTo>
                <a:lnTo>
                  <a:pt x="3303874" y="4783648"/>
                </a:lnTo>
                <a:lnTo>
                  <a:pt x="3599053" y="4795579"/>
                </a:lnTo>
                <a:lnTo>
                  <a:pt x="3894231" y="4783648"/>
                </a:lnTo>
                <a:lnTo>
                  <a:pt x="4182838" y="4748474"/>
                </a:lnTo>
                <a:lnTo>
                  <a:pt x="4463947" y="4690981"/>
                </a:lnTo>
                <a:lnTo>
                  <a:pt x="4736632" y="4612097"/>
                </a:lnTo>
                <a:lnTo>
                  <a:pt x="4999966" y="4512748"/>
                </a:lnTo>
                <a:lnTo>
                  <a:pt x="5253025" y="4393859"/>
                </a:lnTo>
                <a:lnTo>
                  <a:pt x="5494880" y="4256358"/>
                </a:lnTo>
                <a:lnTo>
                  <a:pt x="5724607" y="4101171"/>
                </a:lnTo>
                <a:lnTo>
                  <a:pt x="5941278" y="3929223"/>
                </a:lnTo>
                <a:lnTo>
                  <a:pt x="6143967" y="3741441"/>
                </a:lnTo>
                <a:lnTo>
                  <a:pt x="6331749" y="3538751"/>
                </a:lnTo>
                <a:lnTo>
                  <a:pt x="6503697" y="3322080"/>
                </a:lnTo>
                <a:lnTo>
                  <a:pt x="6658885" y="3092354"/>
                </a:lnTo>
                <a:lnTo>
                  <a:pt x="6796386" y="2850498"/>
                </a:lnTo>
                <a:lnTo>
                  <a:pt x="6915274" y="2597440"/>
                </a:lnTo>
                <a:lnTo>
                  <a:pt x="7014623" y="2334105"/>
                </a:lnTo>
                <a:lnTo>
                  <a:pt x="7093507" y="2061420"/>
                </a:lnTo>
                <a:lnTo>
                  <a:pt x="7151000" y="1780311"/>
                </a:lnTo>
                <a:lnTo>
                  <a:pt x="7186175" y="1491704"/>
                </a:lnTo>
                <a:lnTo>
                  <a:pt x="7198106" y="1196526"/>
                </a:lnTo>
                <a:lnTo>
                  <a:pt x="7186175" y="901348"/>
                </a:lnTo>
                <a:lnTo>
                  <a:pt x="7151000" y="612741"/>
                </a:lnTo>
                <a:lnTo>
                  <a:pt x="7093507" y="331632"/>
                </a:lnTo>
                <a:lnTo>
                  <a:pt x="7014623" y="58947"/>
                </a:lnTo>
                <a:lnTo>
                  <a:pt x="6992384" y="0"/>
                </a:lnTo>
                <a:close/>
              </a:path>
            </a:pathLst>
          </a:custGeom>
          <a:solidFill>
            <a:schemeClr val="accent3"/>
          </a:solidFill>
        </p:spPr>
        <p:txBody>
          <a:bodyPr wrap="square" lIns="0" tIns="0" rIns="0" bIns="0" rtlCol="0"/>
          <a:lstStyle/>
          <a:p>
            <a:pPr>
              <a:lnSpc>
                <a:spcPct val="120000"/>
              </a:lnSpc>
            </a:pPr>
            <a:endParaRPr lang="de-DE" dirty="0"/>
          </a:p>
        </p:txBody>
      </p:sp>
      <p:sp>
        <p:nvSpPr>
          <p:cNvPr id="6" name="object 3"/>
          <p:cNvSpPr/>
          <p:nvPr userDrawn="1"/>
        </p:nvSpPr>
        <p:spPr>
          <a:xfrm>
            <a:off x="5559362" y="3040401"/>
            <a:ext cx="2049145" cy="2049145"/>
          </a:xfrm>
          <a:custGeom>
            <a:avLst/>
            <a:gdLst/>
            <a:ahLst/>
            <a:cxnLst/>
            <a:rect l="l" t="t" r="r" b="b"/>
            <a:pathLst>
              <a:path w="2049145" h="2049145">
                <a:moveTo>
                  <a:pt x="1024432" y="0"/>
                </a:moveTo>
                <a:lnTo>
                  <a:pt x="940414" y="3395"/>
                </a:lnTo>
                <a:lnTo>
                  <a:pt x="858266" y="13407"/>
                </a:lnTo>
                <a:lnTo>
                  <a:pt x="778251" y="29772"/>
                </a:lnTo>
                <a:lnTo>
                  <a:pt x="700635" y="52225"/>
                </a:lnTo>
                <a:lnTo>
                  <a:pt x="625679" y="80504"/>
                </a:lnTo>
                <a:lnTo>
                  <a:pt x="553649" y="114344"/>
                </a:lnTo>
                <a:lnTo>
                  <a:pt x="484808" y="153482"/>
                </a:lnTo>
                <a:lnTo>
                  <a:pt x="419418" y="197654"/>
                </a:lnTo>
                <a:lnTo>
                  <a:pt x="357745" y="246597"/>
                </a:lnTo>
                <a:lnTo>
                  <a:pt x="300051" y="300047"/>
                </a:lnTo>
                <a:lnTo>
                  <a:pt x="246601" y="357740"/>
                </a:lnTo>
                <a:lnTo>
                  <a:pt x="197657" y="419413"/>
                </a:lnTo>
                <a:lnTo>
                  <a:pt x="153485" y="484802"/>
                </a:lnTo>
                <a:lnTo>
                  <a:pt x="114346" y="553644"/>
                </a:lnTo>
                <a:lnTo>
                  <a:pt x="80505" y="625674"/>
                </a:lnTo>
                <a:lnTo>
                  <a:pt x="52226" y="700630"/>
                </a:lnTo>
                <a:lnTo>
                  <a:pt x="29773" y="778247"/>
                </a:lnTo>
                <a:lnTo>
                  <a:pt x="13408" y="858262"/>
                </a:lnTo>
                <a:lnTo>
                  <a:pt x="3396" y="940412"/>
                </a:lnTo>
                <a:lnTo>
                  <a:pt x="0" y="1024432"/>
                </a:lnTo>
                <a:lnTo>
                  <a:pt x="3396" y="1108453"/>
                </a:lnTo>
                <a:lnTo>
                  <a:pt x="13408" y="1190602"/>
                </a:lnTo>
                <a:lnTo>
                  <a:pt x="29773" y="1270617"/>
                </a:lnTo>
                <a:lnTo>
                  <a:pt x="52226" y="1348235"/>
                </a:lnTo>
                <a:lnTo>
                  <a:pt x="80505" y="1423190"/>
                </a:lnTo>
                <a:lnTo>
                  <a:pt x="114346" y="1495221"/>
                </a:lnTo>
                <a:lnTo>
                  <a:pt x="153485" y="1564063"/>
                </a:lnTo>
                <a:lnTo>
                  <a:pt x="197657" y="1629452"/>
                </a:lnTo>
                <a:lnTo>
                  <a:pt x="246601" y="1691125"/>
                </a:lnTo>
                <a:lnTo>
                  <a:pt x="300051" y="1748818"/>
                </a:lnTo>
                <a:lnTo>
                  <a:pt x="357745" y="1802268"/>
                </a:lnTo>
                <a:lnTo>
                  <a:pt x="419418" y="1851211"/>
                </a:lnTo>
                <a:lnTo>
                  <a:pt x="484808" y="1895383"/>
                </a:lnTo>
                <a:lnTo>
                  <a:pt x="553649" y="1934521"/>
                </a:lnTo>
                <a:lnTo>
                  <a:pt x="625679" y="1968361"/>
                </a:lnTo>
                <a:lnTo>
                  <a:pt x="700635" y="1996639"/>
                </a:lnTo>
                <a:lnTo>
                  <a:pt x="778251" y="2019093"/>
                </a:lnTo>
                <a:lnTo>
                  <a:pt x="858266" y="2035457"/>
                </a:lnTo>
                <a:lnTo>
                  <a:pt x="940414" y="2045469"/>
                </a:lnTo>
                <a:lnTo>
                  <a:pt x="1024432" y="2048865"/>
                </a:lnTo>
                <a:lnTo>
                  <a:pt x="1108453" y="2045469"/>
                </a:lnTo>
                <a:lnTo>
                  <a:pt x="1190602" y="2035457"/>
                </a:lnTo>
                <a:lnTo>
                  <a:pt x="1270617" y="2019093"/>
                </a:lnTo>
                <a:lnTo>
                  <a:pt x="1348235" y="1996639"/>
                </a:lnTo>
                <a:lnTo>
                  <a:pt x="1423190" y="1968361"/>
                </a:lnTo>
                <a:lnTo>
                  <a:pt x="1495221" y="1934521"/>
                </a:lnTo>
                <a:lnTo>
                  <a:pt x="1564063" y="1895383"/>
                </a:lnTo>
                <a:lnTo>
                  <a:pt x="1629452" y="1851211"/>
                </a:lnTo>
                <a:lnTo>
                  <a:pt x="1691125" y="1802268"/>
                </a:lnTo>
                <a:lnTo>
                  <a:pt x="1748818" y="1748818"/>
                </a:lnTo>
                <a:lnTo>
                  <a:pt x="1802268" y="1691125"/>
                </a:lnTo>
                <a:lnTo>
                  <a:pt x="1851211" y="1629452"/>
                </a:lnTo>
                <a:lnTo>
                  <a:pt x="1895383" y="1564063"/>
                </a:lnTo>
                <a:lnTo>
                  <a:pt x="1934521" y="1495221"/>
                </a:lnTo>
                <a:lnTo>
                  <a:pt x="1968361" y="1423190"/>
                </a:lnTo>
                <a:lnTo>
                  <a:pt x="1996639" y="1348235"/>
                </a:lnTo>
                <a:lnTo>
                  <a:pt x="2019093" y="1270617"/>
                </a:lnTo>
                <a:lnTo>
                  <a:pt x="2035457" y="1190602"/>
                </a:lnTo>
                <a:lnTo>
                  <a:pt x="2045469" y="1108453"/>
                </a:lnTo>
                <a:lnTo>
                  <a:pt x="2048865" y="1024432"/>
                </a:lnTo>
                <a:lnTo>
                  <a:pt x="2045469" y="940412"/>
                </a:lnTo>
                <a:lnTo>
                  <a:pt x="2035457" y="858262"/>
                </a:lnTo>
                <a:lnTo>
                  <a:pt x="2019093" y="778247"/>
                </a:lnTo>
                <a:lnTo>
                  <a:pt x="1996639" y="700630"/>
                </a:lnTo>
                <a:lnTo>
                  <a:pt x="1968361" y="625674"/>
                </a:lnTo>
                <a:lnTo>
                  <a:pt x="1934521" y="553644"/>
                </a:lnTo>
                <a:lnTo>
                  <a:pt x="1895383" y="484802"/>
                </a:lnTo>
                <a:lnTo>
                  <a:pt x="1851211" y="419413"/>
                </a:lnTo>
                <a:lnTo>
                  <a:pt x="1802268" y="357740"/>
                </a:lnTo>
                <a:lnTo>
                  <a:pt x="1748818" y="300047"/>
                </a:lnTo>
                <a:lnTo>
                  <a:pt x="1691125" y="246597"/>
                </a:lnTo>
                <a:lnTo>
                  <a:pt x="1629452" y="197654"/>
                </a:lnTo>
                <a:lnTo>
                  <a:pt x="1564063" y="153482"/>
                </a:lnTo>
                <a:lnTo>
                  <a:pt x="1495221" y="114344"/>
                </a:lnTo>
                <a:lnTo>
                  <a:pt x="1423190" y="80504"/>
                </a:lnTo>
                <a:lnTo>
                  <a:pt x="1348235" y="52225"/>
                </a:lnTo>
                <a:lnTo>
                  <a:pt x="1270617" y="29772"/>
                </a:lnTo>
                <a:lnTo>
                  <a:pt x="1190602" y="13407"/>
                </a:lnTo>
                <a:lnTo>
                  <a:pt x="1108453" y="3395"/>
                </a:lnTo>
                <a:lnTo>
                  <a:pt x="1024432" y="0"/>
                </a:lnTo>
                <a:close/>
              </a:path>
            </a:pathLst>
          </a:custGeom>
          <a:solidFill>
            <a:srgbClr val="FFFFFF"/>
          </a:solidFill>
        </p:spPr>
        <p:txBody>
          <a:bodyPr wrap="square" lIns="0" tIns="0" rIns="0" bIns="0" rtlCol="0"/>
          <a:lstStyle/>
          <a:p>
            <a:endParaRPr lang="de-DE" dirty="0"/>
          </a:p>
        </p:txBody>
      </p:sp>
      <p:sp>
        <p:nvSpPr>
          <p:cNvPr id="7" name="object 8"/>
          <p:cNvSpPr txBox="1"/>
          <p:nvPr userDrawn="1"/>
        </p:nvSpPr>
        <p:spPr>
          <a:xfrm>
            <a:off x="5907214" y="1625721"/>
            <a:ext cx="1295400" cy="3064942"/>
          </a:xfrm>
          <a:prstGeom prst="rect">
            <a:avLst/>
          </a:prstGeom>
        </p:spPr>
        <p:txBody>
          <a:bodyPr vert="horz" wrap="square" lIns="0" tIns="0" rIns="0" bIns="0" rtlCol="0">
            <a:spAutoFit/>
          </a:bodyPr>
          <a:lstStyle/>
          <a:p>
            <a:pPr marL="12700">
              <a:lnSpc>
                <a:spcPts val="23895"/>
              </a:lnSpc>
            </a:pPr>
            <a:r>
              <a:rPr lang="de-DE" sz="20000" b="1" dirty="0">
                <a:solidFill>
                  <a:srgbClr val="BFBFBF"/>
                </a:solidFill>
                <a:latin typeface="Arial"/>
                <a:cs typeface="Arial"/>
              </a:rPr>
              <a:t>„</a:t>
            </a:r>
            <a:endParaRPr lang="de-DE" sz="20000" dirty="0">
              <a:latin typeface="Arial"/>
              <a:cs typeface="Arial"/>
            </a:endParaRPr>
          </a:p>
        </p:txBody>
      </p:sp>
      <p:sp>
        <p:nvSpPr>
          <p:cNvPr id="9" name="Textplatzhalter 8"/>
          <p:cNvSpPr>
            <a:spLocks noGrp="1"/>
          </p:cNvSpPr>
          <p:nvPr>
            <p:ph type="body" sz="quarter" idx="13" hasCustomPrompt="1"/>
          </p:nvPr>
        </p:nvSpPr>
        <p:spPr>
          <a:xfrm>
            <a:off x="1695600" y="936000"/>
            <a:ext cx="4834626" cy="1852276"/>
          </a:xfrm>
        </p:spPr>
        <p:txBody>
          <a:bodyPr anchor="b" anchorCtr="0"/>
          <a:lstStyle>
            <a:lvl1pPr marL="0" indent="0">
              <a:lnSpc>
                <a:spcPct val="90000"/>
              </a:lnSpc>
              <a:spcBef>
                <a:spcPts val="0"/>
              </a:spcBef>
              <a:buNone/>
              <a:defRPr sz="3200" b="1" baseline="0">
                <a:solidFill>
                  <a:schemeClr val="bg1"/>
                </a:solidFill>
              </a:defRPr>
            </a:lvl1pPr>
            <a:lvl2pPr>
              <a:defRPr sz="3400" b="1">
                <a:solidFill>
                  <a:schemeClr val="bg1"/>
                </a:solidFill>
              </a:defRPr>
            </a:lvl2pPr>
            <a:lvl3pPr>
              <a:defRPr sz="3400" b="1">
                <a:solidFill>
                  <a:schemeClr val="bg1"/>
                </a:solidFill>
              </a:defRPr>
            </a:lvl3pPr>
            <a:lvl4pPr>
              <a:defRPr sz="3400" b="1">
                <a:solidFill>
                  <a:schemeClr val="bg1"/>
                </a:solidFill>
              </a:defRPr>
            </a:lvl4pPr>
            <a:lvl5pPr>
              <a:defRPr sz="3400" b="1">
                <a:solidFill>
                  <a:schemeClr val="bg1"/>
                </a:solidFill>
              </a:defRPr>
            </a:lvl5pPr>
          </a:lstStyle>
          <a:p>
            <a:pPr lvl="0"/>
            <a:r>
              <a:rPr lang="de-DE" dirty="0"/>
              <a:t>Zitat durch Klicken hinzufügen</a:t>
            </a:r>
          </a:p>
        </p:txBody>
      </p:sp>
      <p:sp>
        <p:nvSpPr>
          <p:cNvPr id="11" name="Textplatzhalter 10"/>
          <p:cNvSpPr>
            <a:spLocks noGrp="1"/>
          </p:cNvSpPr>
          <p:nvPr>
            <p:ph type="body" sz="quarter" idx="14" hasCustomPrompt="1"/>
          </p:nvPr>
        </p:nvSpPr>
        <p:spPr>
          <a:xfrm>
            <a:off x="1695600" y="3024000"/>
            <a:ext cx="3805721" cy="463994"/>
          </a:xfrm>
        </p:spPr>
        <p:txBody>
          <a:bodyPr/>
          <a:lstStyle>
            <a:lvl1pPr marL="0" indent="0">
              <a:spcBef>
                <a:spcPts val="0"/>
              </a:spcBef>
              <a:buNone/>
              <a:defRPr sz="1200" b="1">
                <a:solidFill>
                  <a:schemeClr val="bg1"/>
                </a:solidFill>
              </a:defRPr>
            </a:lvl1pPr>
          </a:lstStyle>
          <a:p>
            <a:pPr lvl="0"/>
            <a:r>
              <a:rPr lang="de-DE" dirty="0"/>
              <a:t>Name</a:t>
            </a:r>
          </a:p>
        </p:txBody>
      </p:sp>
    </p:spTree>
    <p:extLst>
      <p:ext uri="{BB962C8B-B14F-4D97-AF65-F5344CB8AC3E}">
        <p14:creationId xmlns:p14="http://schemas.microsoft.com/office/powerpoint/2010/main" val="25493766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rojektfolie">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66725" y="1597025"/>
            <a:ext cx="3960000" cy="3492500"/>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5" name="Date Placeholder 4"/>
          <p:cNvSpPr>
            <a:spLocks noGrp="1"/>
          </p:cNvSpPr>
          <p:nvPr>
            <p:ph type="dt" sz="half" idx="10"/>
          </p:nvPr>
        </p:nvSpPr>
        <p:spPr/>
        <p:txBody>
          <a:bodyPr/>
          <a:lstStyle/>
          <a:p>
            <a:fld id="{5F726DE7-B917-4730-BE61-778D31CC0997}" type="datetime4">
              <a:rPr lang="en-US" smtClean="0"/>
              <a:t>July 1, 2022</a:t>
            </a:fld>
            <a:endParaRPr lang="de-DE" dirty="0"/>
          </a:p>
        </p:txBody>
      </p:sp>
      <p:sp>
        <p:nvSpPr>
          <p:cNvPr id="6" name="Footer Placeholder 5"/>
          <p:cNvSpPr>
            <a:spLocks noGrp="1"/>
          </p:cNvSpPr>
          <p:nvPr>
            <p:ph type="ftr" sz="quarter" idx="11"/>
          </p:nvPr>
        </p:nvSpPr>
        <p:spPr/>
        <p:txBody>
          <a:bodyPr/>
          <a:lstStyle>
            <a:lvl1pPr>
              <a:defRPr b="1"/>
            </a:lvl1pPr>
          </a:lstStyle>
          <a:p>
            <a:r>
              <a:rPr lang="en-US"/>
              <a:t>Modeling Capabilities of Digital Twin Platforms | Jérôme Pfeiffer | jerome.pfeiffer@isw.uni-stuttgart.de </a:t>
            </a:r>
            <a:endParaRPr lang="de-DE" dirty="0"/>
          </a:p>
        </p:txBody>
      </p:sp>
      <p:sp>
        <p:nvSpPr>
          <p:cNvPr id="7" name="Slide Number Placeholder 6"/>
          <p:cNvSpPr>
            <a:spLocks noGrp="1"/>
          </p:cNvSpPr>
          <p:nvPr>
            <p:ph type="sldNum" sz="quarter" idx="12"/>
          </p:nvPr>
        </p:nvSpPr>
        <p:spPr/>
        <p:txBody>
          <a:bodyPr/>
          <a:lstStyle/>
          <a:p>
            <a:fld id="{9E82CC3C-1DC0-4FDA-9590-6CC506AB67F8}" type="slidenum">
              <a:rPr lang="de-DE" smtClean="0"/>
              <a:t>‹Nr.›</a:t>
            </a:fld>
            <a:endParaRPr lang="de-DE" dirty="0"/>
          </a:p>
        </p:txBody>
      </p:sp>
      <p:sp>
        <p:nvSpPr>
          <p:cNvPr id="8" name="Textplatzhalter 7"/>
          <p:cNvSpPr>
            <a:spLocks noGrp="1"/>
          </p:cNvSpPr>
          <p:nvPr>
            <p:ph type="body" sz="quarter" idx="13" hasCustomPrompt="1"/>
          </p:nvPr>
        </p:nvSpPr>
        <p:spPr>
          <a:xfrm>
            <a:off x="467999" y="716400"/>
            <a:ext cx="6789011" cy="276225"/>
          </a:xfrm>
        </p:spPr>
        <p:txBody>
          <a:bodyPr lIns="0" tIns="0" rIns="0" bIns="0"/>
          <a:lstStyle>
            <a:lvl1pPr marL="0" indent="0">
              <a:buNone/>
              <a:defRPr sz="1800" baseline="0"/>
            </a:lvl1pPr>
          </a:lstStyle>
          <a:p>
            <a:pPr lvl="0"/>
            <a:r>
              <a:rPr lang="de-DE" dirty="0"/>
              <a:t>Untertitel durch Klicken bearbeiten</a:t>
            </a:r>
          </a:p>
        </p:txBody>
      </p:sp>
      <p:sp>
        <p:nvSpPr>
          <p:cNvPr id="10" name="Bildplatzhalter 9"/>
          <p:cNvSpPr>
            <a:spLocks noGrp="1"/>
          </p:cNvSpPr>
          <p:nvPr>
            <p:ph type="pic" sz="quarter" idx="14"/>
          </p:nvPr>
        </p:nvSpPr>
        <p:spPr>
          <a:xfrm>
            <a:off x="4715688" y="1597025"/>
            <a:ext cx="3960000" cy="2645512"/>
          </a:xfrm>
          <a:solidFill>
            <a:schemeClr val="bg1">
              <a:lumMod val="95000"/>
            </a:schemeClr>
          </a:solidFill>
        </p:spPr>
        <p:txBody>
          <a:bodyPr/>
          <a:lstStyle/>
          <a:p>
            <a:r>
              <a:rPr lang="de-DE"/>
              <a:t>Bild durch Klicken auf Symbol hinzufügen</a:t>
            </a:r>
            <a:endParaRPr lang="de-DE" dirty="0"/>
          </a:p>
        </p:txBody>
      </p:sp>
      <p:sp>
        <p:nvSpPr>
          <p:cNvPr id="11" name="Bildplatzhalter 9"/>
          <p:cNvSpPr>
            <a:spLocks noGrp="1"/>
          </p:cNvSpPr>
          <p:nvPr>
            <p:ph type="pic" sz="quarter" idx="15" hasCustomPrompt="1"/>
          </p:nvPr>
        </p:nvSpPr>
        <p:spPr>
          <a:xfrm>
            <a:off x="4715688" y="4414838"/>
            <a:ext cx="1139352" cy="674687"/>
          </a:xfrm>
          <a:noFill/>
        </p:spPr>
        <p:txBody>
          <a:bodyPr/>
          <a:lstStyle>
            <a:lvl1pPr marL="0" indent="0">
              <a:buFontTx/>
              <a:buNone/>
              <a:defRPr/>
            </a:lvl1pPr>
          </a:lstStyle>
          <a:p>
            <a:r>
              <a:rPr lang="de-DE" dirty="0"/>
              <a:t>Partnerlogo</a:t>
            </a:r>
          </a:p>
        </p:txBody>
      </p:sp>
      <p:sp>
        <p:nvSpPr>
          <p:cNvPr id="2" name="Titel 1"/>
          <p:cNvSpPr>
            <a:spLocks noGrp="1"/>
          </p:cNvSpPr>
          <p:nvPr>
            <p:ph type="title" hasCustomPrompt="1"/>
          </p:nvPr>
        </p:nvSpPr>
        <p:spPr>
          <a:xfrm>
            <a:off x="468313" y="396000"/>
            <a:ext cx="6788698" cy="278290"/>
          </a:xfrm>
        </p:spPr>
        <p:txBody>
          <a:bodyPr/>
          <a:lstStyle/>
          <a:p>
            <a:r>
              <a:rPr lang="de-DE" dirty="0"/>
              <a:t>Projektakronym – Projekttitel durch Klicken bearbeiten</a:t>
            </a:r>
          </a:p>
        </p:txBody>
      </p:sp>
      <p:sp>
        <p:nvSpPr>
          <p:cNvPr id="9" name="Bildplatzhalter 8"/>
          <p:cNvSpPr>
            <a:spLocks noGrp="1" noChangeAspect="1"/>
          </p:cNvSpPr>
          <p:nvPr>
            <p:ph type="pic" sz="quarter" idx="16" hasCustomPrompt="1"/>
          </p:nvPr>
        </p:nvSpPr>
        <p:spPr>
          <a:xfrm>
            <a:off x="7724775" y="391479"/>
            <a:ext cx="950913" cy="601146"/>
          </a:xfrm>
        </p:spPr>
        <p:txBody>
          <a:bodyPr/>
          <a:lstStyle>
            <a:lvl1pPr marL="0" indent="0">
              <a:buFontTx/>
              <a:buNone/>
              <a:defRPr/>
            </a:lvl1pPr>
          </a:lstStyle>
          <a:p>
            <a:r>
              <a:rPr lang="de-DE" dirty="0"/>
              <a:t>Logo einfügen</a:t>
            </a:r>
          </a:p>
        </p:txBody>
      </p:sp>
      <p:sp>
        <p:nvSpPr>
          <p:cNvPr id="12" name="Bildplatzhalter 9"/>
          <p:cNvSpPr>
            <a:spLocks noGrp="1"/>
          </p:cNvSpPr>
          <p:nvPr>
            <p:ph type="pic" sz="quarter" idx="17" hasCustomPrompt="1"/>
          </p:nvPr>
        </p:nvSpPr>
        <p:spPr>
          <a:xfrm>
            <a:off x="6062357" y="4414838"/>
            <a:ext cx="1139352" cy="674687"/>
          </a:xfrm>
          <a:noFill/>
        </p:spPr>
        <p:txBody>
          <a:bodyPr/>
          <a:lstStyle>
            <a:lvl1pPr marL="0" indent="0">
              <a:buFontTx/>
              <a:buNone/>
              <a:defRPr/>
            </a:lvl1pPr>
          </a:lstStyle>
          <a:p>
            <a:r>
              <a:rPr lang="de-DE" dirty="0"/>
              <a:t>Partnerlogo</a:t>
            </a:r>
          </a:p>
        </p:txBody>
      </p:sp>
      <p:sp>
        <p:nvSpPr>
          <p:cNvPr id="13" name="Bildplatzhalter 9"/>
          <p:cNvSpPr>
            <a:spLocks noGrp="1"/>
          </p:cNvSpPr>
          <p:nvPr>
            <p:ph type="pic" sz="quarter" idx="18" hasCustomPrompt="1"/>
          </p:nvPr>
        </p:nvSpPr>
        <p:spPr>
          <a:xfrm>
            <a:off x="7409027" y="4414838"/>
            <a:ext cx="1266661" cy="674687"/>
          </a:xfrm>
          <a:noFill/>
        </p:spPr>
        <p:txBody>
          <a:bodyPr/>
          <a:lstStyle>
            <a:lvl1pPr marL="0" indent="0">
              <a:buFontTx/>
              <a:buNone/>
              <a:defRPr/>
            </a:lvl1pPr>
          </a:lstStyle>
          <a:p>
            <a:r>
              <a:rPr lang="de-DE" dirty="0"/>
              <a:t>Partnerlogo</a:t>
            </a:r>
          </a:p>
        </p:txBody>
      </p:sp>
    </p:spTree>
    <p:extLst>
      <p:ext uri="{BB962C8B-B14F-4D97-AF65-F5344CB8AC3E}">
        <p14:creationId xmlns:p14="http://schemas.microsoft.com/office/powerpoint/2010/main" val="1441205818"/>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Zwei Inhalte">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68000" y="1597025"/>
            <a:ext cx="3960000" cy="3492500"/>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4" name="Content Placeholder 3"/>
          <p:cNvSpPr>
            <a:spLocks noGrp="1"/>
          </p:cNvSpPr>
          <p:nvPr>
            <p:ph sz="half" idx="2"/>
          </p:nvPr>
        </p:nvSpPr>
        <p:spPr>
          <a:xfrm>
            <a:off x="4715688" y="1597025"/>
            <a:ext cx="3960000" cy="3492000"/>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5" name="Date Placeholder 4"/>
          <p:cNvSpPr>
            <a:spLocks noGrp="1"/>
          </p:cNvSpPr>
          <p:nvPr>
            <p:ph type="dt" sz="half" idx="10"/>
          </p:nvPr>
        </p:nvSpPr>
        <p:spPr/>
        <p:txBody>
          <a:bodyPr/>
          <a:lstStyle/>
          <a:p>
            <a:fld id="{B4D0799E-6305-45A0-A703-B55392C1E198}" type="datetime4">
              <a:rPr lang="en-US" smtClean="0"/>
              <a:t>July 1, 2022</a:t>
            </a:fld>
            <a:endParaRPr lang="de-DE" dirty="0"/>
          </a:p>
        </p:txBody>
      </p:sp>
      <p:sp>
        <p:nvSpPr>
          <p:cNvPr id="6" name="Footer Placeholder 5"/>
          <p:cNvSpPr>
            <a:spLocks noGrp="1"/>
          </p:cNvSpPr>
          <p:nvPr>
            <p:ph type="ftr" sz="quarter" idx="11"/>
          </p:nvPr>
        </p:nvSpPr>
        <p:spPr/>
        <p:txBody>
          <a:bodyPr/>
          <a:lstStyle>
            <a:lvl1pPr>
              <a:defRPr b="1"/>
            </a:lvl1pPr>
          </a:lstStyle>
          <a:p>
            <a:r>
              <a:rPr lang="en-US"/>
              <a:t>Modeling Capabilities of Digital Twin Platforms | Jérôme Pfeiffer | jerome.pfeiffer@isw.uni-stuttgart.de </a:t>
            </a:r>
            <a:endParaRPr lang="de-DE" dirty="0"/>
          </a:p>
        </p:txBody>
      </p:sp>
      <p:sp>
        <p:nvSpPr>
          <p:cNvPr id="7" name="Slide Number Placeholder 6"/>
          <p:cNvSpPr>
            <a:spLocks noGrp="1"/>
          </p:cNvSpPr>
          <p:nvPr>
            <p:ph type="sldNum" sz="quarter" idx="12"/>
          </p:nvPr>
        </p:nvSpPr>
        <p:spPr/>
        <p:txBody>
          <a:bodyPr/>
          <a:lstStyle/>
          <a:p>
            <a:fld id="{9E82CC3C-1DC0-4FDA-9590-6CC506AB67F8}" type="slidenum">
              <a:rPr lang="de-DE" smtClean="0"/>
              <a:t>‹Nr.›</a:t>
            </a:fld>
            <a:endParaRPr lang="de-DE" dirty="0"/>
          </a:p>
        </p:txBody>
      </p:sp>
      <p:sp>
        <p:nvSpPr>
          <p:cNvPr id="8" name="Textplatzhalter 7"/>
          <p:cNvSpPr>
            <a:spLocks noGrp="1"/>
          </p:cNvSpPr>
          <p:nvPr>
            <p:ph type="body" sz="quarter" idx="13" hasCustomPrompt="1"/>
          </p:nvPr>
        </p:nvSpPr>
        <p:spPr>
          <a:xfrm>
            <a:off x="468000" y="716400"/>
            <a:ext cx="8208000" cy="276225"/>
          </a:xfrm>
        </p:spPr>
        <p:txBody>
          <a:bodyPr lIns="0" tIns="0" rIns="0" bIns="0"/>
          <a:lstStyle>
            <a:lvl1pPr marL="0" indent="0">
              <a:buNone/>
              <a:defRPr sz="1800" baseline="0"/>
            </a:lvl1pPr>
          </a:lstStyle>
          <a:p>
            <a:pPr lvl="0"/>
            <a:r>
              <a:rPr lang="de-DE" dirty="0"/>
              <a:t>Untertitel durch Klicken bearbeiten</a:t>
            </a:r>
          </a:p>
        </p:txBody>
      </p:sp>
      <p:sp>
        <p:nvSpPr>
          <p:cNvPr id="10" name="Titel 9"/>
          <p:cNvSpPr>
            <a:spLocks noGrp="1"/>
          </p:cNvSpPr>
          <p:nvPr>
            <p:ph type="title"/>
          </p:nvPr>
        </p:nvSpPr>
        <p:spPr/>
        <p:txBody>
          <a:bodyPr/>
          <a:lstStyle/>
          <a:p>
            <a:r>
              <a:rPr lang="de-DE"/>
              <a:t>Mastertitelformat bearbeiten</a:t>
            </a:r>
            <a:endParaRPr lang="de-DE" dirty="0"/>
          </a:p>
        </p:txBody>
      </p:sp>
    </p:spTree>
    <p:extLst>
      <p:ext uri="{BB962C8B-B14F-4D97-AF65-F5344CB8AC3E}">
        <p14:creationId xmlns:p14="http://schemas.microsoft.com/office/powerpoint/2010/main" val="19266242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rei Inhalte">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68000" y="1597025"/>
            <a:ext cx="2628000" cy="3492500"/>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4" name="Content Placeholder 3"/>
          <p:cNvSpPr>
            <a:spLocks noGrp="1"/>
          </p:cNvSpPr>
          <p:nvPr>
            <p:ph sz="half" idx="2"/>
          </p:nvPr>
        </p:nvSpPr>
        <p:spPr>
          <a:xfrm>
            <a:off x="6048000" y="1597212"/>
            <a:ext cx="2628000" cy="3492000"/>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5" name="Date Placeholder 4"/>
          <p:cNvSpPr>
            <a:spLocks noGrp="1"/>
          </p:cNvSpPr>
          <p:nvPr>
            <p:ph type="dt" sz="half" idx="10"/>
          </p:nvPr>
        </p:nvSpPr>
        <p:spPr/>
        <p:txBody>
          <a:bodyPr/>
          <a:lstStyle/>
          <a:p>
            <a:fld id="{D07D669E-0AFA-48DA-BD36-04FC59E2D338}" type="datetime4">
              <a:rPr lang="en-US" smtClean="0"/>
              <a:t>July 1, 2022</a:t>
            </a:fld>
            <a:endParaRPr lang="de-DE" dirty="0"/>
          </a:p>
        </p:txBody>
      </p:sp>
      <p:sp>
        <p:nvSpPr>
          <p:cNvPr id="6" name="Footer Placeholder 5"/>
          <p:cNvSpPr>
            <a:spLocks noGrp="1"/>
          </p:cNvSpPr>
          <p:nvPr>
            <p:ph type="ftr" sz="quarter" idx="11"/>
          </p:nvPr>
        </p:nvSpPr>
        <p:spPr/>
        <p:txBody>
          <a:bodyPr/>
          <a:lstStyle>
            <a:lvl1pPr>
              <a:defRPr b="1"/>
            </a:lvl1pPr>
          </a:lstStyle>
          <a:p>
            <a:r>
              <a:rPr lang="en-US"/>
              <a:t>Modeling Capabilities of Digital Twin Platforms | Jérôme Pfeiffer | jerome.pfeiffer@isw.uni-stuttgart.de </a:t>
            </a:r>
            <a:endParaRPr lang="de-DE" dirty="0"/>
          </a:p>
        </p:txBody>
      </p:sp>
      <p:sp>
        <p:nvSpPr>
          <p:cNvPr id="7" name="Slide Number Placeholder 6"/>
          <p:cNvSpPr>
            <a:spLocks noGrp="1"/>
          </p:cNvSpPr>
          <p:nvPr>
            <p:ph type="sldNum" sz="quarter" idx="12"/>
          </p:nvPr>
        </p:nvSpPr>
        <p:spPr/>
        <p:txBody>
          <a:bodyPr/>
          <a:lstStyle/>
          <a:p>
            <a:fld id="{9E82CC3C-1DC0-4FDA-9590-6CC506AB67F8}" type="slidenum">
              <a:rPr lang="de-DE" smtClean="0"/>
              <a:t>‹Nr.›</a:t>
            </a:fld>
            <a:endParaRPr lang="de-DE" dirty="0"/>
          </a:p>
        </p:txBody>
      </p:sp>
      <p:sp>
        <p:nvSpPr>
          <p:cNvPr id="10" name="Titel 9"/>
          <p:cNvSpPr>
            <a:spLocks noGrp="1"/>
          </p:cNvSpPr>
          <p:nvPr>
            <p:ph type="title"/>
          </p:nvPr>
        </p:nvSpPr>
        <p:spPr/>
        <p:txBody>
          <a:bodyPr/>
          <a:lstStyle/>
          <a:p>
            <a:r>
              <a:rPr lang="de-DE"/>
              <a:t>Mastertitelformat bearbeiten</a:t>
            </a:r>
            <a:endParaRPr lang="de-DE" dirty="0"/>
          </a:p>
        </p:txBody>
      </p:sp>
      <p:sp>
        <p:nvSpPr>
          <p:cNvPr id="9" name="Content Placeholder 2"/>
          <p:cNvSpPr>
            <a:spLocks noGrp="1"/>
          </p:cNvSpPr>
          <p:nvPr>
            <p:ph sz="half" idx="15"/>
          </p:nvPr>
        </p:nvSpPr>
        <p:spPr>
          <a:xfrm>
            <a:off x="3258000" y="1596900"/>
            <a:ext cx="2628000" cy="3492500"/>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11" name="Textplatzhalter 7"/>
          <p:cNvSpPr>
            <a:spLocks noGrp="1"/>
          </p:cNvSpPr>
          <p:nvPr>
            <p:ph type="body" sz="quarter" idx="13" hasCustomPrompt="1"/>
          </p:nvPr>
        </p:nvSpPr>
        <p:spPr>
          <a:xfrm>
            <a:off x="468000" y="716400"/>
            <a:ext cx="8208000" cy="276225"/>
          </a:xfrm>
        </p:spPr>
        <p:txBody>
          <a:bodyPr lIns="0" tIns="0" rIns="0" bIns="0"/>
          <a:lstStyle>
            <a:lvl1pPr marL="0" indent="0">
              <a:buNone/>
              <a:defRPr sz="1800" baseline="0"/>
            </a:lvl1pPr>
          </a:lstStyle>
          <a:p>
            <a:pPr lvl="0"/>
            <a:r>
              <a:rPr lang="de-DE" dirty="0"/>
              <a:t>Untertitel durch Klicken bearbeiten</a:t>
            </a:r>
          </a:p>
        </p:txBody>
      </p:sp>
    </p:spTree>
    <p:extLst>
      <p:ext uri="{BB962C8B-B14F-4D97-AF65-F5344CB8AC3E}">
        <p14:creationId xmlns:p14="http://schemas.microsoft.com/office/powerpoint/2010/main" val="4307357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2.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4" name="Grafik 1"/>
          <p:cNvPicPr>
            <a:picLocks noChangeAspect="1"/>
          </p:cNvPicPr>
          <p:nvPr userDrawn="1"/>
        </p:nvPicPr>
        <p:blipFill>
          <a:blip r:embed="rId31" cstate="print">
            <a:extLst>
              <a:ext uri="{28A0092B-C50C-407E-A947-70E740481C1C}">
                <a14:useLocalDpi xmlns:a14="http://schemas.microsoft.com/office/drawing/2010/main" val="0"/>
              </a:ext>
            </a:extLst>
          </a:blip>
          <a:stretch>
            <a:fillRect/>
          </a:stretch>
        </p:blipFill>
        <p:spPr>
          <a:xfrm>
            <a:off x="8457385" y="5485092"/>
            <a:ext cx="218303" cy="101845"/>
          </a:xfrm>
          <a:prstGeom prst="rect">
            <a:avLst/>
          </a:prstGeom>
        </p:spPr>
      </p:pic>
      <p:pic>
        <p:nvPicPr>
          <p:cNvPr id="13" name="Grafik 1"/>
          <p:cNvPicPr>
            <a:picLocks noChangeAspect="1"/>
          </p:cNvPicPr>
          <p:nvPr userDrawn="1"/>
        </p:nvPicPr>
        <p:blipFill>
          <a:blip r:embed="rId32" cstate="print">
            <a:extLst>
              <a:ext uri="{28A0092B-C50C-407E-A947-70E740481C1C}">
                <a14:useLocalDpi xmlns:a14="http://schemas.microsoft.com/office/drawing/2010/main" val="0"/>
              </a:ext>
            </a:extLst>
          </a:blip>
          <a:stretch>
            <a:fillRect/>
          </a:stretch>
        </p:blipFill>
        <p:spPr>
          <a:xfrm>
            <a:off x="7510782" y="5288122"/>
            <a:ext cx="1192687" cy="314964"/>
          </a:xfrm>
          <a:prstGeom prst="rect">
            <a:avLst/>
          </a:prstGeom>
        </p:spPr>
      </p:pic>
      <p:sp>
        <p:nvSpPr>
          <p:cNvPr id="2" name="Title Placeholder 1"/>
          <p:cNvSpPr>
            <a:spLocks noGrp="1"/>
          </p:cNvSpPr>
          <p:nvPr>
            <p:ph type="title"/>
          </p:nvPr>
        </p:nvSpPr>
        <p:spPr>
          <a:xfrm>
            <a:off x="468313" y="396000"/>
            <a:ext cx="8207375" cy="278290"/>
          </a:xfrm>
          <a:prstGeom prst="rect">
            <a:avLst/>
          </a:prstGeom>
        </p:spPr>
        <p:txBody>
          <a:bodyPr vert="horz" lIns="0" tIns="0" rIns="0" bIns="0" rtlCol="0" anchor="t">
            <a:noAutofit/>
          </a:bodyPr>
          <a:lstStyle/>
          <a:p>
            <a:r>
              <a:rPr lang="en-US" noProof="0" dirty="0" err="1"/>
              <a:t>Titelmasterformat</a:t>
            </a:r>
            <a:r>
              <a:rPr lang="en-US" noProof="0" dirty="0"/>
              <a:t> </a:t>
            </a:r>
            <a:r>
              <a:rPr lang="en-US" noProof="0" dirty="0" err="1"/>
              <a:t>durch</a:t>
            </a:r>
            <a:r>
              <a:rPr lang="en-US" noProof="0" dirty="0"/>
              <a:t> </a:t>
            </a:r>
            <a:r>
              <a:rPr lang="en-US" noProof="0" dirty="0" err="1"/>
              <a:t>Klicken</a:t>
            </a:r>
            <a:r>
              <a:rPr lang="en-US" noProof="0" dirty="0"/>
              <a:t> </a:t>
            </a:r>
            <a:r>
              <a:rPr lang="en-US" noProof="0" dirty="0" err="1"/>
              <a:t>bearbeiten</a:t>
            </a:r>
            <a:endParaRPr lang="en-US" noProof="0" dirty="0"/>
          </a:p>
        </p:txBody>
      </p:sp>
      <p:sp>
        <p:nvSpPr>
          <p:cNvPr id="3" name="Text Placeholder 2"/>
          <p:cNvSpPr>
            <a:spLocks noGrp="1"/>
          </p:cNvSpPr>
          <p:nvPr>
            <p:ph type="body" idx="1"/>
          </p:nvPr>
        </p:nvSpPr>
        <p:spPr>
          <a:xfrm>
            <a:off x="468313" y="1598400"/>
            <a:ext cx="8207375" cy="3492500"/>
          </a:xfrm>
          <a:prstGeom prst="rect">
            <a:avLst/>
          </a:prstGeom>
        </p:spPr>
        <p:txBody>
          <a:bodyPr vert="horz" lIns="0" tIns="0" rIns="0" bIns="0" spcCol="288000" rtlCol="0">
            <a:noAutofit/>
          </a:bodyPr>
          <a:lstStyle/>
          <a:p>
            <a:pPr lvl="0"/>
            <a:r>
              <a:rPr lang="en-US" noProof="0" dirty="0" err="1"/>
              <a:t>Textmasterformat</a:t>
            </a:r>
            <a:r>
              <a:rPr lang="en-US" noProof="0" dirty="0"/>
              <a:t> </a:t>
            </a:r>
            <a:r>
              <a:rPr lang="en-US" noProof="0" dirty="0" err="1"/>
              <a:t>bearbeiten</a:t>
            </a:r>
            <a:endParaRPr lang="en-US" noProof="0" dirty="0"/>
          </a:p>
          <a:p>
            <a:pPr lvl="1"/>
            <a:r>
              <a:rPr lang="en-US" noProof="0" dirty="0" err="1"/>
              <a:t>Zweite</a:t>
            </a:r>
            <a:r>
              <a:rPr lang="en-US" noProof="0" dirty="0"/>
              <a:t> </a:t>
            </a:r>
            <a:r>
              <a:rPr lang="en-US" noProof="0" dirty="0" err="1"/>
              <a:t>Ebene</a:t>
            </a:r>
            <a:endParaRPr lang="en-US" noProof="0" dirty="0"/>
          </a:p>
          <a:p>
            <a:pPr lvl="2"/>
            <a:r>
              <a:rPr lang="en-US" noProof="0" dirty="0" err="1"/>
              <a:t>Dritte</a:t>
            </a:r>
            <a:r>
              <a:rPr lang="en-US" noProof="0" dirty="0"/>
              <a:t> </a:t>
            </a:r>
            <a:r>
              <a:rPr lang="en-US" noProof="0" dirty="0" err="1"/>
              <a:t>Ebene</a:t>
            </a:r>
            <a:endParaRPr lang="en-US" noProof="0" dirty="0"/>
          </a:p>
          <a:p>
            <a:pPr lvl="3"/>
            <a:r>
              <a:rPr lang="en-US" noProof="0" dirty="0" err="1"/>
              <a:t>Vierte</a:t>
            </a:r>
            <a:r>
              <a:rPr lang="en-US" noProof="0" dirty="0"/>
              <a:t> </a:t>
            </a:r>
            <a:r>
              <a:rPr lang="en-US" noProof="0" dirty="0" err="1"/>
              <a:t>Ebene</a:t>
            </a:r>
            <a:endParaRPr lang="en-US" noProof="0" dirty="0"/>
          </a:p>
          <a:p>
            <a:pPr lvl="4"/>
            <a:r>
              <a:rPr lang="en-US" noProof="0" dirty="0" err="1"/>
              <a:t>Fünfte</a:t>
            </a:r>
            <a:r>
              <a:rPr lang="en-US" noProof="0" dirty="0"/>
              <a:t> </a:t>
            </a:r>
            <a:r>
              <a:rPr lang="en-US" noProof="0" dirty="0" err="1"/>
              <a:t>Ebene</a:t>
            </a:r>
            <a:endParaRPr lang="en-US" noProof="0" dirty="0"/>
          </a:p>
        </p:txBody>
      </p:sp>
      <p:sp>
        <p:nvSpPr>
          <p:cNvPr id="4" name="Date Placeholder 3"/>
          <p:cNvSpPr>
            <a:spLocks noGrp="1"/>
          </p:cNvSpPr>
          <p:nvPr>
            <p:ph type="dt" sz="half" idx="2"/>
          </p:nvPr>
        </p:nvSpPr>
        <p:spPr>
          <a:xfrm>
            <a:off x="1459619" y="5547037"/>
            <a:ext cx="3600000" cy="92333"/>
          </a:xfrm>
          <a:prstGeom prst="rect">
            <a:avLst/>
          </a:prstGeom>
        </p:spPr>
        <p:txBody>
          <a:bodyPr vert="horz" wrap="square" lIns="0" tIns="0" rIns="0" bIns="0" rtlCol="0" anchor="t" anchorCtr="0">
            <a:spAutoFit/>
          </a:bodyPr>
          <a:lstStyle>
            <a:lvl1pPr>
              <a:defRPr lang="en-US" sz="580" smtClean="0"/>
            </a:lvl1pPr>
          </a:lstStyle>
          <a:p>
            <a:fld id="{0F4D3203-7A68-4E52-89E3-EFAF4D558FC1}" type="datetime4">
              <a:rPr lang="en-US" noProof="0" smtClean="0"/>
              <a:t>July 1, 2022</a:t>
            </a:fld>
            <a:endParaRPr lang="en-US" noProof="0" dirty="0"/>
          </a:p>
        </p:txBody>
      </p:sp>
      <p:sp>
        <p:nvSpPr>
          <p:cNvPr id="5" name="Footer Placeholder 4"/>
          <p:cNvSpPr>
            <a:spLocks noGrp="1"/>
          </p:cNvSpPr>
          <p:nvPr>
            <p:ph type="ftr" sz="quarter" idx="3"/>
          </p:nvPr>
        </p:nvSpPr>
        <p:spPr>
          <a:xfrm>
            <a:off x="468313" y="5379747"/>
            <a:ext cx="5161442" cy="107722"/>
          </a:xfrm>
          <a:prstGeom prst="rect">
            <a:avLst/>
          </a:prstGeom>
        </p:spPr>
        <p:txBody>
          <a:bodyPr vert="horz" wrap="square" lIns="0" tIns="0" rIns="0" bIns="0" rtlCol="0" anchor="t" anchorCtr="0">
            <a:spAutoFit/>
          </a:bodyPr>
          <a:lstStyle>
            <a:lvl1pPr algn="l">
              <a:defRPr sz="700">
                <a:solidFill>
                  <a:schemeClr val="tx1"/>
                </a:solidFill>
              </a:defRPr>
            </a:lvl1pPr>
          </a:lstStyle>
          <a:p>
            <a:r>
              <a:rPr lang="en-US" b="1" noProof="0"/>
              <a:t>Modeling Capabilities of Digital Twin Platforms | Jérôme Pfeiffer | jerome.pfeiffer@isw.uni-stuttgart.de </a:t>
            </a:r>
            <a:endParaRPr lang="en-US" b="1" noProof="0" dirty="0"/>
          </a:p>
        </p:txBody>
      </p:sp>
      <p:sp>
        <p:nvSpPr>
          <p:cNvPr id="6" name="Slide Number Placeholder 5"/>
          <p:cNvSpPr>
            <a:spLocks noGrp="1"/>
          </p:cNvSpPr>
          <p:nvPr>
            <p:ph type="sldNum" sz="quarter" idx="4"/>
          </p:nvPr>
        </p:nvSpPr>
        <p:spPr>
          <a:xfrm>
            <a:off x="468313" y="5212456"/>
            <a:ext cx="223200" cy="107722"/>
          </a:xfrm>
          <a:prstGeom prst="rect">
            <a:avLst/>
          </a:prstGeom>
        </p:spPr>
        <p:txBody>
          <a:bodyPr vert="horz" lIns="0" tIns="0" rIns="0" bIns="0" rtlCol="0" anchor="t" anchorCtr="0">
            <a:spAutoFit/>
          </a:bodyPr>
          <a:lstStyle>
            <a:lvl1pPr algn="l">
              <a:defRPr sz="700">
                <a:solidFill>
                  <a:schemeClr val="tx1"/>
                </a:solidFill>
              </a:defRPr>
            </a:lvl1pPr>
          </a:lstStyle>
          <a:p>
            <a:fld id="{9E82CC3C-1DC0-4FDA-9590-6CC506AB67F8}" type="slidenum">
              <a:rPr lang="en-US" noProof="0" smtClean="0"/>
              <a:pPr/>
              <a:t>‹Nr.›</a:t>
            </a:fld>
            <a:endParaRPr lang="en-US" noProof="0" dirty="0"/>
          </a:p>
        </p:txBody>
      </p:sp>
      <p:sp>
        <p:nvSpPr>
          <p:cNvPr id="12" name="Footer Placeholder 4"/>
          <p:cNvSpPr txBox="1">
            <a:spLocks/>
          </p:cNvSpPr>
          <p:nvPr userDrawn="1"/>
        </p:nvSpPr>
        <p:spPr>
          <a:xfrm>
            <a:off x="468313" y="5547037"/>
            <a:ext cx="1257706" cy="92333"/>
          </a:xfrm>
          <a:prstGeom prst="rect">
            <a:avLst/>
          </a:prstGeom>
        </p:spPr>
        <p:txBody>
          <a:bodyPr vert="horz" wrap="square" lIns="0" tIns="0" rIns="0" bIns="0" rtlCol="0" anchor="t" anchorCtr="0">
            <a:spAutoFit/>
          </a:bodyPr>
          <a:lstStyle>
            <a:defPPr>
              <a:defRPr lang="en-US"/>
            </a:defPPr>
            <a:lvl1pPr marL="0" algn="l" defTabSz="713232" rtl="0" eaLnBrk="1" latinLnBrk="0" hangingPunct="1">
              <a:defRPr sz="800" kern="1200">
                <a:solidFill>
                  <a:schemeClr val="tx1"/>
                </a:solidFill>
                <a:latin typeface="+mn-lt"/>
                <a:ea typeface="+mn-ea"/>
                <a:cs typeface="+mn-cs"/>
              </a:defRPr>
            </a:lvl1pPr>
            <a:lvl2pPr marL="356616" algn="l" defTabSz="713232" rtl="0" eaLnBrk="1" latinLnBrk="0" hangingPunct="1">
              <a:defRPr sz="1404" kern="1200">
                <a:solidFill>
                  <a:schemeClr val="tx1"/>
                </a:solidFill>
                <a:latin typeface="+mn-lt"/>
                <a:ea typeface="+mn-ea"/>
                <a:cs typeface="+mn-cs"/>
              </a:defRPr>
            </a:lvl2pPr>
            <a:lvl3pPr marL="713232" algn="l" defTabSz="713232" rtl="0" eaLnBrk="1" latinLnBrk="0" hangingPunct="1">
              <a:defRPr sz="1404" kern="1200">
                <a:solidFill>
                  <a:schemeClr val="tx1"/>
                </a:solidFill>
                <a:latin typeface="+mn-lt"/>
                <a:ea typeface="+mn-ea"/>
                <a:cs typeface="+mn-cs"/>
              </a:defRPr>
            </a:lvl3pPr>
            <a:lvl4pPr marL="1069848" algn="l" defTabSz="713232" rtl="0" eaLnBrk="1" latinLnBrk="0" hangingPunct="1">
              <a:defRPr sz="1404" kern="1200">
                <a:solidFill>
                  <a:schemeClr val="tx1"/>
                </a:solidFill>
                <a:latin typeface="+mn-lt"/>
                <a:ea typeface="+mn-ea"/>
                <a:cs typeface="+mn-cs"/>
              </a:defRPr>
            </a:lvl4pPr>
            <a:lvl5pPr marL="1426464" algn="l" defTabSz="713232" rtl="0" eaLnBrk="1" latinLnBrk="0" hangingPunct="1">
              <a:defRPr sz="1404" kern="1200">
                <a:solidFill>
                  <a:schemeClr val="tx1"/>
                </a:solidFill>
                <a:latin typeface="+mn-lt"/>
                <a:ea typeface="+mn-ea"/>
                <a:cs typeface="+mn-cs"/>
              </a:defRPr>
            </a:lvl5pPr>
            <a:lvl6pPr marL="1783080" algn="l" defTabSz="713232" rtl="0" eaLnBrk="1" latinLnBrk="0" hangingPunct="1">
              <a:defRPr sz="1404" kern="1200">
                <a:solidFill>
                  <a:schemeClr val="tx1"/>
                </a:solidFill>
                <a:latin typeface="+mn-lt"/>
                <a:ea typeface="+mn-ea"/>
                <a:cs typeface="+mn-cs"/>
              </a:defRPr>
            </a:lvl6pPr>
            <a:lvl7pPr marL="2139696" algn="l" defTabSz="713232" rtl="0" eaLnBrk="1" latinLnBrk="0" hangingPunct="1">
              <a:defRPr sz="1404" kern="1200">
                <a:solidFill>
                  <a:schemeClr val="tx1"/>
                </a:solidFill>
                <a:latin typeface="+mn-lt"/>
                <a:ea typeface="+mn-ea"/>
                <a:cs typeface="+mn-cs"/>
              </a:defRPr>
            </a:lvl7pPr>
            <a:lvl8pPr marL="2496312" algn="l" defTabSz="713232" rtl="0" eaLnBrk="1" latinLnBrk="0" hangingPunct="1">
              <a:defRPr sz="1404" kern="1200">
                <a:solidFill>
                  <a:schemeClr val="tx1"/>
                </a:solidFill>
                <a:latin typeface="+mn-lt"/>
                <a:ea typeface="+mn-ea"/>
                <a:cs typeface="+mn-cs"/>
              </a:defRPr>
            </a:lvl8pPr>
            <a:lvl9pPr marL="2852928" algn="l" defTabSz="713232" rtl="0" eaLnBrk="1" latinLnBrk="0" hangingPunct="1">
              <a:defRPr sz="1404" kern="1200">
                <a:solidFill>
                  <a:schemeClr val="tx1"/>
                </a:solidFill>
                <a:latin typeface="+mn-lt"/>
                <a:ea typeface="+mn-ea"/>
                <a:cs typeface="+mn-cs"/>
              </a:defRPr>
            </a:lvl9pPr>
          </a:lstStyle>
          <a:p>
            <a:r>
              <a:rPr lang="en-US" sz="580" b="0" noProof="0" dirty="0"/>
              <a:t>©</a:t>
            </a:r>
            <a:r>
              <a:rPr lang="en-US" sz="580" b="0" baseline="0" noProof="0" dirty="0"/>
              <a:t> ISW University of Stuttgart</a:t>
            </a:r>
            <a:endParaRPr lang="en-US" sz="580" b="0" noProof="0" dirty="0"/>
          </a:p>
        </p:txBody>
      </p:sp>
      <p:cxnSp>
        <p:nvCxnSpPr>
          <p:cNvPr id="9" name="Gerader Verbinder 8"/>
          <p:cNvCxnSpPr/>
          <p:nvPr userDrawn="1"/>
        </p:nvCxnSpPr>
        <p:spPr>
          <a:xfrm>
            <a:off x="468313" y="5153247"/>
            <a:ext cx="8207375" cy="0"/>
          </a:xfrm>
          <a:prstGeom prst="line">
            <a:avLst/>
          </a:prstGeom>
          <a:ln w="9525">
            <a:solidFill>
              <a:srgbClr val="E51C2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97630091"/>
      </p:ext>
    </p:extLst>
  </p:cSld>
  <p:clrMap bg1="lt1" tx1="dk1" bg2="lt2" tx2="dk2" accent1="accent1" accent2="accent2" accent3="accent3" accent4="accent4" accent5="accent5" accent6="accent6" hlink="hlink" folHlink="folHlink"/>
  <p:sldLayoutIdLst>
    <p:sldLayoutId id="2147483661" r:id="rId1"/>
    <p:sldLayoutId id="2147483691" r:id="rId2"/>
    <p:sldLayoutId id="2147483662" r:id="rId3"/>
    <p:sldLayoutId id="2147483663" r:id="rId4"/>
    <p:sldLayoutId id="2147483676" r:id="rId5"/>
    <p:sldLayoutId id="2147483680" r:id="rId6"/>
    <p:sldLayoutId id="2147483689" r:id="rId7"/>
    <p:sldLayoutId id="2147483664" r:id="rId8"/>
    <p:sldLayoutId id="2147483692" r:id="rId9"/>
    <p:sldLayoutId id="2147483703" r:id="rId10"/>
    <p:sldLayoutId id="2147483665" r:id="rId11"/>
    <p:sldLayoutId id="2147483693" r:id="rId12"/>
    <p:sldLayoutId id="2147483704" r:id="rId13"/>
    <p:sldLayoutId id="2147483677" r:id="rId14"/>
    <p:sldLayoutId id="2147483696" r:id="rId15"/>
    <p:sldLayoutId id="2147483678" r:id="rId16"/>
    <p:sldLayoutId id="2147483679" r:id="rId17"/>
    <p:sldLayoutId id="2147483684" r:id="rId18"/>
    <p:sldLayoutId id="2147483690" r:id="rId19"/>
    <p:sldLayoutId id="2147483695" r:id="rId20"/>
    <p:sldLayoutId id="2147483697" r:id="rId21"/>
    <p:sldLayoutId id="2147483685" r:id="rId22"/>
    <p:sldLayoutId id="2147483694" r:id="rId23"/>
    <p:sldLayoutId id="2147483681" r:id="rId24"/>
    <p:sldLayoutId id="2147483683" r:id="rId25"/>
    <p:sldLayoutId id="2147483687" r:id="rId26"/>
    <p:sldLayoutId id="2147483686" r:id="rId27"/>
    <p:sldLayoutId id="2147483701" r:id="rId28"/>
    <p:sldLayoutId id="2147483702" r:id="rId29"/>
  </p:sldLayoutIdLst>
  <p:hf hdr="0"/>
  <p:txStyles>
    <p:titleStyle>
      <a:lvl1pPr algn="l" defTabSz="685800" rtl="0" eaLnBrk="1" latinLnBrk="0" hangingPunct="1">
        <a:lnSpc>
          <a:spcPct val="90000"/>
        </a:lnSpc>
        <a:spcBef>
          <a:spcPct val="0"/>
        </a:spcBef>
        <a:buNone/>
        <a:defRPr sz="1800" b="1" kern="1200">
          <a:solidFill>
            <a:schemeClr val="tx1"/>
          </a:solidFill>
          <a:latin typeface="+mj-lt"/>
          <a:ea typeface="+mj-ea"/>
          <a:cs typeface="+mj-cs"/>
        </a:defRPr>
      </a:lvl1pPr>
    </p:titleStyle>
    <p:bodyStyle>
      <a:lvl1pPr marL="171450" indent="-171450" algn="l" defTabSz="685800" rtl="0" eaLnBrk="1" latinLnBrk="0" hangingPunct="1">
        <a:lnSpc>
          <a:spcPct val="120000"/>
        </a:lnSpc>
        <a:spcBef>
          <a:spcPts val="750"/>
        </a:spcBef>
        <a:buClr>
          <a:schemeClr val="accent1"/>
        </a:buClr>
        <a:buFont typeface="Arial" panose="020B0604020202020204" pitchFamily="34" charset="0"/>
        <a:buChar char="•"/>
        <a:defRPr sz="1400" kern="1200">
          <a:solidFill>
            <a:schemeClr val="tx1"/>
          </a:solidFill>
          <a:latin typeface="+mn-lt"/>
          <a:ea typeface="+mn-ea"/>
          <a:cs typeface="+mn-cs"/>
        </a:defRPr>
      </a:lvl1pPr>
      <a:lvl2pPr marL="360363" indent="-184150" algn="l" defTabSz="685800" rtl="0" eaLnBrk="1" latinLnBrk="0" hangingPunct="1">
        <a:lnSpc>
          <a:spcPct val="120000"/>
        </a:lnSpc>
        <a:spcBef>
          <a:spcPts val="375"/>
        </a:spcBef>
        <a:buClr>
          <a:schemeClr val="tx1"/>
        </a:buClr>
        <a:buFont typeface="Arial" panose="020B0604020202020204" pitchFamily="34" charset="0"/>
        <a:buChar char="•"/>
        <a:defRPr sz="1400" kern="1200">
          <a:solidFill>
            <a:schemeClr val="tx1"/>
          </a:solidFill>
          <a:latin typeface="+mn-lt"/>
          <a:ea typeface="+mn-ea"/>
          <a:cs typeface="+mn-cs"/>
        </a:defRPr>
      </a:lvl2pPr>
      <a:lvl3pPr marL="536575" indent="-176213" algn="l" defTabSz="685800" rtl="0" eaLnBrk="1" latinLnBrk="0" hangingPunct="1">
        <a:lnSpc>
          <a:spcPct val="120000"/>
        </a:lnSpc>
        <a:spcBef>
          <a:spcPts val="375"/>
        </a:spcBef>
        <a:buClr>
          <a:schemeClr val="tx1"/>
        </a:buClr>
        <a:buFont typeface="Arial" panose="020B0604020202020204" pitchFamily="34" charset="0"/>
        <a:buChar char="•"/>
        <a:defRPr sz="1200" kern="1200">
          <a:solidFill>
            <a:schemeClr val="tx1"/>
          </a:solidFill>
          <a:latin typeface="+mn-lt"/>
          <a:ea typeface="+mn-ea"/>
          <a:cs typeface="+mn-cs"/>
        </a:defRPr>
      </a:lvl3pPr>
      <a:lvl4pPr marL="720725" indent="-184150" algn="l" defTabSz="685800" rtl="0" eaLnBrk="1" latinLnBrk="0" hangingPunct="1">
        <a:lnSpc>
          <a:spcPct val="120000"/>
        </a:lnSpc>
        <a:spcBef>
          <a:spcPts val="375"/>
        </a:spcBef>
        <a:buClr>
          <a:schemeClr val="tx1"/>
        </a:buClr>
        <a:buFont typeface="Arial" panose="020B0604020202020204" pitchFamily="34" charset="0"/>
        <a:buChar char="•"/>
        <a:defRPr sz="1200" kern="1200">
          <a:solidFill>
            <a:schemeClr val="tx1"/>
          </a:solidFill>
          <a:latin typeface="+mn-lt"/>
          <a:ea typeface="+mn-ea"/>
          <a:cs typeface="+mn-cs"/>
        </a:defRPr>
      </a:lvl4pPr>
      <a:lvl5pPr marL="896938" indent="-176213" algn="l" defTabSz="685800" rtl="0" eaLnBrk="1" latinLnBrk="0" hangingPunct="1">
        <a:lnSpc>
          <a:spcPct val="120000"/>
        </a:lnSpc>
        <a:spcBef>
          <a:spcPts val="375"/>
        </a:spcBef>
        <a:buClr>
          <a:schemeClr val="tx1"/>
        </a:buClr>
        <a:buFont typeface="Arial" panose="020B0604020202020204" pitchFamily="34" charset="0"/>
        <a:buChar char="•"/>
        <a:defRPr sz="12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006" userDrawn="1">
          <p15:clr>
            <a:srgbClr val="F26B43"/>
          </p15:clr>
        </p15:guide>
        <p15:guide id="2" pos="295" userDrawn="1">
          <p15:clr>
            <a:srgbClr val="F26B43"/>
          </p15:clr>
        </p15:guide>
        <p15:guide id="3" orient="horz" pos="3206" userDrawn="1">
          <p15:clr>
            <a:srgbClr val="F26B43"/>
          </p15:clr>
        </p15:guide>
        <p15:guide id="4" pos="5465" userDrawn="1">
          <p15:clr>
            <a:srgbClr val="F26B43"/>
          </p15:clr>
        </p15:guide>
        <p15:guide id="5" orient="horz" pos="426" userDrawn="1">
          <p15:clr>
            <a:srgbClr val="F26B43"/>
          </p15:clr>
        </p15:guide>
        <p15:guide id="6" orient="horz" pos="246"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docs.aws.amazon.com/iot-twinmaker/latest/guide/what-is-twinmaker.html" TargetMode="External"/><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jp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10.jpg"/><Relationship Id="rId5" Type="http://schemas.openxmlformats.org/officeDocument/2006/relationships/image" Target="../media/image9.png"/><Relationship Id="rId4" Type="http://schemas.openxmlformats.org/officeDocument/2006/relationships/image" Target="../media/image8.png"/><Relationship Id="rId9" Type="http://schemas.openxmlformats.org/officeDocument/2006/relationships/image" Target="../media/image13.svg"/></Relationships>
</file>

<file path=ppt/slides/_rels/slide20.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9.xml"/><Relationship Id="rId1" Type="http://schemas.openxmlformats.org/officeDocument/2006/relationships/slideLayout" Target="../slideLayouts/slideLayout27.xml"/><Relationship Id="rId4" Type="http://schemas.openxmlformats.org/officeDocument/2006/relationships/image" Target="../media/image18.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hyperlink" Target="https://azure.microsoft.com/en-us/services/digital-twins/"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16.png"/><Relationship Id="rId5" Type="http://schemas.openxmlformats.org/officeDocument/2006/relationships/hyperlink" Target="https://www.eclipse.org/vorto/" TargetMode="External"/><Relationship Id="rId4" Type="http://schemas.openxmlformats.org/officeDocument/2006/relationships/hyperlink" Target="https://github.com/eclipse/vorto/blob/master/docs/tutorials/create_webapp_dashboard.md"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docs.aws.amazon.com/iot-twinmaker/latest/guide/twinmaker-component-types-examples.html" TargetMode="Externa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Bildplatzhalter 4" descr="Ein Bild, das Outdoorobjekt, Wabe enthält.&#10;&#10;Automatisch generierte Beschreibung">
            <a:extLst>
              <a:ext uri="{FF2B5EF4-FFF2-40B4-BE49-F238E27FC236}">
                <a16:creationId xmlns:a16="http://schemas.microsoft.com/office/drawing/2014/main" id="{44BCE976-BE53-AA6B-239B-7D79798D0838}"/>
              </a:ext>
            </a:extLst>
          </p:cNvPr>
          <p:cNvPicPr>
            <a:picLocks noGrp="1" noChangeAspect="1"/>
          </p:cNvPicPr>
          <p:nvPr>
            <p:ph type="pic" sz="quarter" idx="10"/>
          </p:nvPr>
        </p:nvPicPr>
        <p:blipFill>
          <a:blip r:embed="rId3"/>
          <a:srcRect t="14661" b="14661"/>
          <a:stretch>
            <a:fillRect/>
          </a:stretch>
        </p:blipFill>
        <p:spPr/>
      </p:pic>
      <p:sp>
        <p:nvSpPr>
          <p:cNvPr id="10" name="Title 9"/>
          <p:cNvSpPr>
            <a:spLocks noGrp="1"/>
          </p:cNvSpPr>
          <p:nvPr>
            <p:ph type="ctrTitle"/>
          </p:nvPr>
        </p:nvSpPr>
        <p:spPr>
          <a:xfrm>
            <a:off x="4296103" y="721534"/>
            <a:ext cx="4602866" cy="4602866"/>
          </a:xfrm>
        </p:spPr>
        <p:txBody>
          <a:bodyPr/>
          <a:lstStyle/>
          <a:p>
            <a:r>
              <a:rPr lang="en-US" sz="2000" dirty="0"/>
              <a:t>Modeling Capabilities of Digital Twin Platforms – Old Wine in New Bottles?</a:t>
            </a:r>
          </a:p>
        </p:txBody>
      </p:sp>
      <p:sp>
        <p:nvSpPr>
          <p:cNvPr id="13" name="Text Placeholder 12"/>
          <p:cNvSpPr>
            <a:spLocks noGrp="1"/>
          </p:cNvSpPr>
          <p:nvPr>
            <p:ph type="body" sz="quarter" idx="11"/>
          </p:nvPr>
        </p:nvSpPr>
        <p:spPr>
          <a:xfrm>
            <a:off x="7236372" y="3911083"/>
            <a:ext cx="1662597" cy="1662597"/>
          </a:xfrm>
        </p:spPr>
        <p:txBody>
          <a:bodyPr/>
          <a:lstStyle/>
          <a:p>
            <a:r>
              <a:rPr lang="en-US" dirty="0"/>
              <a:t>Jérôme Pfeiffer</a:t>
            </a:r>
            <a:r>
              <a:rPr lang="en-US" baseline="30000" dirty="0"/>
              <a:t>1</a:t>
            </a:r>
            <a:r>
              <a:rPr lang="en-US" dirty="0"/>
              <a:t>,</a:t>
            </a:r>
          </a:p>
          <a:p>
            <a:r>
              <a:rPr lang="en-US" dirty="0"/>
              <a:t>Daniel Lehner</a:t>
            </a:r>
            <a:r>
              <a:rPr lang="en-US" baseline="30000" dirty="0"/>
              <a:t>2</a:t>
            </a:r>
            <a:r>
              <a:rPr lang="en-US" dirty="0"/>
              <a:t>,</a:t>
            </a:r>
          </a:p>
          <a:p>
            <a:r>
              <a:rPr lang="en-US" dirty="0"/>
              <a:t>Andreas Wortmann</a:t>
            </a:r>
            <a:r>
              <a:rPr lang="en-US" baseline="30000" dirty="0"/>
              <a:t>1</a:t>
            </a:r>
            <a:r>
              <a:rPr lang="en-US" dirty="0"/>
              <a:t>, </a:t>
            </a:r>
          </a:p>
          <a:p>
            <a:r>
              <a:rPr lang="en-US" dirty="0"/>
              <a:t>Manuel Wimmer</a:t>
            </a:r>
            <a:r>
              <a:rPr lang="en-US" baseline="30000" dirty="0"/>
              <a:t>2</a:t>
            </a:r>
          </a:p>
        </p:txBody>
      </p:sp>
      <p:sp>
        <p:nvSpPr>
          <p:cNvPr id="14" name="Untertitel 3">
            <a:extLst>
              <a:ext uri="{FF2B5EF4-FFF2-40B4-BE49-F238E27FC236}">
                <a16:creationId xmlns:a16="http://schemas.microsoft.com/office/drawing/2014/main" id="{D2979C4B-F156-40A3-ACBA-B24634B2DEF9}"/>
              </a:ext>
            </a:extLst>
          </p:cNvPr>
          <p:cNvSpPr>
            <a:spLocks noGrp="1"/>
          </p:cNvSpPr>
          <p:nvPr>
            <p:ph type="subTitle" idx="1"/>
          </p:nvPr>
        </p:nvSpPr>
        <p:spPr>
          <a:xfrm>
            <a:off x="4977192" y="3617880"/>
            <a:ext cx="3240688" cy="428400"/>
          </a:xfrm>
        </p:spPr>
        <p:txBody>
          <a:bodyPr/>
          <a:lstStyle/>
          <a:p>
            <a:r>
              <a:rPr lang="en-US" dirty="0"/>
              <a:t>ECMFA@STAF ‘22</a:t>
            </a:r>
          </a:p>
        </p:txBody>
      </p:sp>
      <p:sp>
        <p:nvSpPr>
          <p:cNvPr id="2" name="Textfeld 1">
            <a:extLst>
              <a:ext uri="{FF2B5EF4-FFF2-40B4-BE49-F238E27FC236}">
                <a16:creationId xmlns:a16="http://schemas.microsoft.com/office/drawing/2014/main" id="{1A617345-FC6C-9B6D-E0A6-E3194764597C}"/>
              </a:ext>
            </a:extLst>
          </p:cNvPr>
          <p:cNvSpPr txBox="1"/>
          <p:nvPr/>
        </p:nvSpPr>
        <p:spPr>
          <a:xfrm>
            <a:off x="84736" y="5272201"/>
            <a:ext cx="6725639" cy="409904"/>
          </a:xfrm>
          <a:prstGeom prst="rect">
            <a:avLst/>
          </a:prstGeom>
        </p:spPr>
        <p:txBody>
          <a:bodyPr vert="horz" wrap="square" lIns="0" tIns="0" rIns="0" bIns="0" spcCol="288000" rtlCol="0" anchor="ctr">
            <a:noAutofit/>
          </a:bodyPr>
          <a:lstStyle/>
          <a:p>
            <a:r>
              <a:rPr lang="en-US" sz="1000" dirty="0">
                <a:solidFill>
                  <a:schemeClr val="bg2">
                    <a:lumMod val="20000"/>
                    <a:lumOff val="80000"/>
                  </a:schemeClr>
                </a:solidFill>
              </a:rPr>
              <a:t>1 </a:t>
            </a:r>
            <a:r>
              <a:rPr lang="en-US" sz="1000" dirty="0">
                <a:solidFill>
                  <a:schemeClr val="bg2">
                    <a:lumMod val="20000"/>
                    <a:lumOff val="80000"/>
                  </a:schemeClr>
                </a:solidFill>
                <a:effectLst/>
                <a:latin typeface="Arial" panose="020B0604020202020204" pitchFamily="34" charset="0"/>
              </a:rPr>
              <a:t>Institute for Control Engineering of Machine Tools and Manufacturing Units, University of Stuttgart, Germany</a:t>
            </a:r>
          </a:p>
          <a:p>
            <a:r>
              <a:rPr lang="en-US" sz="1000" dirty="0">
                <a:solidFill>
                  <a:schemeClr val="bg2">
                    <a:lumMod val="20000"/>
                    <a:lumOff val="80000"/>
                  </a:schemeClr>
                </a:solidFill>
                <a:latin typeface="Arial" panose="020B0604020202020204" pitchFamily="34" charset="0"/>
              </a:rPr>
              <a:t>2 </a:t>
            </a:r>
            <a:r>
              <a:rPr lang="en-US" sz="1050" dirty="0">
                <a:solidFill>
                  <a:schemeClr val="bg2">
                    <a:lumMod val="20000"/>
                    <a:lumOff val="80000"/>
                  </a:schemeClr>
                </a:solidFill>
                <a:effectLst/>
                <a:latin typeface="Arial" panose="020B0604020202020204" pitchFamily="34" charset="0"/>
              </a:rPr>
              <a:t>CDL-MINT, Institute for Business Informatics - Software Engineering, Johannes Kepler University Linz, Austria</a:t>
            </a:r>
            <a:endParaRPr lang="en-US" sz="1000" dirty="0">
              <a:solidFill>
                <a:schemeClr val="bg2">
                  <a:lumMod val="20000"/>
                  <a:lumOff val="80000"/>
                </a:schemeClr>
              </a:solidFill>
            </a:endParaRPr>
          </a:p>
        </p:txBody>
      </p:sp>
      <p:sp>
        <p:nvSpPr>
          <p:cNvPr id="9" name="Textfeld 8">
            <a:extLst>
              <a:ext uri="{FF2B5EF4-FFF2-40B4-BE49-F238E27FC236}">
                <a16:creationId xmlns:a16="http://schemas.microsoft.com/office/drawing/2014/main" id="{45503CED-9756-AA57-445A-AC05A448C66C}"/>
              </a:ext>
            </a:extLst>
          </p:cNvPr>
          <p:cNvSpPr txBox="1"/>
          <p:nvPr/>
        </p:nvSpPr>
        <p:spPr>
          <a:xfrm>
            <a:off x="7236372" y="5571360"/>
            <a:ext cx="1932660" cy="143640"/>
          </a:xfrm>
          <a:prstGeom prst="rect">
            <a:avLst/>
          </a:prstGeom>
        </p:spPr>
        <p:txBody>
          <a:bodyPr vert="horz" wrap="square" lIns="0" tIns="0" rIns="0" bIns="0" spcCol="288000" rtlCol="0">
            <a:noAutofit/>
          </a:bodyPr>
          <a:lstStyle/>
          <a:p>
            <a:r>
              <a:rPr lang="en-US" sz="800" dirty="0">
                <a:solidFill>
                  <a:schemeClr val="bg2">
                    <a:lumMod val="60000"/>
                    <a:lumOff val="40000"/>
                  </a:schemeClr>
                </a:solidFill>
              </a:rPr>
              <a:t>Photo by </a:t>
            </a:r>
            <a:r>
              <a:rPr lang="en-US" sz="800" dirty="0" err="1">
                <a:solidFill>
                  <a:schemeClr val="bg2">
                    <a:lumMod val="60000"/>
                    <a:lumOff val="40000"/>
                  </a:schemeClr>
                </a:solidFill>
              </a:rPr>
              <a:t>Kelsen</a:t>
            </a:r>
            <a:r>
              <a:rPr lang="en-US" sz="800" dirty="0">
                <a:solidFill>
                  <a:schemeClr val="bg2">
                    <a:lumMod val="60000"/>
                    <a:lumOff val="40000"/>
                  </a:schemeClr>
                </a:solidFill>
              </a:rPr>
              <a:t> Fernandes on </a:t>
            </a:r>
            <a:r>
              <a:rPr lang="en-US" sz="800" dirty="0" err="1">
                <a:solidFill>
                  <a:schemeClr val="bg2">
                    <a:lumMod val="60000"/>
                    <a:lumOff val="40000"/>
                  </a:schemeClr>
                </a:solidFill>
              </a:rPr>
              <a:t>Unsplash</a:t>
            </a:r>
            <a:endParaRPr lang="en-US" sz="700" dirty="0">
              <a:solidFill>
                <a:schemeClr val="bg2">
                  <a:lumMod val="60000"/>
                  <a:lumOff val="40000"/>
                </a:schemeClr>
              </a:solidFill>
            </a:endParaRPr>
          </a:p>
        </p:txBody>
      </p:sp>
    </p:spTree>
    <p:extLst>
      <p:ext uri="{BB962C8B-B14F-4D97-AF65-F5344CB8AC3E}">
        <p14:creationId xmlns:p14="http://schemas.microsoft.com/office/powerpoint/2010/main" val="15915323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D16C651E-DB99-1808-BC54-8FC5923D5821}"/>
              </a:ext>
            </a:extLst>
          </p:cNvPr>
          <p:cNvSpPr>
            <a:spLocks noGrp="1"/>
          </p:cNvSpPr>
          <p:nvPr>
            <p:ph type="dt" sz="half" idx="10"/>
          </p:nvPr>
        </p:nvSpPr>
        <p:spPr/>
        <p:txBody>
          <a:bodyPr/>
          <a:lstStyle/>
          <a:p>
            <a:fld id="{FC9EF958-1C90-4C86-834E-9BA4FF7595DB}" type="datetime4">
              <a:rPr lang="en-US" smtClean="0"/>
              <a:t>July 1, 2022</a:t>
            </a:fld>
            <a:endParaRPr lang="de-DE" dirty="0"/>
          </a:p>
        </p:txBody>
      </p:sp>
      <p:sp>
        <p:nvSpPr>
          <p:cNvPr id="4" name="Fußzeilenplatzhalter 3">
            <a:extLst>
              <a:ext uri="{FF2B5EF4-FFF2-40B4-BE49-F238E27FC236}">
                <a16:creationId xmlns:a16="http://schemas.microsoft.com/office/drawing/2014/main" id="{672B1DC7-3423-8349-9632-6719F9C92BBB}"/>
              </a:ext>
            </a:extLst>
          </p:cNvPr>
          <p:cNvSpPr>
            <a:spLocks noGrp="1"/>
          </p:cNvSpPr>
          <p:nvPr>
            <p:ph type="ftr" sz="quarter" idx="11"/>
          </p:nvPr>
        </p:nvSpPr>
        <p:spPr/>
        <p:txBody>
          <a:bodyPr/>
          <a:lstStyle/>
          <a:p>
            <a:r>
              <a:rPr lang="en-US"/>
              <a:t>Modeling Capabilities of Digital Twin Platforms | Jérôme Pfeiffer | jerome.pfeiffer@isw.uni-stuttgart.de </a:t>
            </a:r>
            <a:endParaRPr lang="de-DE" dirty="0"/>
          </a:p>
        </p:txBody>
      </p:sp>
      <p:sp>
        <p:nvSpPr>
          <p:cNvPr id="5" name="Foliennummernplatzhalter 4">
            <a:extLst>
              <a:ext uri="{FF2B5EF4-FFF2-40B4-BE49-F238E27FC236}">
                <a16:creationId xmlns:a16="http://schemas.microsoft.com/office/drawing/2014/main" id="{F4C7ABCC-8838-D785-3543-692DA195AC96}"/>
              </a:ext>
            </a:extLst>
          </p:cNvPr>
          <p:cNvSpPr>
            <a:spLocks noGrp="1"/>
          </p:cNvSpPr>
          <p:nvPr>
            <p:ph type="sldNum" sz="quarter" idx="12"/>
          </p:nvPr>
        </p:nvSpPr>
        <p:spPr/>
        <p:txBody>
          <a:bodyPr/>
          <a:lstStyle/>
          <a:p>
            <a:fld id="{9E82CC3C-1DC0-4FDA-9590-6CC506AB67F8}" type="slidenum">
              <a:rPr lang="de-DE" smtClean="0"/>
              <a:pPr/>
              <a:t>10</a:t>
            </a:fld>
            <a:endParaRPr lang="de-DE" dirty="0"/>
          </a:p>
        </p:txBody>
      </p:sp>
      <p:sp>
        <p:nvSpPr>
          <p:cNvPr id="6" name="Textplatzhalter 5">
            <a:extLst>
              <a:ext uri="{FF2B5EF4-FFF2-40B4-BE49-F238E27FC236}">
                <a16:creationId xmlns:a16="http://schemas.microsoft.com/office/drawing/2014/main" id="{0AF2935E-87C0-772C-7B31-1F1275F92898}"/>
              </a:ext>
            </a:extLst>
          </p:cNvPr>
          <p:cNvSpPr>
            <a:spLocks noGrp="1"/>
          </p:cNvSpPr>
          <p:nvPr>
            <p:ph type="body" sz="quarter" idx="13"/>
          </p:nvPr>
        </p:nvSpPr>
        <p:spPr/>
        <p:txBody>
          <a:bodyPr/>
          <a:lstStyle/>
          <a:p>
            <a:r>
              <a:rPr lang="en-US" dirty="0"/>
              <a:t>Uncovering the metamodel of AWS IoT </a:t>
            </a:r>
            <a:r>
              <a:rPr lang="en-US" dirty="0" err="1"/>
              <a:t>TwinMaker</a:t>
            </a:r>
            <a:endParaRPr lang="en-US" dirty="0"/>
          </a:p>
        </p:txBody>
      </p:sp>
      <p:sp>
        <p:nvSpPr>
          <p:cNvPr id="7" name="Titel 6">
            <a:extLst>
              <a:ext uri="{FF2B5EF4-FFF2-40B4-BE49-F238E27FC236}">
                <a16:creationId xmlns:a16="http://schemas.microsoft.com/office/drawing/2014/main" id="{2674A8DC-E475-145F-89A1-D9F047F3738D}"/>
              </a:ext>
            </a:extLst>
          </p:cNvPr>
          <p:cNvSpPr>
            <a:spLocks noGrp="1"/>
          </p:cNvSpPr>
          <p:nvPr>
            <p:ph type="title"/>
          </p:nvPr>
        </p:nvSpPr>
        <p:spPr/>
        <p:txBody>
          <a:bodyPr/>
          <a:lstStyle/>
          <a:p>
            <a:r>
              <a:rPr lang="en-US" dirty="0"/>
              <a:t>RQ1: What are the conceptual metamodels used by existing DT platforms?</a:t>
            </a:r>
          </a:p>
        </p:txBody>
      </p:sp>
      <p:grpSp>
        <p:nvGrpSpPr>
          <p:cNvPr id="2" name="Gruppieren 1">
            <a:extLst>
              <a:ext uri="{FF2B5EF4-FFF2-40B4-BE49-F238E27FC236}">
                <a16:creationId xmlns:a16="http://schemas.microsoft.com/office/drawing/2014/main" id="{90B44825-8E80-E445-2F48-A718DB7A33FD}"/>
              </a:ext>
            </a:extLst>
          </p:cNvPr>
          <p:cNvGrpSpPr/>
          <p:nvPr/>
        </p:nvGrpSpPr>
        <p:grpSpPr>
          <a:xfrm>
            <a:off x="5306685" y="1852586"/>
            <a:ext cx="1495195" cy="672386"/>
            <a:chOff x="5306685" y="1852586"/>
            <a:chExt cx="1495195" cy="672386"/>
          </a:xfrm>
        </p:grpSpPr>
        <p:sp>
          <p:nvSpPr>
            <p:cNvPr id="48" name="Google Shape;530;g10f8d9d020d_0_26">
              <a:extLst>
                <a:ext uri="{FF2B5EF4-FFF2-40B4-BE49-F238E27FC236}">
                  <a16:creationId xmlns:a16="http://schemas.microsoft.com/office/drawing/2014/main" id="{17575AC6-E5E7-2759-49E8-C03A99FFEE6F}"/>
                </a:ext>
              </a:extLst>
            </p:cNvPr>
            <p:cNvSpPr/>
            <p:nvPr/>
          </p:nvSpPr>
          <p:spPr>
            <a:xfrm>
              <a:off x="5540974" y="2252789"/>
              <a:ext cx="1260906" cy="272183"/>
            </a:xfrm>
            <a:prstGeom prst="rect">
              <a:avLst/>
            </a:prstGeom>
            <a:solidFill>
              <a:schemeClr val="lt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algn="ctr">
                <a:buClr>
                  <a:srgbClr val="000000"/>
                </a:buClr>
                <a:buSzPts val="1100"/>
              </a:pPr>
              <a:r>
                <a:rPr lang="de-DE" sz="1100" dirty="0" err="1">
                  <a:solidFill>
                    <a:schemeClr val="dk1"/>
                  </a:solidFill>
                  <a:latin typeface="Arial"/>
                  <a:ea typeface="Arial"/>
                  <a:cs typeface="Arial"/>
                  <a:sym typeface="Arial"/>
                </a:rPr>
                <a:t>ComponentType</a:t>
              </a:r>
              <a:endParaRPr sz="1100" dirty="0">
                <a:solidFill>
                  <a:schemeClr val="dk1"/>
                </a:solidFill>
                <a:latin typeface="Arial"/>
                <a:ea typeface="Arial"/>
                <a:cs typeface="Arial"/>
                <a:sym typeface="Arial"/>
              </a:endParaRPr>
            </a:p>
          </p:txBody>
        </p:sp>
        <p:cxnSp>
          <p:nvCxnSpPr>
            <p:cNvPr id="50" name="Google Shape;532;g10f8d9d020d_0_26">
              <a:extLst>
                <a:ext uri="{FF2B5EF4-FFF2-40B4-BE49-F238E27FC236}">
                  <a16:creationId xmlns:a16="http://schemas.microsoft.com/office/drawing/2014/main" id="{703699B8-4F65-0F88-95F6-E4C53FDF4E0F}"/>
                </a:ext>
              </a:extLst>
            </p:cNvPr>
            <p:cNvCxnSpPr>
              <a:cxnSpLocks/>
              <a:stCxn id="48" idx="1"/>
              <a:endCxn id="48" idx="0"/>
            </p:cNvCxnSpPr>
            <p:nvPr/>
          </p:nvCxnSpPr>
          <p:spPr>
            <a:xfrm rot="10800000" flipH="1">
              <a:off x="5540973" y="2252789"/>
              <a:ext cx="630453" cy="136092"/>
            </a:xfrm>
            <a:prstGeom prst="bentConnector4">
              <a:avLst>
                <a:gd name="adj1" fmla="val -40289"/>
                <a:gd name="adj2" fmla="val 267975"/>
              </a:avLst>
            </a:prstGeom>
            <a:noFill/>
            <a:ln w="9525" cap="flat" cmpd="sng">
              <a:solidFill>
                <a:schemeClr val="dk1"/>
              </a:solidFill>
              <a:prstDash val="solid"/>
              <a:miter lim="800000"/>
              <a:headEnd type="none" w="sm" len="sm"/>
              <a:tailEnd type="triangle" w="lg" len="lg"/>
            </a:ln>
          </p:spPr>
        </p:cxnSp>
        <p:sp>
          <p:nvSpPr>
            <p:cNvPr id="59" name="Google Shape;542;g10f8d9d020d_0_26">
              <a:extLst>
                <a:ext uri="{FF2B5EF4-FFF2-40B4-BE49-F238E27FC236}">
                  <a16:creationId xmlns:a16="http://schemas.microsoft.com/office/drawing/2014/main" id="{B46AE992-4812-C031-CB94-E20FB85C5429}"/>
                </a:ext>
              </a:extLst>
            </p:cNvPr>
            <p:cNvSpPr txBox="1"/>
            <p:nvPr/>
          </p:nvSpPr>
          <p:spPr>
            <a:xfrm>
              <a:off x="5306685" y="1852586"/>
              <a:ext cx="897645" cy="255780"/>
            </a:xfrm>
            <a:prstGeom prst="rect">
              <a:avLst/>
            </a:prstGeom>
            <a:noFill/>
            <a:ln>
              <a:noFill/>
            </a:ln>
          </p:spPr>
          <p:txBody>
            <a:bodyPr spcFirstLastPara="1" wrap="square" lIns="0" tIns="0" rIns="0" bIns="0" anchor="t" anchorCtr="0">
              <a:noAutofit/>
            </a:bodyPr>
            <a:lstStyle/>
            <a:p>
              <a:pPr>
                <a:buClr>
                  <a:srgbClr val="000000"/>
                </a:buClr>
                <a:buSzPts val="1100"/>
              </a:pPr>
              <a:r>
                <a:rPr lang="en-US" sz="1050" dirty="0">
                  <a:latin typeface="Arial"/>
                  <a:ea typeface="Arial"/>
                  <a:cs typeface="Arial"/>
                  <a:sym typeface="Arial"/>
                </a:rPr>
                <a:t>[0..10]</a:t>
              </a:r>
              <a:br>
                <a:rPr lang="en-US" sz="1050" dirty="0">
                  <a:latin typeface="Arial"/>
                  <a:ea typeface="Arial"/>
                  <a:cs typeface="Arial"/>
                  <a:sym typeface="Arial"/>
                </a:rPr>
              </a:br>
              <a:r>
                <a:rPr lang="en-US" sz="1050" dirty="0" err="1">
                  <a:latin typeface="Arial"/>
                  <a:ea typeface="Arial"/>
                  <a:cs typeface="Arial"/>
                  <a:sym typeface="Arial"/>
                </a:rPr>
                <a:t>extendsFrom</a:t>
              </a:r>
              <a:endParaRPr sz="1050" dirty="0">
                <a:latin typeface="Arial"/>
                <a:ea typeface="Arial"/>
                <a:cs typeface="Arial"/>
                <a:sym typeface="Arial"/>
              </a:endParaRPr>
            </a:p>
          </p:txBody>
        </p:sp>
      </p:grpSp>
      <p:grpSp>
        <p:nvGrpSpPr>
          <p:cNvPr id="8" name="Gruppieren 7">
            <a:extLst>
              <a:ext uri="{FF2B5EF4-FFF2-40B4-BE49-F238E27FC236}">
                <a16:creationId xmlns:a16="http://schemas.microsoft.com/office/drawing/2014/main" id="{E9323E85-124E-0CDA-9809-EBBD0BF1F9F9}"/>
              </a:ext>
            </a:extLst>
          </p:cNvPr>
          <p:cNvGrpSpPr/>
          <p:nvPr/>
        </p:nvGrpSpPr>
        <p:grpSpPr>
          <a:xfrm>
            <a:off x="6809733" y="2253737"/>
            <a:ext cx="1527562" cy="271755"/>
            <a:chOff x="6809733" y="2253737"/>
            <a:chExt cx="1527562" cy="271755"/>
          </a:xfrm>
        </p:grpSpPr>
        <p:sp>
          <p:nvSpPr>
            <p:cNvPr id="57" name="Google Shape;538;g10f8d9d020d_0_26">
              <a:extLst>
                <a:ext uri="{FF2B5EF4-FFF2-40B4-BE49-F238E27FC236}">
                  <a16:creationId xmlns:a16="http://schemas.microsoft.com/office/drawing/2014/main" id="{51C05741-56CE-5EC6-40E6-A19A5DC8FBFD}"/>
                </a:ext>
              </a:extLst>
            </p:cNvPr>
            <p:cNvSpPr/>
            <p:nvPr/>
          </p:nvSpPr>
          <p:spPr>
            <a:xfrm>
              <a:off x="7248704" y="2253737"/>
              <a:ext cx="1088591" cy="271755"/>
            </a:xfrm>
            <a:prstGeom prst="rect">
              <a:avLst/>
            </a:prstGeom>
            <a:solidFill>
              <a:schemeClr val="lt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algn="ctr">
                <a:buClr>
                  <a:srgbClr val="000000"/>
                </a:buClr>
                <a:buSzPts val="1100"/>
              </a:pPr>
              <a:r>
                <a:rPr lang="de-DE" sz="1100" dirty="0" err="1">
                  <a:solidFill>
                    <a:schemeClr val="dk1"/>
                  </a:solidFill>
                  <a:latin typeface="Arial"/>
                  <a:ea typeface="Arial"/>
                  <a:cs typeface="Arial"/>
                  <a:sym typeface="Arial"/>
                </a:rPr>
                <a:t>Function</a:t>
              </a:r>
              <a:endParaRPr sz="1100" dirty="0">
                <a:solidFill>
                  <a:schemeClr val="dk1"/>
                </a:solidFill>
                <a:latin typeface="Arial"/>
                <a:ea typeface="Arial"/>
                <a:cs typeface="Arial"/>
                <a:sym typeface="Arial"/>
              </a:endParaRPr>
            </a:p>
          </p:txBody>
        </p:sp>
        <p:sp>
          <p:nvSpPr>
            <p:cNvPr id="69" name="Google Shape;558;g10f8d9d020d_0_26">
              <a:extLst>
                <a:ext uri="{FF2B5EF4-FFF2-40B4-BE49-F238E27FC236}">
                  <a16:creationId xmlns:a16="http://schemas.microsoft.com/office/drawing/2014/main" id="{4535CB77-7803-9344-1AE9-9E1D153E0519}"/>
                </a:ext>
              </a:extLst>
            </p:cNvPr>
            <p:cNvSpPr txBox="1"/>
            <p:nvPr/>
          </p:nvSpPr>
          <p:spPr>
            <a:xfrm>
              <a:off x="7015174" y="2262309"/>
              <a:ext cx="90111" cy="101994"/>
            </a:xfrm>
            <a:prstGeom prst="rect">
              <a:avLst/>
            </a:prstGeom>
            <a:noFill/>
            <a:ln>
              <a:noFill/>
            </a:ln>
          </p:spPr>
          <p:txBody>
            <a:bodyPr spcFirstLastPara="1" wrap="square" lIns="0" tIns="0" rIns="0" bIns="0" anchor="t" anchorCtr="0">
              <a:noAutofit/>
            </a:bodyPr>
            <a:lstStyle>
              <a:defPPr>
                <a:defRPr lang="de-DE"/>
              </a:defPPr>
              <a:lvl1pPr marR="0" lvl="0" indent="0">
                <a:lnSpc>
                  <a:spcPct val="100000"/>
                </a:lnSpc>
                <a:spcBef>
                  <a:spcPts val="0"/>
                </a:spcBef>
                <a:spcAft>
                  <a:spcPts val="0"/>
                </a:spcAft>
                <a:buClr>
                  <a:srgbClr val="000000"/>
                </a:buClr>
                <a:buSzPts val="1100"/>
                <a:buFont typeface="Arial"/>
                <a:buNone/>
                <a:defRPr sz="1400" b="0" i="0" u="none" strike="noStrike" cap="none">
                  <a:solidFill>
                    <a:schemeClr val="dk1"/>
                  </a:solidFill>
                  <a:latin typeface="Arial"/>
                  <a:ea typeface="Arial"/>
                  <a:cs typeface="Arial"/>
                </a:defRPr>
              </a:lvl1pPr>
            </a:lstStyle>
            <a:p>
              <a:r>
                <a:rPr lang="en-US" sz="1050" dirty="0">
                  <a:sym typeface="Arial"/>
                </a:rPr>
                <a:t>*</a:t>
              </a:r>
              <a:endParaRPr sz="1050" dirty="0">
                <a:sym typeface="Arial"/>
              </a:endParaRPr>
            </a:p>
          </p:txBody>
        </p:sp>
        <p:cxnSp>
          <p:nvCxnSpPr>
            <p:cNvPr id="77" name="Google Shape;554;g10f8d9d020d_0_26">
              <a:extLst>
                <a:ext uri="{FF2B5EF4-FFF2-40B4-BE49-F238E27FC236}">
                  <a16:creationId xmlns:a16="http://schemas.microsoft.com/office/drawing/2014/main" id="{21D9B4CC-4A1E-297A-095D-07FBEABB3F95}"/>
                </a:ext>
              </a:extLst>
            </p:cNvPr>
            <p:cNvCxnSpPr>
              <a:cxnSpLocks/>
              <a:stCxn id="121" idx="2"/>
              <a:endCxn id="57" idx="1"/>
            </p:cNvCxnSpPr>
            <p:nvPr/>
          </p:nvCxnSpPr>
          <p:spPr>
            <a:xfrm flipV="1">
              <a:off x="6945299" y="2389615"/>
              <a:ext cx="303405" cy="3461"/>
            </a:xfrm>
            <a:prstGeom prst="straightConnector1">
              <a:avLst/>
            </a:prstGeom>
            <a:noFill/>
            <a:ln w="9525" cap="flat" cmpd="sng">
              <a:solidFill>
                <a:schemeClr val="dk1"/>
              </a:solidFill>
              <a:prstDash val="solid"/>
              <a:miter lim="800000"/>
              <a:headEnd type="none" w="sm" len="sm"/>
              <a:tailEnd type="triangle" w="lg" len="lg"/>
            </a:ln>
          </p:spPr>
        </p:cxnSp>
        <p:sp>
          <p:nvSpPr>
            <p:cNvPr id="121" name="Raute 120">
              <a:extLst>
                <a:ext uri="{FF2B5EF4-FFF2-40B4-BE49-F238E27FC236}">
                  <a16:creationId xmlns:a16="http://schemas.microsoft.com/office/drawing/2014/main" id="{41FCE17D-4EE6-5BE0-ED0F-56DA1216DAF6}"/>
                </a:ext>
              </a:extLst>
            </p:cNvPr>
            <p:cNvSpPr/>
            <p:nvPr/>
          </p:nvSpPr>
          <p:spPr>
            <a:xfrm rot="16200000" flipH="1">
              <a:off x="6826891" y="2325293"/>
              <a:ext cx="101250" cy="135565"/>
            </a:xfrm>
            <a:prstGeom prst="diamond">
              <a:avLst/>
            </a:prstGeom>
            <a:solidFill>
              <a:schemeClr val="tx1"/>
            </a:solidFill>
            <a:ln w="12700" cap="flat" cmpd="sng">
              <a:solidFill>
                <a:schemeClr val="dk1"/>
              </a:solidFill>
              <a:prstDash val="solid"/>
              <a:miter lim="800000"/>
              <a:headEnd type="none" w="sm" len="sm"/>
              <a:tailEnd type="triangle" w="lg" len="lg"/>
            </a:ln>
          </p:spPr>
          <p:txBody>
            <a:bodyPr rtlCol="0" anchor="ctr"/>
            <a:lstStyle/>
            <a:p>
              <a:pPr algn="ctr"/>
              <a:endParaRPr lang="de-AT" sz="1013" dirty="0">
                <a:latin typeface="Arial" panose="020B0604020202020204" pitchFamily="34" charset="0"/>
                <a:cs typeface="Arial" panose="020B0604020202020204" pitchFamily="34" charset="0"/>
              </a:endParaRPr>
            </a:p>
          </p:txBody>
        </p:sp>
      </p:grpSp>
      <p:grpSp>
        <p:nvGrpSpPr>
          <p:cNvPr id="11" name="Gruppieren 10">
            <a:extLst>
              <a:ext uri="{FF2B5EF4-FFF2-40B4-BE49-F238E27FC236}">
                <a16:creationId xmlns:a16="http://schemas.microsoft.com/office/drawing/2014/main" id="{2118D3C4-1DE6-3354-6A4D-79A840CB4E74}"/>
              </a:ext>
            </a:extLst>
          </p:cNvPr>
          <p:cNvGrpSpPr/>
          <p:nvPr/>
        </p:nvGrpSpPr>
        <p:grpSpPr>
          <a:xfrm>
            <a:off x="5369919" y="2500181"/>
            <a:ext cx="2967376" cy="1864775"/>
            <a:chOff x="5369919" y="2487719"/>
            <a:chExt cx="2967376" cy="1864775"/>
          </a:xfrm>
        </p:grpSpPr>
        <p:sp>
          <p:nvSpPr>
            <p:cNvPr id="83" name="Google Shape;559;g10f8d9d020d_0_26">
              <a:extLst>
                <a:ext uri="{FF2B5EF4-FFF2-40B4-BE49-F238E27FC236}">
                  <a16:creationId xmlns:a16="http://schemas.microsoft.com/office/drawing/2014/main" id="{B1AB551C-786F-19AE-67CC-043BC142C9A3}"/>
                </a:ext>
              </a:extLst>
            </p:cNvPr>
            <p:cNvSpPr txBox="1"/>
            <p:nvPr/>
          </p:nvSpPr>
          <p:spPr>
            <a:xfrm>
              <a:off x="5369919" y="2589401"/>
              <a:ext cx="560252" cy="157624"/>
            </a:xfrm>
            <a:prstGeom prst="rect">
              <a:avLst/>
            </a:prstGeom>
            <a:noFill/>
            <a:ln>
              <a:noFill/>
            </a:ln>
          </p:spPr>
          <p:txBody>
            <a:bodyPr spcFirstLastPara="1" wrap="square" lIns="0" tIns="0" rIns="0" bIns="0" anchor="t" anchorCtr="0">
              <a:noAutofit/>
            </a:bodyPr>
            <a:lstStyle/>
            <a:p>
              <a:pPr>
                <a:buClr>
                  <a:srgbClr val="000000"/>
                </a:buClr>
                <a:buSzPts val="1100"/>
              </a:pPr>
              <a:r>
                <a:rPr lang="en-US" sz="1050" dirty="0">
                  <a:solidFill>
                    <a:schemeClr val="dk1"/>
                  </a:solidFill>
                  <a:latin typeface="Arial"/>
                  <a:ea typeface="Arial"/>
                  <a:cs typeface="Arial"/>
                  <a:sym typeface="Arial"/>
                </a:rPr>
                <a:t>0..1 target</a:t>
              </a:r>
              <a:endParaRPr sz="1050" dirty="0">
                <a:solidFill>
                  <a:schemeClr val="dk1"/>
                </a:solidFill>
                <a:latin typeface="Arial"/>
                <a:cs typeface="Arial"/>
                <a:sym typeface="Arial"/>
              </a:endParaRPr>
            </a:p>
          </p:txBody>
        </p:sp>
        <p:sp>
          <p:nvSpPr>
            <p:cNvPr id="93" name="Google Shape;547;g10f8d9d020d_0_26">
              <a:extLst>
                <a:ext uri="{FF2B5EF4-FFF2-40B4-BE49-F238E27FC236}">
                  <a16:creationId xmlns:a16="http://schemas.microsoft.com/office/drawing/2014/main" id="{18DF8C25-489F-191F-DD7D-3E5E9518BD8E}"/>
                </a:ext>
              </a:extLst>
            </p:cNvPr>
            <p:cNvSpPr/>
            <p:nvPr/>
          </p:nvSpPr>
          <p:spPr>
            <a:xfrm>
              <a:off x="7248704" y="4078943"/>
              <a:ext cx="1088591" cy="273551"/>
            </a:xfrm>
            <a:prstGeom prst="rect">
              <a:avLst/>
            </a:prstGeom>
            <a:solidFill>
              <a:schemeClr val="lt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algn="ctr">
                <a:buClr>
                  <a:srgbClr val="000000"/>
                </a:buClr>
                <a:buSzPts val="1100"/>
              </a:pPr>
              <a:r>
                <a:rPr lang="de-DE" sz="1100" dirty="0" err="1">
                  <a:solidFill>
                    <a:schemeClr val="dk1"/>
                  </a:solidFill>
                  <a:latin typeface="Arial"/>
                  <a:ea typeface="Arial"/>
                  <a:cs typeface="Arial"/>
                  <a:sym typeface="Arial"/>
                </a:rPr>
                <a:t>Relationship</a:t>
              </a:r>
              <a:endParaRPr sz="1100" dirty="0">
                <a:solidFill>
                  <a:schemeClr val="dk1"/>
                </a:solidFill>
                <a:latin typeface="Arial"/>
                <a:ea typeface="Arial"/>
                <a:cs typeface="Arial"/>
                <a:sym typeface="Arial"/>
              </a:endParaRPr>
            </a:p>
          </p:txBody>
        </p:sp>
        <p:cxnSp>
          <p:nvCxnSpPr>
            <p:cNvPr id="98" name="Google Shape;532;g10f8d9d020d_0_26">
              <a:extLst>
                <a:ext uri="{FF2B5EF4-FFF2-40B4-BE49-F238E27FC236}">
                  <a16:creationId xmlns:a16="http://schemas.microsoft.com/office/drawing/2014/main" id="{6A5E046F-837C-613D-798D-EB41C40C6CB2}"/>
                </a:ext>
              </a:extLst>
            </p:cNvPr>
            <p:cNvCxnSpPr>
              <a:cxnSpLocks/>
              <a:stCxn id="93" idx="1"/>
              <a:endCxn id="48" idx="1"/>
            </p:cNvCxnSpPr>
            <p:nvPr/>
          </p:nvCxnSpPr>
          <p:spPr>
            <a:xfrm rot="10800000">
              <a:off x="5540974" y="2487719"/>
              <a:ext cx="1707730" cy="1728000"/>
            </a:xfrm>
            <a:prstGeom prst="bentConnector3">
              <a:avLst>
                <a:gd name="adj1" fmla="val 113386"/>
              </a:avLst>
            </a:prstGeom>
            <a:noFill/>
            <a:ln w="9525" cap="flat" cmpd="sng">
              <a:solidFill>
                <a:schemeClr val="dk1"/>
              </a:solidFill>
              <a:prstDash val="solid"/>
              <a:miter lim="800000"/>
              <a:headEnd type="none" w="sm" len="sm"/>
              <a:tailEnd type="triangle" w="lg" len="lg"/>
            </a:ln>
          </p:spPr>
        </p:cxnSp>
        <p:cxnSp>
          <p:nvCxnSpPr>
            <p:cNvPr id="99" name="Google Shape;554;g10f8d9d020d_0_26">
              <a:extLst>
                <a:ext uri="{FF2B5EF4-FFF2-40B4-BE49-F238E27FC236}">
                  <a16:creationId xmlns:a16="http://schemas.microsoft.com/office/drawing/2014/main" id="{EB8AD152-7A9D-B5F8-0003-E82FAF1DCCD6}"/>
                </a:ext>
              </a:extLst>
            </p:cNvPr>
            <p:cNvCxnSpPr>
              <a:cxnSpLocks/>
              <a:stCxn id="127" idx="2"/>
              <a:endCxn id="93" idx="0"/>
            </p:cNvCxnSpPr>
            <p:nvPr/>
          </p:nvCxnSpPr>
          <p:spPr>
            <a:xfrm>
              <a:off x="7792999" y="3696228"/>
              <a:ext cx="1" cy="382715"/>
            </a:xfrm>
            <a:prstGeom prst="straightConnector1">
              <a:avLst/>
            </a:prstGeom>
            <a:noFill/>
            <a:ln w="9525" cap="flat" cmpd="sng">
              <a:solidFill>
                <a:schemeClr val="dk1"/>
              </a:solidFill>
              <a:prstDash val="solid"/>
              <a:miter lim="800000"/>
              <a:headEnd type="none" w="sm" len="sm"/>
              <a:tailEnd type="triangle" w="lg" len="lg"/>
            </a:ln>
          </p:spPr>
        </p:cxnSp>
        <p:sp>
          <p:nvSpPr>
            <p:cNvPr id="101" name="Google Shape;559;g10f8d9d020d_0_26">
              <a:extLst>
                <a:ext uri="{FF2B5EF4-FFF2-40B4-BE49-F238E27FC236}">
                  <a16:creationId xmlns:a16="http://schemas.microsoft.com/office/drawing/2014/main" id="{5D980C5E-AD37-46EF-3E37-D7C7E1831AD3}"/>
                </a:ext>
              </a:extLst>
            </p:cNvPr>
            <p:cNvSpPr txBox="1"/>
            <p:nvPr/>
          </p:nvSpPr>
          <p:spPr>
            <a:xfrm>
              <a:off x="7925554" y="3863448"/>
              <a:ext cx="372748" cy="96366"/>
            </a:xfrm>
            <a:prstGeom prst="rect">
              <a:avLst/>
            </a:prstGeom>
            <a:noFill/>
            <a:ln>
              <a:noFill/>
            </a:ln>
          </p:spPr>
          <p:txBody>
            <a:bodyPr spcFirstLastPara="1" wrap="square" lIns="0" tIns="0" rIns="0" bIns="0" anchor="t" anchorCtr="0">
              <a:noAutofit/>
            </a:bodyPr>
            <a:lstStyle/>
            <a:p>
              <a:pPr>
                <a:buClr>
                  <a:srgbClr val="000000"/>
                </a:buClr>
                <a:buSzPts val="1100"/>
              </a:pPr>
              <a:r>
                <a:rPr lang="en-US" sz="1050" dirty="0">
                  <a:solidFill>
                    <a:schemeClr val="dk1"/>
                  </a:solidFill>
                  <a:latin typeface="Arial"/>
                  <a:ea typeface="Arial"/>
                  <a:cs typeface="Arial"/>
                  <a:sym typeface="Arial"/>
                </a:rPr>
                <a:t>0..1</a:t>
              </a:r>
              <a:endParaRPr sz="1050" dirty="0">
                <a:solidFill>
                  <a:schemeClr val="dk1"/>
                </a:solidFill>
                <a:latin typeface="Arial"/>
                <a:cs typeface="Arial"/>
                <a:sym typeface="Arial"/>
              </a:endParaRPr>
            </a:p>
          </p:txBody>
        </p:sp>
        <p:sp>
          <p:nvSpPr>
            <p:cNvPr id="127" name="Raute 126">
              <a:extLst>
                <a:ext uri="{FF2B5EF4-FFF2-40B4-BE49-F238E27FC236}">
                  <a16:creationId xmlns:a16="http://schemas.microsoft.com/office/drawing/2014/main" id="{C3B7C012-EEDE-9BD4-0F53-285F0AF30CD9}"/>
                </a:ext>
              </a:extLst>
            </p:cNvPr>
            <p:cNvSpPr/>
            <p:nvPr/>
          </p:nvSpPr>
          <p:spPr>
            <a:xfrm flipH="1">
              <a:off x="7742374" y="3560663"/>
              <a:ext cx="101250" cy="135565"/>
            </a:xfrm>
            <a:prstGeom prst="diamond">
              <a:avLst/>
            </a:prstGeom>
            <a:solidFill>
              <a:schemeClr val="tx1"/>
            </a:solidFill>
            <a:ln w="12700" cap="flat" cmpd="sng">
              <a:solidFill>
                <a:schemeClr val="dk1"/>
              </a:solidFill>
              <a:prstDash val="solid"/>
              <a:miter lim="800000"/>
              <a:headEnd type="none" w="sm" len="sm"/>
              <a:tailEnd type="triangle" w="lg" len="lg"/>
            </a:ln>
          </p:spPr>
          <p:txBody>
            <a:bodyPr rtlCol="0" anchor="ctr"/>
            <a:lstStyle/>
            <a:p>
              <a:pPr algn="ctr"/>
              <a:endParaRPr lang="de-AT" sz="1013" dirty="0">
                <a:latin typeface="Arial" panose="020B0604020202020204" pitchFamily="34" charset="0"/>
                <a:cs typeface="Arial" panose="020B0604020202020204" pitchFamily="34" charset="0"/>
              </a:endParaRPr>
            </a:p>
          </p:txBody>
        </p:sp>
      </p:grpSp>
      <p:grpSp>
        <p:nvGrpSpPr>
          <p:cNvPr id="10" name="Gruppieren 9">
            <a:extLst>
              <a:ext uri="{FF2B5EF4-FFF2-40B4-BE49-F238E27FC236}">
                <a16:creationId xmlns:a16="http://schemas.microsoft.com/office/drawing/2014/main" id="{B8F89E3C-9D41-9B2C-EE65-FAE46A571012}"/>
              </a:ext>
            </a:extLst>
          </p:cNvPr>
          <p:cNvGrpSpPr/>
          <p:nvPr/>
        </p:nvGrpSpPr>
        <p:grpSpPr>
          <a:xfrm>
            <a:off x="6798760" y="2795001"/>
            <a:ext cx="1876927" cy="835275"/>
            <a:chOff x="6798760" y="2795001"/>
            <a:chExt cx="1876927" cy="835275"/>
          </a:xfrm>
        </p:grpSpPr>
        <p:sp>
          <p:nvSpPr>
            <p:cNvPr id="64" name="Google Shape;547;g10f8d9d020d_0_26">
              <a:extLst>
                <a:ext uri="{FF2B5EF4-FFF2-40B4-BE49-F238E27FC236}">
                  <a16:creationId xmlns:a16="http://schemas.microsoft.com/office/drawing/2014/main" id="{0A639F6C-F291-AA40-1F1B-5186515D510C}"/>
                </a:ext>
              </a:extLst>
            </p:cNvPr>
            <p:cNvSpPr/>
            <p:nvPr/>
          </p:nvSpPr>
          <p:spPr>
            <a:xfrm>
              <a:off x="7248704" y="3288908"/>
              <a:ext cx="1088591" cy="271755"/>
            </a:xfrm>
            <a:prstGeom prst="rect">
              <a:avLst/>
            </a:prstGeom>
            <a:solidFill>
              <a:schemeClr val="lt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algn="ctr">
                <a:buClr>
                  <a:srgbClr val="000000"/>
                </a:buClr>
                <a:buSzPts val="1100"/>
              </a:pPr>
              <a:r>
                <a:rPr lang="de-DE" sz="1100" dirty="0" err="1">
                  <a:solidFill>
                    <a:schemeClr val="dk1"/>
                  </a:solidFill>
                  <a:latin typeface="Arial"/>
                  <a:ea typeface="Arial"/>
                  <a:cs typeface="Arial"/>
                  <a:sym typeface="Arial"/>
                </a:rPr>
                <a:t>DataType</a:t>
              </a:r>
              <a:endParaRPr sz="1100" dirty="0">
                <a:solidFill>
                  <a:schemeClr val="dk1"/>
                </a:solidFill>
                <a:latin typeface="Arial"/>
                <a:ea typeface="Arial"/>
                <a:cs typeface="Arial"/>
                <a:sym typeface="Arial"/>
              </a:endParaRPr>
            </a:p>
          </p:txBody>
        </p:sp>
        <p:cxnSp>
          <p:nvCxnSpPr>
            <p:cNvPr id="67" name="Google Shape;554;g10f8d9d020d_0_26">
              <a:extLst>
                <a:ext uri="{FF2B5EF4-FFF2-40B4-BE49-F238E27FC236}">
                  <a16:creationId xmlns:a16="http://schemas.microsoft.com/office/drawing/2014/main" id="{E746ADFF-097A-ADDC-E847-3D2BB8BBCCC6}"/>
                </a:ext>
              </a:extLst>
            </p:cNvPr>
            <p:cNvCxnSpPr>
              <a:cxnSpLocks/>
              <a:stCxn id="159" idx="2"/>
              <a:endCxn id="64" idx="1"/>
            </p:cNvCxnSpPr>
            <p:nvPr/>
          </p:nvCxnSpPr>
          <p:spPr>
            <a:xfrm>
              <a:off x="6934326" y="3421394"/>
              <a:ext cx="314378" cy="3392"/>
            </a:xfrm>
            <a:prstGeom prst="straightConnector1">
              <a:avLst/>
            </a:prstGeom>
            <a:noFill/>
            <a:ln w="12700" cap="flat" cmpd="sng">
              <a:solidFill>
                <a:schemeClr val="dk1"/>
              </a:solidFill>
              <a:prstDash val="solid"/>
              <a:miter lim="800000"/>
              <a:headEnd type="none" w="sm" len="sm"/>
              <a:tailEnd type="triangle" w="lg" len="lg"/>
            </a:ln>
          </p:spPr>
        </p:cxnSp>
        <p:sp>
          <p:nvSpPr>
            <p:cNvPr id="71" name="Google Shape;559;g10f8d9d020d_0_26">
              <a:extLst>
                <a:ext uri="{FF2B5EF4-FFF2-40B4-BE49-F238E27FC236}">
                  <a16:creationId xmlns:a16="http://schemas.microsoft.com/office/drawing/2014/main" id="{87D1DE1A-91FC-D6A3-0E47-C68940967AED}"/>
                </a:ext>
              </a:extLst>
            </p:cNvPr>
            <p:cNvSpPr txBox="1"/>
            <p:nvPr/>
          </p:nvSpPr>
          <p:spPr>
            <a:xfrm>
              <a:off x="7031768" y="3258493"/>
              <a:ext cx="110337" cy="101994"/>
            </a:xfrm>
            <a:prstGeom prst="rect">
              <a:avLst/>
            </a:prstGeom>
            <a:noFill/>
            <a:ln>
              <a:noFill/>
            </a:ln>
          </p:spPr>
          <p:txBody>
            <a:bodyPr spcFirstLastPara="1" wrap="square" lIns="0" tIns="0" rIns="0" bIns="0" anchor="t" anchorCtr="0">
              <a:noAutofit/>
            </a:bodyPr>
            <a:lstStyle/>
            <a:p>
              <a:pPr>
                <a:buClr>
                  <a:srgbClr val="000000"/>
                </a:buClr>
                <a:buSzPts val="1100"/>
              </a:pPr>
              <a:r>
                <a:rPr lang="en-US" sz="1050" dirty="0">
                  <a:solidFill>
                    <a:schemeClr val="dk1"/>
                  </a:solidFill>
                  <a:latin typeface="Arial"/>
                  <a:ea typeface="Arial"/>
                  <a:cs typeface="Arial"/>
                  <a:sym typeface="Arial"/>
                </a:rPr>
                <a:t>1</a:t>
              </a:r>
              <a:endParaRPr sz="1050" dirty="0">
                <a:solidFill>
                  <a:schemeClr val="dk1"/>
                </a:solidFill>
                <a:latin typeface="Arial"/>
                <a:cs typeface="Arial"/>
                <a:sym typeface="Arial"/>
              </a:endParaRPr>
            </a:p>
          </p:txBody>
        </p:sp>
        <p:sp>
          <p:nvSpPr>
            <p:cNvPr id="74" name="Google Shape;559;g10f8d9d020d_0_26">
              <a:extLst>
                <a:ext uri="{FF2B5EF4-FFF2-40B4-BE49-F238E27FC236}">
                  <a16:creationId xmlns:a16="http://schemas.microsoft.com/office/drawing/2014/main" id="{0387AF8F-6BA8-F184-7EE1-EF89DFCC9A34}"/>
                </a:ext>
              </a:extLst>
            </p:cNvPr>
            <p:cNvSpPr txBox="1"/>
            <p:nvPr/>
          </p:nvSpPr>
          <p:spPr>
            <a:xfrm>
              <a:off x="8380233" y="3527101"/>
              <a:ext cx="295454" cy="103175"/>
            </a:xfrm>
            <a:prstGeom prst="rect">
              <a:avLst/>
            </a:prstGeom>
            <a:noFill/>
            <a:ln>
              <a:noFill/>
            </a:ln>
          </p:spPr>
          <p:txBody>
            <a:bodyPr spcFirstLastPara="1" wrap="square" lIns="0" tIns="0" rIns="0" bIns="0" anchor="t" anchorCtr="0">
              <a:noAutofit/>
            </a:bodyPr>
            <a:lstStyle/>
            <a:p>
              <a:pPr>
                <a:buClr>
                  <a:srgbClr val="000000"/>
                </a:buClr>
                <a:buSzPts val="1100"/>
              </a:pPr>
              <a:r>
                <a:rPr lang="en-US" sz="1050" dirty="0">
                  <a:solidFill>
                    <a:schemeClr val="dk1"/>
                  </a:solidFill>
                  <a:latin typeface="Arial"/>
                  <a:ea typeface="Arial"/>
                  <a:cs typeface="Arial"/>
                  <a:sym typeface="Arial"/>
                </a:rPr>
                <a:t>0..1</a:t>
              </a:r>
              <a:endParaRPr sz="1050" dirty="0">
                <a:solidFill>
                  <a:schemeClr val="dk1"/>
                </a:solidFill>
                <a:latin typeface="Arial"/>
                <a:cs typeface="Arial"/>
                <a:sym typeface="Arial"/>
              </a:endParaRPr>
            </a:p>
          </p:txBody>
        </p:sp>
        <p:sp>
          <p:nvSpPr>
            <p:cNvPr id="82" name="Google Shape;542;g10f8d9d020d_0_26">
              <a:extLst>
                <a:ext uri="{FF2B5EF4-FFF2-40B4-BE49-F238E27FC236}">
                  <a16:creationId xmlns:a16="http://schemas.microsoft.com/office/drawing/2014/main" id="{25DB52ED-E42D-12EC-59B3-357411C54207}"/>
                </a:ext>
              </a:extLst>
            </p:cNvPr>
            <p:cNvSpPr txBox="1"/>
            <p:nvPr/>
          </p:nvSpPr>
          <p:spPr>
            <a:xfrm>
              <a:off x="8224954" y="2795001"/>
              <a:ext cx="450733" cy="103175"/>
            </a:xfrm>
            <a:prstGeom prst="rect">
              <a:avLst/>
            </a:prstGeom>
            <a:noFill/>
            <a:ln>
              <a:noFill/>
            </a:ln>
          </p:spPr>
          <p:txBody>
            <a:bodyPr spcFirstLastPara="1" wrap="square" lIns="0" tIns="0" rIns="0" bIns="0" anchor="t" anchorCtr="0">
              <a:noAutofit/>
            </a:bodyPr>
            <a:lstStyle/>
            <a:p>
              <a:pPr>
                <a:buClr>
                  <a:srgbClr val="000000"/>
                </a:buClr>
                <a:buSzPts val="1100"/>
              </a:pPr>
              <a:r>
                <a:rPr lang="de-DE" sz="1050" dirty="0" err="1">
                  <a:latin typeface="Arial"/>
                  <a:ea typeface="Arial"/>
                  <a:cs typeface="Arial"/>
                  <a:sym typeface="Arial"/>
                </a:rPr>
                <a:t>nestedType</a:t>
              </a:r>
              <a:endParaRPr sz="1050" dirty="0">
                <a:latin typeface="Arial"/>
                <a:ea typeface="Arial"/>
                <a:cs typeface="Arial"/>
                <a:sym typeface="Arial"/>
              </a:endParaRPr>
            </a:p>
          </p:txBody>
        </p:sp>
        <p:cxnSp>
          <p:nvCxnSpPr>
            <p:cNvPr id="96" name="Google Shape;532;g10f8d9d020d_0_26">
              <a:extLst>
                <a:ext uri="{FF2B5EF4-FFF2-40B4-BE49-F238E27FC236}">
                  <a16:creationId xmlns:a16="http://schemas.microsoft.com/office/drawing/2014/main" id="{7D8EB402-FF2A-19F0-CEEA-C707DC8E7B16}"/>
                </a:ext>
              </a:extLst>
            </p:cNvPr>
            <p:cNvCxnSpPr>
              <a:cxnSpLocks/>
              <a:stCxn id="64" idx="0"/>
              <a:endCxn id="64" idx="3"/>
            </p:cNvCxnSpPr>
            <p:nvPr/>
          </p:nvCxnSpPr>
          <p:spPr>
            <a:xfrm rot="16200000" flipH="1">
              <a:off x="7997208" y="3084700"/>
              <a:ext cx="135878" cy="544295"/>
            </a:xfrm>
            <a:prstGeom prst="bentConnector4">
              <a:avLst>
                <a:gd name="adj1" fmla="val -126178"/>
                <a:gd name="adj2" fmla="val 141999"/>
              </a:avLst>
            </a:prstGeom>
            <a:noFill/>
            <a:ln w="9525" cap="flat" cmpd="sng">
              <a:solidFill>
                <a:schemeClr val="dk1"/>
              </a:solidFill>
              <a:prstDash val="solid"/>
              <a:miter lim="800000"/>
              <a:headEnd type="none" w="sm" len="sm"/>
              <a:tailEnd type="triangle" w="lg" len="lg"/>
            </a:ln>
          </p:spPr>
        </p:cxnSp>
        <p:sp>
          <p:nvSpPr>
            <p:cNvPr id="159" name="Raute 158">
              <a:extLst>
                <a:ext uri="{FF2B5EF4-FFF2-40B4-BE49-F238E27FC236}">
                  <a16:creationId xmlns:a16="http://schemas.microsoft.com/office/drawing/2014/main" id="{3B681A55-50CB-73CA-7D81-EEE1E2612CB9}"/>
                </a:ext>
              </a:extLst>
            </p:cNvPr>
            <p:cNvSpPr/>
            <p:nvPr/>
          </p:nvSpPr>
          <p:spPr>
            <a:xfrm rot="16200000" flipH="1">
              <a:off x="6815918" y="3353611"/>
              <a:ext cx="101250" cy="135565"/>
            </a:xfrm>
            <a:prstGeom prst="diamond">
              <a:avLst/>
            </a:prstGeom>
            <a:solidFill>
              <a:schemeClr val="tx1"/>
            </a:solidFill>
            <a:ln w="12700" cap="flat" cmpd="sng">
              <a:solidFill>
                <a:schemeClr val="dk1"/>
              </a:solidFill>
              <a:prstDash val="solid"/>
              <a:miter lim="800000"/>
              <a:headEnd type="none" w="sm" len="sm"/>
              <a:tailEnd type="triangle" w="lg" len="lg"/>
            </a:ln>
          </p:spPr>
          <p:txBody>
            <a:bodyPr rtlCol="0" anchor="ctr"/>
            <a:lstStyle/>
            <a:p>
              <a:pPr algn="ctr"/>
              <a:endParaRPr lang="de-AT" sz="1013" dirty="0">
                <a:latin typeface="Arial" panose="020B0604020202020204" pitchFamily="34" charset="0"/>
                <a:cs typeface="Arial" panose="020B0604020202020204" pitchFamily="34" charset="0"/>
              </a:endParaRPr>
            </a:p>
          </p:txBody>
        </p:sp>
      </p:grpSp>
      <p:grpSp>
        <p:nvGrpSpPr>
          <p:cNvPr id="9" name="Gruppieren 8">
            <a:extLst>
              <a:ext uri="{FF2B5EF4-FFF2-40B4-BE49-F238E27FC236}">
                <a16:creationId xmlns:a16="http://schemas.microsoft.com/office/drawing/2014/main" id="{551EF8EA-29E8-4EF1-8B78-36207E65F2A8}"/>
              </a:ext>
            </a:extLst>
          </p:cNvPr>
          <p:cNvGrpSpPr/>
          <p:nvPr/>
        </p:nvGrpSpPr>
        <p:grpSpPr>
          <a:xfrm>
            <a:off x="5521922" y="2525493"/>
            <a:ext cx="2317165" cy="1141907"/>
            <a:chOff x="5521922" y="2525493"/>
            <a:chExt cx="2317165" cy="1141907"/>
          </a:xfrm>
        </p:grpSpPr>
        <p:sp>
          <p:nvSpPr>
            <p:cNvPr id="45" name="Google Shape;522;g10f8d9d020d_0_26">
              <a:extLst>
                <a:ext uri="{FF2B5EF4-FFF2-40B4-BE49-F238E27FC236}">
                  <a16:creationId xmlns:a16="http://schemas.microsoft.com/office/drawing/2014/main" id="{E0D18794-37E1-46AE-82E5-EF7447715DAA}"/>
                </a:ext>
              </a:extLst>
            </p:cNvPr>
            <p:cNvSpPr/>
            <p:nvPr/>
          </p:nvSpPr>
          <p:spPr>
            <a:xfrm>
              <a:off x="5521922" y="2979189"/>
              <a:ext cx="1260907" cy="688211"/>
            </a:xfrm>
            <a:prstGeom prst="rect">
              <a:avLst/>
            </a:prstGeom>
            <a:solidFill>
              <a:schemeClr val="lt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algn="ctr">
                <a:buClr>
                  <a:srgbClr val="000000"/>
                </a:buClr>
                <a:buSzPts val="1100"/>
              </a:pPr>
              <a:r>
                <a:rPr lang="de-DE" sz="1100" dirty="0">
                  <a:solidFill>
                    <a:schemeClr val="dk1"/>
                  </a:solidFill>
                  <a:latin typeface="Arial"/>
                  <a:ea typeface="Arial"/>
                  <a:cs typeface="Arial"/>
                  <a:sym typeface="Arial"/>
                </a:rPr>
                <a:t>Property</a:t>
              </a:r>
              <a:br>
                <a:rPr lang="de-DE" sz="1100" dirty="0">
                  <a:solidFill>
                    <a:schemeClr val="dk1"/>
                  </a:solidFill>
                  <a:latin typeface="Arial"/>
                  <a:ea typeface="Arial"/>
                  <a:cs typeface="Arial"/>
                  <a:sym typeface="Arial"/>
                </a:rPr>
              </a:br>
              <a:r>
                <a:rPr lang="de-DE" sz="1100" dirty="0">
                  <a:solidFill>
                    <a:schemeClr val="dk1"/>
                  </a:solidFill>
                  <a:latin typeface="Arial"/>
                  <a:ea typeface="Arial"/>
                  <a:cs typeface="Arial"/>
                  <a:sym typeface="Arial"/>
                </a:rPr>
                <a:t>Definition</a:t>
              </a:r>
              <a:endParaRPr sz="1100" dirty="0">
                <a:solidFill>
                  <a:schemeClr val="dk1"/>
                </a:solidFill>
                <a:latin typeface="Arial"/>
                <a:ea typeface="Arial"/>
                <a:cs typeface="Arial"/>
                <a:sym typeface="Arial"/>
              </a:endParaRPr>
            </a:p>
          </p:txBody>
        </p:sp>
        <p:sp>
          <p:nvSpPr>
            <p:cNvPr id="68" name="Google Shape;557;g10f8d9d020d_0_26">
              <a:extLst>
                <a:ext uri="{FF2B5EF4-FFF2-40B4-BE49-F238E27FC236}">
                  <a16:creationId xmlns:a16="http://schemas.microsoft.com/office/drawing/2014/main" id="{0FBA5842-E05A-B4F0-715C-2E87D42D513D}"/>
                </a:ext>
              </a:extLst>
            </p:cNvPr>
            <p:cNvSpPr txBox="1"/>
            <p:nvPr/>
          </p:nvSpPr>
          <p:spPr>
            <a:xfrm>
              <a:off x="6972922" y="2876460"/>
              <a:ext cx="324518" cy="101994"/>
            </a:xfrm>
            <a:prstGeom prst="rect">
              <a:avLst/>
            </a:prstGeom>
            <a:noFill/>
            <a:ln>
              <a:noFill/>
            </a:ln>
          </p:spPr>
          <p:txBody>
            <a:bodyPr spcFirstLastPara="1" wrap="square" lIns="0" tIns="0" rIns="0" bIns="0" anchor="t" anchorCtr="0">
              <a:noAutofit/>
            </a:bodyPr>
            <a:lstStyle/>
            <a:p>
              <a:pPr>
                <a:buClr>
                  <a:srgbClr val="000000"/>
                </a:buClr>
                <a:buSzPts val="1100"/>
              </a:pPr>
              <a:r>
                <a:rPr lang="en-US" sz="1050" dirty="0">
                  <a:solidFill>
                    <a:schemeClr val="dk1"/>
                  </a:solidFill>
                  <a:latin typeface="Arial"/>
                  <a:ea typeface="Arial"/>
                  <a:cs typeface="Arial"/>
                  <a:sym typeface="Arial"/>
                </a:rPr>
                <a:t>*</a:t>
              </a:r>
              <a:endParaRPr sz="1100" dirty="0">
                <a:solidFill>
                  <a:srgbClr val="000000"/>
                </a:solidFill>
                <a:latin typeface="Arial"/>
                <a:ea typeface="Arial"/>
                <a:cs typeface="Arial"/>
                <a:sym typeface="Arial"/>
              </a:endParaRPr>
            </a:p>
          </p:txBody>
        </p:sp>
        <p:cxnSp>
          <p:nvCxnSpPr>
            <p:cNvPr id="79" name="Google Shape;554;g10f8d9d020d_0_26">
              <a:extLst>
                <a:ext uri="{FF2B5EF4-FFF2-40B4-BE49-F238E27FC236}">
                  <a16:creationId xmlns:a16="http://schemas.microsoft.com/office/drawing/2014/main" id="{3425C838-5E04-A0CB-69A9-3FFD2A72A9A9}"/>
                </a:ext>
              </a:extLst>
            </p:cNvPr>
            <p:cNvCxnSpPr>
              <a:cxnSpLocks/>
              <a:stCxn id="123" idx="2"/>
              <a:endCxn id="45" idx="0"/>
            </p:cNvCxnSpPr>
            <p:nvPr/>
          </p:nvCxnSpPr>
          <p:spPr>
            <a:xfrm flipH="1">
              <a:off x="6152376" y="2670828"/>
              <a:ext cx="1329" cy="308361"/>
            </a:xfrm>
            <a:prstGeom prst="straightConnector1">
              <a:avLst/>
            </a:prstGeom>
            <a:noFill/>
            <a:ln w="12700" cap="flat" cmpd="sng">
              <a:solidFill>
                <a:schemeClr val="dk1"/>
              </a:solidFill>
              <a:prstDash val="solid"/>
              <a:miter lim="800000"/>
              <a:headEnd type="none" w="sm" len="sm"/>
              <a:tailEnd type="triangle" w="lg" len="lg"/>
            </a:ln>
          </p:spPr>
        </p:cxnSp>
        <p:sp>
          <p:nvSpPr>
            <p:cNvPr id="81" name="Google Shape;542;g10f8d9d020d_0_26">
              <a:extLst>
                <a:ext uri="{FF2B5EF4-FFF2-40B4-BE49-F238E27FC236}">
                  <a16:creationId xmlns:a16="http://schemas.microsoft.com/office/drawing/2014/main" id="{25CDBD30-B509-F36B-C600-E6449921904D}"/>
                </a:ext>
              </a:extLst>
            </p:cNvPr>
            <p:cNvSpPr txBox="1"/>
            <p:nvPr/>
          </p:nvSpPr>
          <p:spPr>
            <a:xfrm>
              <a:off x="7105285" y="2723400"/>
              <a:ext cx="733802" cy="143202"/>
            </a:xfrm>
            <a:prstGeom prst="rect">
              <a:avLst/>
            </a:prstGeom>
            <a:noFill/>
            <a:ln>
              <a:noFill/>
            </a:ln>
          </p:spPr>
          <p:txBody>
            <a:bodyPr spcFirstLastPara="1" wrap="square" lIns="0" tIns="0" rIns="0" bIns="0" anchor="t" anchorCtr="0">
              <a:noAutofit/>
            </a:bodyPr>
            <a:lstStyle/>
            <a:p>
              <a:pPr>
                <a:buClr>
                  <a:srgbClr val="000000"/>
                </a:buClr>
                <a:buSzPts val="1100"/>
              </a:pPr>
              <a:r>
                <a:rPr lang="de-DE" sz="1050" dirty="0" err="1">
                  <a:latin typeface="Arial"/>
                  <a:ea typeface="Arial"/>
                  <a:cs typeface="Arial"/>
                  <a:sym typeface="Arial"/>
                </a:rPr>
                <a:t>required</a:t>
              </a:r>
              <a:br>
                <a:rPr lang="de-DE" sz="1050" dirty="0">
                  <a:latin typeface="Arial"/>
                  <a:ea typeface="Arial"/>
                  <a:cs typeface="Arial"/>
                  <a:sym typeface="Arial"/>
                </a:rPr>
              </a:br>
              <a:r>
                <a:rPr lang="de-DE" sz="1050" dirty="0">
                  <a:latin typeface="Arial"/>
                  <a:ea typeface="Arial"/>
                  <a:cs typeface="Arial"/>
                  <a:sym typeface="Arial"/>
                </a:rPr>
                <a:t>Properties</a:t>
              </a:r>
              <a:endParaRPr sz="1050" dirty="0">
                <a:latin typeface="Arial"/>
                <a:ea typeface="Arial"/>
                <a:cs typeface="Arial"/>
                <a:sym typeface="Arial"/>
              </a:endParaRPr>
            </a:p>
          </p:txBody>
        </p:sp>
        <p:cxnSp>
          <p:nvCxnSpPr>
            <p:cNvPr id="85" name="Google Shape;532;g10f8d9d020d_0_26">
              <a:extLst>
                <a:ext uri="{FF2B5EF4-FFF2-40B4-BE49-F238E27FC236}">
                  <a16:creationId xmlns:a16="http://schemas.microsoft.com/office/drawing/2014/main" id="{076E31CB-8745-7DA9-3B8A-B6D85096EEAF}"/>
                </a:ext>
              </a:extLst>
            </p:cNvPr>
            <p:cNvCxnSpPr>
              <a:cxnSpLocks/>
              <a:stCxn id="57" idx="2"/>
            </p:cNvCxnSpPr>
            <p:nvPr/>
          </p:nvCxnSpPr>
          <p:spPr>
            <a:xfrm rot="5400000">
              <a:off x="7029035" y="2279287"/>
              <a:ext cx="517760" cy="1010171"/>
            </a:xfrm>
            <a:prstGeom prst="bentConnector2">
              <a:avLst/>
            </a:prstGeom>
            <a:noFill/>
            <a:ln w="9525" cap="flat" cmpd="sng">
              <a:solidFill>
                <a:schemeClr val="dk1"/>
              </a:solidFill>
              <a:prstDash val="solid"/>
              <a:miter lim="800000"/>
              <a:headEnd type="none" w="sm" len="sm"/>
              <a:tailEnd type="triangle" w="lg" len="lg"/>
            </a:ln>
          </p:spPr>
        </p:cxnSp>
        <p:sp>
          <p:nvSpPr>
            <p:cNvPr id="123" name="Raute 122">
              <a:extLst>
                <a:ext uri="{FF2B5EF4-FFF2-40B4-BE49-F238E27FC236}">
                  <a16:creationId xmlns:a16="http://schemas.microsoft.com/office/drawing/2014/main" id="{F86F58B5-3BEA-3471-AAAC-49C323A89B7E}"/>
                </a:ext>
              </a:extLst>
            </p:cNvPr>
            <p:cNvSpPr/>
            <p:nvPr/>
          </p:nvSpPr>
          <p:spPr>
            <a:xfrm flipH="1">
              <a:off x="6103080" y="2535263"/>
              <a:ext cx="101250" cy="135565"/>
            </a:xfrm>
            <a:prstGeom prst="diamond">
              <a:avLst/>
            </a:prstGeom>
            <a:solidFill>
              <a:schemeClr val="tx1"/>
            </a:solidFill>
            <a:ln w="12700" cap="flat" cmpd="sng">
              <a:solidFill>
                <a:schemeClr val="dk1"/>
              </a:solidFill>
              <a:prstDash val="solid"/>
              <a:miter lim="800000"/>
              <a:headEnd type="none" w="sm" len="sm"/>
              <a:tailEnd type="triangle" w="lg" len="lg"/>
            </a:ln>
          </p:spPr>
          <p:txBody>
            <a:bodyPr rtlCol="0" anchor="ctr"/>
            <a:lstStyle/>
            <a:p>
              <a:pPr algn="ctr"/>
              <a:endParaRPr lang="de-AT" sz="1013" dirty="0">
                <a:latin typeface="Arial" panose="020B0604020202020204" pitchFamily="34" charset="0"/>
                <a:cs typeface="Arial" panose="020B0604020202020204" pitchFamily="34" charset="0"/>
              </a:endParaRPr>
            </a:p>
          </p:txBody>
        </p:sp>
        <p:sp>
          <p:nvSpPr>
            <p:cNvPr id="162" name="Google Shape;558;g10f8d9d020d_0_26">
              <a:extLst>
                <a:ext uri="{FF2B5EF4-FFF2-40B4-BE49-F238E27FC236}">
                  <a16:creationId xmlns:a16="http://schemas.microsoft.com/office/drawing/2014/main" id="{D1F5BE36-7B2C-BF6B-60DA-998819B976D3}"/>
                </a:ext>
              </a:extLst>
            </p:cNvPr>
            <p:cNvSpPr txBox="1"/>
            <p:nvPr/>
          </p:nvSpPr>
          <p:spPr>
            <a:xfrm>
              <a:off x="6278669" y="2731339"/>
              <a:ext cx="90111" cy="101994"/>
            </a:xfrm>
            <a:prstGeom prst="rect">
              <a:avLst/>
            </a:prstGeom>
            <a:noFill/>
            <a:ln>
              <a:noFill/>
            </a:ln>
          </p:spPr>
          <p:txBody>
            <a:bodyPr spcFirstLastPara="1" wrap="square" lIns="0" tIns="0" rIns="0" bIns="0" anchor="t" anchorCtr="0">
              <a:noAutofit/>
            </a:bodyPr>
            <a:lstStyle>
              <a:defPPr>
                <a:defRPr lang="de-DE"/>
              </a:defPPr>
              <a:lvl1pPr marR="0" lvl="0" indent="0">
                <a:lnSpc>
                  <a:spcPct val="100000"/>
                </a:lnSpc>
                <a:spcBef>
                  <a:spcPts val="0"/>
                </a:spcBef>
                <a:spcAft>
                  <a:spcPts val="0"/>
                </a:spcAft>
                <a:buClr>
                  <a:srgbClr val="000000"/>
                </a:buClr>
                <a:buSzPts val="1100"/>
                <a:buFont typeface="Arial"/>
                <a:buNone/>
                <a:defRPr sz="1400" b="0" i="0" u="none" strike="noStrike" cap="none">
                  <a:solidFill>
                    <a:schemeClr val="dk1"/>
                  </a:solidFill>
                  <a:latin typeface="Arial"/>
                  <a:ea typeface="Arial"/>
                  <a:cs typeface="Arial"/>
                </a:defRPr>
              </a:lvl1pPr>
            </a:lstStyle>
            <a:p>
              <a:r>
                <a:rPr lang="en-US" sz="1050" dirty="0">
                  <a:sym typeface="Arial"/>
                </a:rPr>
                <a:t>*</a:t>
              </a:r>
              <a:endParaRPr sz="1050" dirty="0">
                <a:sym typeface="Arial"/>
              </a:endParaRPr>
            </a:p>
          </p:txBody>
        </p:sp>
      </p:grpSp>
      <p:sp>
        <p:nvSpPr>
          <p:cNvPr id="37" name="Inhaltsplatzhalter 1">
            <a:extLst>
              <a:ext uri="{FF2B5EF4-FFF2-40B4-BE49-F238E27FC236}">
                <a16:creationId xmlns:a16="http://schemas.microsoft.com/office/drawing/2014/main" id="{0782D012-C157-48D7-A4B2-74A4672589FF}"/>
              </a:ext>
            </a:extLst>
          </p:cNvPr>
          <p:cNvSpPr txBox="1">
            <a:spLocks/>
          </p:cNvSpPr>
          <p:nvPr/>
        </p:nvSpPr>
        <p:spPr>
          <a:xfrm>
            <a:off x="468313" y="1598400"/>
            <a:ext cx="3842524" cy="3492500"/>
          </a:xfrm>
          <a:prstGeom prst="rect">
            <a:avLst/>
          </a:prstGeom>
        </p:spPr>
        <p:txBody>
          <a:bodyPr vert="horz" lIns="0" tIns="0" rIns="0" bIns="0" spcCol="288000" rtlCol="0">
            <a:noAutofit/>
          </a:bodyPr>
          <a:lstStyle>
            <a:lvl1pPr marL="171450" indent="-171450" algn="l" defTabSz="685800" rtl="0" eaLnBrk="1" latinLnBrk="0" hangingPunct="1">
              <a:lnSpc>
                <a:spcPct val="120000"/>
              </a:lnSpc>
              <a:spcBef>
                <a:spcPts val="750"/>
              </a:spcBef>
              <a:buClr>
                <a:schemeClr val="accent1"/>
              </a:buClr>
              <a:buFont typeface="Arial" panose="020B0604020202020204" pitchFamily="34" charset="0"/>
              <a:buChar char="•"/>
              <a:defRPr sz="1400" kern="1200">
                <a:solidFill>
                  <a:schemeClr val="tx1"/>
                </a:solidFill>
                <a:latin typeface="+mn-lt"/>
                <a:ea typeface="+mn-ea"/>
                <a:cs typeface="+mn-cs"/>
              </a:defRPr>
            </a:lvl1pPr>
            <a:lvl2pPr marL="360363" indent="-184150" algn="l" defTabSz="685800" rtl="0" eaLnBrk="1" latinLnBrk="0" hangingPunct="1">
              <a:lnSpc>
                <a:spcPct val="120000"/>
              </a:lnSpc>
              <a:spcBef>
                <a:spcPts val="375"/>
              </a:spcBef>
              <a:buClr>
                <a:schemeClr val="tx1"/>
              </a:buClr>
              <a:buFont typeface="Arial" panose="020B0604020202020204" pitchFamily="34" charset="0"/>
              <a:buChar char="•"/>
              <a:defRPr sz="1400" kern="1200">
                <a:solidFill>
                  <a:schemeClr val="tx1"/>
                </a:solidFill>
                <a:latin typeface="+mn-lt"/>
                <a:ea typeface="+mn-ea"/>
                <a:cs typeface="+mn-cs"/>
              </a:defRPr>
            </a:lvl2pPr>
            <a:lvl3pPr marL="536575" indent="-176213" algn="l" defTabSz="685800" rtl="0" eaLnBrk="1" latinLnBrk="0" hangingPunct="1">
              <a:lnSpc>
                <a:spcPct val="120000"/>
              </a:lnSpc>
              <a:spcBef>
                <a:spcPts val="375"/>
              </a:spcBef>
              <a:buClr>
                <a:schemeClr val="tx1"/>
              </a:buClr>
              <a:buFont typeface="Arial" panose="020B0604020202020204" pitchFamily="34" charset="0"/>
              <a:buChar char="•"/>
              <a:defRPr sz="1200" kern="1200">
                <a:solidFill>
                  <a:schemeClr val="tx1"/>
                </a:solidFill>
                <a:latin typeface="+mn-lt"/>
                <a:ea typeface="+mn-ea"/>
                <a:cs typeface="+mn-cs"/>
              </a:defRPr>
            </a:lvl3pPr>
            <a:lvl4pPr marL="720725" indent="-184150" algn="l" defTabSz="685800" rtl="0" eaLnBrk="1" latinLnBrk="0" hangingPunct="1">
              <a:lnSpc>
                <a:spcPct val="120000"/>
              </a:lnSpc>
              <a:spcBef>
                <a:spcPts val="375"/>
              </a:spcBef>
              <a:buClr>
                <a:schemeClr val="tx1"/>
              </a:buClr>
              <a:buFont typeface="Arial" panose="020B0604020202020204" pitchFamily="34" charset="0"/>
              <a:buChar char="•"/>
              <a:defRPr sz="1200" kern="1200">
                <a:solidFill>
                  <a:schemeClr val="tx1"/>
                </a:solidFill>
                <a:latin typeface="+mn-lt"/>
                <a:ea typeface="+mn-ea"/>
                <a:cs typeface="+mn-cs"/>
              </a:defRPr>
            </a:lvl4pPr>
            <a:lvl5pPr marL="896938" indent="-176213" algn="l" defTabSz="685800" rtl="0" eaLnBrk="1" latinLnBrk="0" hangingPunct="1">
              <a:lnSpc>
                <a:spcPct val="120000"/>
              </a:lnSpc>
              <a:spcBef>
                <a:spcPts val="375"/>
              </a:spcBef>
              <a:buClr>
                <a:schemeClr val="tx1"/>
              </a:buClr>
              <a:buFont typeface="Arial" panose="020B0604020202020204" pitchFamily="34" charset="0"/>
              <a:buChar char="•"/>
              <a:defRPr sz="12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nSpc>
                <a:spcPct val="150000"/>
              </a:lnSpc>
              <a:buClr>
                <a:srgbClr val="00519E"/>
              </a:buClr>
            </a:pPr>
            <a:r>
              <a:rPr lang="en-US" dirty="0"/>
              <a:t>Extracted metamodel from API description</a:t>
            </a:r>
            <a:r>
              <a:rPr lang="en-US" baseline="30000" dirty="0"/>
              <a:t>3</a:t>
            </a:r>
          </a:p>
          <a:p>
            <a:pPr marL="0" indent="0">
              <a:lnSpc>
                <a:spcPct val="150000"/>
              </a:lnSpc>
              <a:buClr>
                <a:srgbClr val="00519E"/>
              </a:buClr>
              <a:buNone/>
            </a:pPr>
            <a:endParaRPr lang="en-US" baseline="30000" dirty="0"/>
          </a:p>
          <a:p>
            <a:pPr>
              <a:lnSpc>
                <a:spcPct val="200000"/>
              </a:lnSpc>
              <a:buClr>
                <a:srgbClr val="00519E"/>
              </a:buClr>
            </a:pPr>
            <a:r>
              <a:rPr lang="en-US" dirty="0"/>
              <a:t>Model data received from devices</a:t>
            </a:r>
          </a:p>
          <a:p>
            <a:pPr lvl="1">
              <a:lnSpc>
                <a:spcPct val="200000"/>
              </a:lnSpc>
              <a:buClr>
                <a:srgbClr val="00519E"/>
              </a:buClr>
            </a:pPr>
            <a:r>
              <a:rPr lang="en-US" dirty="0" err="1">
                <a:solidFill>
                  <a:srgbClr val="00519E"/>
                </a:solidFill>
              </a:rPr>
              <a:t>ComponentType</a:t>
            </a:r>
            <a:r>
              <a:rPr lang="en-US" dirty="0"/>
              <a:t>: defines a type of assets</a:t>
            </a:r>
          </a:p>
          <a:p>
            <a:pPr lvl="1">
              <a:lnSpc>
                <a:spcPct val="200000"/>
              </a:lnSpc>
              <a:buClr>
                <a:srgbClr val="00519E"/>
              </a:buClr>
            </a:pPr>
            <a:r>
              <a:rPr lang="en-US" dirty="0">
                <a:solidFill>
                  <a:srgbClr val="00519E"/>
                </a:solidFill>
              </a:rPr>
              <a:t>Function</a:t>
            </a:r>
            <a:r>
              <a:rPr lang="en-US" dirty="0"/>
              <a:t>: reference a function for interaction</a:t>
            </a:r>
          </a:p>
          <a:p>
            <a:pPr lvl="1">
              <a:lnSpc>
                <a:spcPct val="200000"/>
              </a:lnSpc>
              <a:buClr>
                <a:srgbClr val="00519E"/>
              </a:buClr>
            </a:pPr>
            <a:r>
              <a:rPr lang="en-US" dirty="0" err="1">
                <a:solidFill>
                  <a:srgbClr val="00519E"/>
                </a:solidFill>
              </a:rPr>
              <a:t>PropertyDefinition</a:t>
            </a:r>
            <a:r>
              <a:rPr lang="en-US" dirty="0"/>
              <a:t>: Defines properties</a:t>
            </a:r>
          </a:p>
          <a:p>
            <a:pPr lvl="1">
              <a:lnSpc>
                <a:spcPct val="200000"/>
              </a:lnSpc>
              <a:buClr>
                <a:srgbClr val="00519E"/>
              </a:buClr>
            </a:pPr>
            <a:r>
              <a:rPr lang="en-US" dirty="0" err="1">
                <a:solidFill>
                  <a:srgbClr val="00519E"/>
                </a:solidFill>
              </a:rPr>
              <a:t>DataType</a:t>
            </a:r>
            <a:r>
              <a:rPr lang="en-US" dirty="0"/>
              <a:t>: type of properties</a:t>
            </a:r>
          </a:p>
          <a:p>
            <a:pPr lvl="1">
              <a:lnSpc>
                <a:spcPct val="200000"/>
              </a:lnSpc>
              <a:buClr>
                <a:srgbClr val="00519E"/>
              </a:buClr>
            </a:pPr>
            <a:r>
              <a:rPr lang="en-US" dirty="0">
                <a:solidFill>
                  <a:srgbClr val="00519E"/>
                </a:solidFill>
              </a:rPr>
              <a:t>Relationship</a:t>
            </a:r>
            <a:r>
              <a:rPr lang="en-US" dirty="0"/>
              <a:t>: associations between types</a:t>
            </a:r>
          </a:p>
        </p:txBody>
      </p:sp>
      <p:sp>
        <p:nvSpPr>
          <p:cNvPr id="41" name="Textfeld 40">
            <a:extLst>
              <a:ext uri="{FF2B5EF4-FFF2-40B4-BE49-F238E27FC236}">
                <a16:creationId xmlns:a16="http://schemas.microsoft.com/office/drawing/2014/main" id="{D68CDACD-18EB-6FDA-EEA2-C17E4E80E822}"/>
              </a:ext>
            </a:extLst>
          </p:cNvPr>
          <p:cNvSpPr txBox="1"/>
          <p:nvPr/>
        </p:nvSpPr>
        <p:spPr>
          <a:xfrm>
            <a:off x="4841005" y="4921689"/>
            <a:ext cx="3937456" cy="215444"/>
          </a:xfrm>
          <a:prstGeom prst="rect">
            <a:avLst/>
          </a:prstGeom>
          <a:noFill/>
        </p:spPr>
        <p:txBody>
          <a:bodyPr wrap="square">
            <a:spAutoFit/>
          </a:bodyPr>
          <a:lstStyle/>
          <a:p>
            <a:r>
              <a:rPr lang="en-US" sz="1100" baseline="30000" dirty="0">
                <a:hlinkClick r:id="rId3"/>
              </a:rPr>
              <a:t>3</a:t>
            </a:r>
            <a:r>
              <a:rPr lang="en-US" sz="800" baseline="30000" dirty="0">
                <a:hlinkClick r:id="rId3"/>
              </a:rPr>
              <a:t> </a:t>
            </a:r>
            <a:r>
              <a:rPr lang="en-US" sz="800" dirty="0">
                <a:hlinkClick r:id="rId3"/>
              </a:rPr>
              <a:t>https://docs.aws.amazon.com/iot-twinmaker/latest/guide/what-is-twinmaker.html</a:t>
            </a:r>
            <a:r>
              <a:rPr lang="en-US" sz="800" dirty="0"/>
              <a:t>  </a:t>
            </a:r>
          </a:p>
        </p:txBody>
      </p:sp>
      <p:pic>
        <p:nvPicPr>
          <p:cNvPr id="42" name="Grafik 41" descr="Ein Bild, das Text, Geschirr enthält.&#10;&#10;Automatisch generierte Beschreibung">
            <a:extLst>
              <a:ext uri="{FF2B5EF4-FFF2-40B4-BE49-F238E27FC236}">
                <a16:creationId xmlns:a16="http://schemas.microsoft.com/office/drawing/2014/main" id="{F4F963AB-DD9B-0C17-5636-F5866B711D9B}"/>
              </a:ext>
            </a:extLst>
          </p:cNvPr>
          <p:cNvPicPr>
            <a:picLocks noChangeAspect="1"/>
          </p:cNvPicPr>
          <p:nvPr/>
        </p:nvPicPr>
        <p:blipFill>
          <a:blip r:embed="rId4"/>
          <a:stretch>
            <a:fillRect/>
          </a:stretch>
        </p:blipFill>
        <p:spPr>
          <a:xfrm>
            <a:off x="7926443" y="1598400"/>
            <a:ext cx="749244" cy="448610"/>
          </a:xfrm>
          <a:prstGeom prst="rect">
            <a:avLst/>
          </a:prstGeom>
        </p:spPr>
      </p:pic>
    </p:spTree>
    <p:extLst>
      <p:ext uri="{BB962C8B-B14F-4D97-AF65-F5344CB8AC3E}">
        <p14:creationId xmlns:p14="http://schemas.microsoft.com/office/powerpoint/2010/main" val="4018693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7">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7">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7">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7">
                                            <p:txEl>
                                              <p:pRg st="5" end="5"/>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7">
                                            <p:txEl>
                                              <p:pRg st="6" end="6"/>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7">
                                            <p:txEl>
                                              <p:pRg st="7" end="7"/>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D16C651E-DB99-1808-BC54-8FC5923D5821}"/>
              </a:ext>
            </a:extLst>
          </p:cNvPr>
          <p:cNvSpPr>
            <a:spLocks noGrp="1"/>
          </p:cNvSpPr>
          <p:nvPr>
            <p:ph type="dt" sz="half" idx="10"/>
          </p:nvPr>
        </p:nvSpPr>
        <p:spPr/>
        <p:txBody>
          <a:bodyPr/>
          <a:lstStyle/>
          <a:p>
            <a:fld id="{FC9EF958-1C90-4C86-834E-9BA4FF7595DB}" type="datetime4">
              <a:rPr lang="en-US" smtClean="0"/>
              <a:t>July 1, 2022</a:t>
            </a:fld>
            <a:endParaRPr lang="de-DE" dirty="0"/>
          </a:p>
        </p:txBody>
      </p:sp>
      <p:sp>
        <p:nvSpPr>
          <p:cNvPr id="4" name="Fußzeilenplatzhalter 3">
            <a:extLst>
              <a:ext uri="{FF2B5EF4-FFF2-40B4-BE49-F238E27FC236}">
                <a16:creationId xmlns:a16="http://schemas.microsoft.com/office/drawing/2014/main" id="{672B1DC7-3423-8349-9632-6719F9C92BBB}"/>
              </a:ext>
            </a:extLst>
          </p:cNvPr>
          <p:cNvSpPr>
            <a:spLocks noGrp="1"/>
          </p:cNvSpPr>
          <p:nvPr>
            <p:ph type="ftr" sz="quarter" idx="11"/>
          </p:nvPr>
        </p:nvSpPr>
        <p:spPr/>
        <p:txBody>
          <a:bodyPr/>
          <a:lstStyle/>
          <a:p>
            <a:r>
              <a:rPr lang="en-US"/>
              <a:t>Modeling Capabilities of Digital Twin Platforms | Jérôme Pfeiffer | jerome.pfeiffer@isw.uni-stuttgart.de </a:t>
            </a:r>
            <a:endParaRPr lang="de-DE" dirty="0"/>
          </a:p>
        </p:txBody>
      </p:sp>
      <p:sp>
        <p:nvSpPr>
          <p:cNvPr id="5" name="Foliennummernplatzhalter 4">
            <a:extLst>
              <a:ext uri="{FF2B5EF4-FFF2-40B4-BE49-F238E27FC236}">
                <a16:creationId xmlns:a16="http://schemas.microsoft.com/office/drawing/2014/main" id="{F4C7ABCC-8838-D785-3543-692DA195AC96}"/>
              </a:ext>
            </a:extLst>
          </p:cNvPr>
          <p:cNvSpPr>
            <a:spLocks noGrp="1"/>
          </p:cNvSpPr>
          <p:nvPr>
            <p:ph type="sldNum" sz="quarter" idx="12"/>
          </p:nvPr>
        </p:nvSpPr>
        <p:spPr/>
        <p:txBody>
          <a:bodyPr/>
          <a:lstStyle/>
          <a:p>
            <a:fld id="{9E82CC3C-1DC0-4FDA-9590-6CC506AB67F8}" type="slidenum">
              <a:rPr lang="de-DE" smtClean="0"/>
              <a:pPr/>
              <a:t>11</a:t>
            </a:fld>
            <a:endParaRPr lang="de-DE" dirty="0"/>
          </a:p>
        </p:txBody>
      </p:sp>
      <p:sp>
        <p:nvSpPr>
          <p:cNvPr id="6" name="Textplatzhalter 5">
            <a:extLst>
              <a:ext uri="{FF2B5EF4-FFF2-40B4-BE49-F238E27FC236}">
                <a16:creationId xmlns:a16="http://schemas.microsoft.com/office/drawing/2014/main" id="{0AF2935E-87C0-772C-7B31-1F1275F92898}"/>
              </a:ext>
            </a:extLst>
          </p:cNvPr>
          <p:cNvSpPr>
            <a:spLocks noGrp="1"/>
          </p:cNvSpPr>
          <p:nvPr>
            <p:ph type="body" sz="quarter" idx="13"/>
          </p:nvPr>
        </p:nvSpPr>
        <p:spPr/>
        <p:txBody>
          <a:bodyPr/>
          <a:lstStyle/>
          <a:p>
            <a:r>
              <a:rPr lang="en-US" dirty="0"/>
              <a:t>Summary</a:t>
            </a:r>
          </a:p>
        </p:txBody>
      </p:sp>
      <p:sp>
        <p:nvSpPr>
          <p:cNvPr id="7" name="Titel 6">
            <a:extLst>
              <a:ext uri="{FF2B5EF4-FFF2-40B4-BE49-F238E27FC236}">
                <a16:creationId xmlns:a16="http://schemas.microsoft.com/office/drawing/2014/main" id="{2674A8DC-E475-145F-89A1-D9F047F3738D}"/>
              </a:ext>
            </a:extLst>
          </p:cNvPr>
          <p:cNvSpPr>
            <a:spLocks noGrp="1"/>
          </p:cNvSpPr>
          <p:nvPr>
            <p:ph type="title"/>
          </p:nvPr>
        </p:nvSpPr>
        <p:spPr/>
        <p:txBody>
          <a:bodyPr/>
          <a:lstStyle/>
          <a:p>
            <a:r>
              <a:rPr lang="en-US" dirty="0"/>
              <a:t>RQ1: What are the conceptual metamodels used by existing DT platforms?</a:t>
            </a:r>
          </a:p>
        </p:txBody>
      </p:sp>
      <p:sp>
        <p:nvSpPr>
          <p:cNvPr id="38" name="Inhaltsplatzhalter 1">
            <a:extLst>
              <a:ext uri="{FF2B5EF4-FFF2-40B4-BE49-F238E27FC236}">
                <a16:creationId xmlns:a16="http://schemas.microsoft.com/office/drawing/2014/main" id="{3D7168AD-7294-CC24-EB08-709F2B0692CA}"/>
              </a:ext>
            </a:extLst>
          </p:cNvPr>
          <p:cNvSpPr txBox="1">
            <a:spLocks/>
          </p:cNvSpPr>
          <p:nvPr/>
        </p:nvSpPr>
        <p:spPr>
          <a:xfrm>
            <a:off x="468312" y="1598400"/>
            <a:ext cx="8207375" cy="3492500"/>
          </a:xfrm>
          <a:prstGeom prst="rect">
            <a:avLst/>
          </a:prstGeom>
        </p:spPr>
        <p:txBody>
          <a:bodyPr vert="horz" lIns="0" tIns="0" rIns="0" bIns="0" spcCol="288000" rtlCol="0">
            <a:noAutofit/>
          </a:bodyPr>
          <a:lstStyle>
            <a:lvl1pPr marL="171450" indent="-171450" algn="l" defTabSz="685800" rtl="0" eaLnBrk="1" latinLnBrk="0" hangingPunct="1">
              <a:lnSpc>
                <a:spcPct val="120000"/>
              </a:lnSpc>
              <a:spcBef>
                <a:spcPts val="750"/>
              </a:spcBef>
              <a:buClr>
                <a:schemeClr val="accent1"/>
              </a:buClr>
              <a:buFont typeface="Arial" panose="020B0604020202020204" pitchFamily="34" charset="0"/>
              <a:buChar char="•"/>
              <a:defRPr sz="1400" kern="1200">
                <a:solidFill>
                  <a:schemeClr val="tx1"/>
                </a:solidFill>
                <a:latin typeface="+mn-lt"/>
                <a:ea typeface="+mn-ea"/>
                <a:cs typeface="+mn-cs"/>
              </a:defRPr>
            </a:lvl1pPr>
            <a:lvl2pPr marL="360363" indent="-184150" algn="l" defTabSz="685800" rtl="0" eaLnBrk="1" latinLnBrk="0" hangingPunct="1">
              <a:lnSpc>
                <a:spcPct val="120000"/>
              </a:lnSpc>
              <a:spcBef>
                <a:spcPts val="375"/>
              </a:spcBef>
              <a:buClr>
                <a:schemeClr val="tx1"/>
              </a:buClr>
              <a:buFont typeface="Arial" panose="020B0604020202020204" pitchFamily="34" charset="0"/>
              <a:buChar char="•"/>
              <a:defRPr sz="1400" kern="1200">
                <a:solidFill>
                  <a:schemeClr val="tx1"/>
                </a:solidFill>
                <a:latin typeface="+mn-lt"/>
                <a:ea typeface="+mn-ea"/>
                <a:cs typeface="+mn-cs"/>
              </a:defRPr>
            </a:lvl2pPr>
            <a:lvl3pPr marL="536575" indent="-176213" algn="l" defTabSz="685800" rtl="0" eaLnBrk="1" latinLnBrk="0" hangingPunct="1">
              <a:lnSpc>
                <a:spcPct val="120000"/>
              </a:lnSpc>
              <a:spcBef>
                <a:spcPts val="375"/>
              </a:spcBef>
              <a:buClr>
                <a:schemeClr val="tx1"/>
              </a:buClr>
              <a:buFont typeface="Arial" panose="020B0604020202020204" pitchFamily="34" charset="0"/>
              <a:buChar char="•"/>
              <a:defRPr sz="1200" kern="1200">
                <a:solidFill>
                  <a:schemeClr val="tx1"/>
                </a:solidFill>
                <a:latin typeface="+mn-lt"/>
                <a:ea typeface="+mn-ea"/>
                <a:cs typeface="+mn-cs"/>
              </a:defRPr>
            </a:lvl3pPr>
            <a:lvl4pPr marL="720725" indent="-184150" algn="l" defTabSz="685800" rtl="0" eaLnBrk="1" latinLnBrk="0" hangingPunct="1">
              <a:lnSpc>
                <a:spcPct val="120000"/>
              </a:lnSpc>
              <a:spcBef>
                <a:spcPts val="375"/>
              </a:spcBef>
              <a:buClr>
                <a:schemeClr val="tx1"/>
              </a:buClr>
              <a:buFont typeface="Arial" panose="020B0604020202020204" pitchFamily="34" charset="0"/>
              <a:buChar char="•"/>
              <a:defRPr sz="1200" kern="1200">
                <a:solidFill>
                  <a:schemeClr val="tx1"/>
                </a:solidFill>
                <a:latin typeface="+mn-lt"/>
                <a:ea typeface="+mn-ea"/>
                <a:cs typeface="+mn-cs"/>
              </a:defRPr>
            </a:lvl4pPr>
            <a:lvl5pPr marL="896938" indent="-176213" algn="l" defTabSz="685800" rtl="0" eaLnBrk="1" latinLnBrk="0" hangingPunct="1">
              <a:lnSpc>
                <a:spcPct val="120000"/>
              </a:lnSpc>
              <a:spcBef>
                <a:spcPts val="375"/>
              </a:spcBef>
              <a:buClr>
                <a:schemeClr val="tx1"/>
              </a:buClr>
              <a:buFont typeface="Arial" panose="020B0604020202020204" pitchFamily="34" charset="0"/>
              <a:buChar char="•"/>
              <a:defRPr sz="12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nSpc>
                <a:spcPct val="200000"/>
              </a:lnSpc>
              <a:buClr>
                <a:srgbClr val="00519E"/>
              </a:buClr>
            </a:pPr>
            <a:r>
              <a:rPr lang="en-US" dirty="0"/>
              <a:t>Metamodels employ similar concepts for structural modelling, e.g., type and property definition</a:t>
            </a:r>
          </a:p>
          <a:p>
            <a:pPr>
              <a:lnSpc>
                <a:spcPct val="200000"/>
              </a:lnSpc>
              <a:buClr>
                <a:srgbClr val="00519E"/>
              </a:buClr>
            </a:pPr>
            <a:r>
              <a:rPr lang="en-US" dirty="0"/>
              <a:t>All metamodels support versioning of modeling concepts</a:t>
            </a:r>
          </a:p>
          <a:p>
            <a:pPr>
              <a:lnSpc>
                <a:spcPct val="200000"/>
              </a:lnSpc>
              <a:buClr>
                <a:srgbClr val="00519E"/>
              </a:buClr>
            </a:pPr>
            <a:r>
              <a:rPr lang="en-US" dirty="0"/>
              <a:t>Difficulties: </a:t>
            </a:r>
            <a:r>
              <a:rPr lang="en-US" dirty="0" err="1"/>
              <a:t>Inprecise</a:t>
            </a:r>
            <a:r>
              <a:rPr lang="en-US" dirty="0"/>
              <a:t> or missing descriptions: e.g., faults in Eclipse </a:t>
            </a:r>
            <a:r>
              <a:rPr lang="en-US" dirty="0" err="1"/>
              <a:t>Vorto</a:t>
            </a:r>
            <a:endParaRPr lang="en-US" dirty="0"/>
          </a:p>
          <a:p>
            <a:pPr>
              <a:lnSpc>
                <a:spcPct val="200000"/>
              </a:lnSpc>
              <a:buClr>
                <a:srgbClr val="00519E"/>
              </a:buClr>
            </a:pPr>
            <a:r>
              <a:rPr lang="en-US" dirty="0"/>
              <a:t>Interesting restrictions: </a:t>
            </a:r>
          </a:p>
          <a:p>
            <a:pPr lvl="1">
              <a:lnSpc>
                <a:spcPct val="150000"/>
              </a:lnSpc>
              <a:buClr>
                <a:srgbClr val="00519E"/>
              </a:buClr>
            </a:pPr>
            <a:r>
              <a:rPr lang="en-US" dirty="0"/>
              <a:t>Different upper bounds for inheritance from super-classes</a:t>
            </a:r>
          </a:p>
          <a:p>
            <a:pPr lvl="1">
              <a:lnSpc>
                <a:spcPct val="150000"/>
              </a:lnSpc>
              <a:buClr>
                <a:srgbClr val="00519E"/>
              </a:buClr>
            </a:pPr>
            <a:r>
              <a:rPr lang="en-US" dirty="0"/>
              <a:t>Different inheritance depth limitations</a:t>
            </a:r>
          </a:p>
          <a:p>
            <a:pPr lvl="1">
              <a:lnSpc>
                <a:spcPct val="150000"/>
              </a:lnSpc>
              <a:buClr>
                <a:srgbClr val="00519E"/>
              </a:buClr>
            </a:pPr>
            <a:r>
              <a:rPr lang="en-US" dirty="0"/>
              <a:t>Neither discussed nor </a:t>
            </a:r>
            <a:r>
              <a:rPr lang="en-US" dirty="0" err="1"/>
              <a:t>rationals</a:t>
            </a:r>
            <a:r>
              <a:rPr lang="en-US" dirty="0"/>
              <a:t> provided in platform documentation</a:t>
            </a:r>
          </a:p>
          <a:p>
            <a:pPr lvl="1">
              <a:lnSpc>
                <a:spcPct val="150000"/>
              </a:lnSpc>
              <a:buClr>
                <a:srgbClr val="00519E"/>
              </a:buClr>
            </a:pPr>
            <a:endParaRPr lang="en-US" dirty="0"/>
          </a:p>
        </p:txBody>
      </p:sp>
    </p:spTree>
    <p:extLst>
      <p:ext uri="{BB962C8B-B14F-4D97-AF65-F5344CB8AC3E}">
        <p14:creationId xmlns:p14="http://schemas.microsoft.com/office/powerpoint/2010/main" val="510346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8">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8">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8">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FE0A65F-A2BE-9E03-FC7C-0C99AFF24DF0}"/>
              </a:ext>
            </a:extLst>
          </p:cNvPr>
          <p:cNvSpPr>
            <a:spLocks noGrp="1"/>
          </p:cNvSpPr>
          <p:nvPr>
            <p:ph type="title"/>
          </p:nvPr>
        </p:nvSpPr>
        <p:spPr>
          <a:xfrm>
            <a:off x="2422799" y="2250000"/>
            <a:ext cx="6278289" cy="900000"/>
          </a:xfrm>
        </p:spPr>
        <p:txBody>
          <a:bodyPr/>
          <a:lstStyle/>
          <a:p>
            <a:r>
              <a:rPr lang="en-US" sz="2400" dirty="0">
                <a:sym typeface="Wingdings" panose="05000000000000000000" pitchFamily="2" charset="2"/>
              </a:rPr>
              <a:t>RQ2: How do the concepts of platform languages </a:t>
            </a:r>
            <a:r>
              <a:rPr lang="en-US" sz="2400" dirty="0">
                <a:solidFill>
                  <a:schemeClr val="accent1"/>
                </a:solidFill>
                <a:sym typeface="Wingdings" panose="05000000000000000000" pitchFamily="2" charset="2"/>
              </a:rPr>
              <a:t>relate to existing modeling concepts </a:t>
            </a:r>
            <a:r>
              <a:rPr lang="en-US" sz="2400" dirty="0">
                <a:sym typeface="Wingdings" panose="05000000000000000000" pitchFamily="2" charset="2"/>
              </a:rPr>
              <a:t>and standards?</a:t>
            </a:r>
            <a:endParaRPr lang="en-US" sz="2400" dirty="0"/>
          </a:p>
        </p:txBody>
      </p:sp>
      <p:sp>
        <p:nvSpPr>
          <p:cNvPr id="3" name="Textplatzhalter 2">
            <a:extLst>
              <a:ext uri="{FF2B5EF4-FFF2-40B4-BE49-F238E27FC236}">
                <a16:creationId xmlns:a16="http://schemas.microsoft.com/office/drawing/2014/main" id="{F23D56D0-CB23-1AFE-0319-591885BF06A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451872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elle 8">
            <a:extLst>
              <a:ext uri="{FF2B5EF4-FFF2-40B4-BE49-F238E27FC236}">
                <a16:creationId xmlns:a16="http://schemas.microsoft.com/office/drawing/2014/main" id="{6B92F43B-60F2-ACF4-3600-DA6A8476507A}"/>
              </a:ext>
            </a:extLst>
          </p:cNvPr>
          <p:cNvGraphicFramePr>
            <a:graphicFrameLocks noGrp="1"/>
          </p:cNvGraphicFramePr>
          <p:nvPr>
            <p:ph idx="1"/>
            <p:extLst>
              <p:ext uri="{D42A27DB-BD31-4B8C-83A1-F6EECF244321}">
                <p14:modId xmlns:p14="http://schemas.microsoft.com/office/powerpoint/2010/main" val="3397510530"/>
              </p:ext>
            </p:extLst>
          </p:nvPr>
        </p:nvGraphicFramePr>
        <p:xfrm>
          <a:off x="467688" y="1552580"/>
          <a:ext cx="8208000" cy="3508832"/>
        </p:xfrm>
        <a:graphic>
          <a:graphicData uri="http://schemas.openxmlformats.org/drawingml/2006/table">
            <a:tbl>
              <a:tblPr firstRow="1" bandRow="1">
                <a:tableStyleId>{5C22544A-7EE6-4342-B048-85BDC9FD1C3A}</a:tableStyleId>
              </a:tblPr>
              <a:tblGrid>
                <a:gridCol w="1874151">
                  <a:extLst>
                    <a:ext uri="{9D8B030D-6E8A-4147-A177-3AD203B41FA5}">
                      <a16:colId xmlns:a16="http://schemas.microsoft.com/office/drawing/2014/main" val="1180028073"/>
                    </a:ext>
                  </a:extLst>
                </a:gridCol>
                <a:gridCol w="1714773">
                  <a:extLst>
                    <a:ext uri="{9D8B030D-6E8A-4147-A177-3AD203B41FA5}">
                      <a16:colId xmlns:a16="http://schemas.microsoft.com/office/drawing/2014/main" val="4011711854"/>
                    </a:ext>
                  </a:extLst>
                </a:gridCol>
                <a:gridCol w="2071446">
                  <a:extLst>
                    <a:ext uri="{9D8B030D-6E8A-4147-A177-3AD203B41FA5}">
                      <a16:colId xmlns:a16="http://schemas.microsoft.com/office/drawing/2014/main" val="1049936689"/>
                    </a:ext>
                  </a:extLst>
                </a:gridCol>
                <a:gridCol w="2547630">
                  <a:extLst>
                    <a:ext uri="{9D8B030D-6E8A-4147-A177-3AD203B41FA5}">
                      <a16:colId xmlns:a16="http://schemas.microsoft.com/office/drawing/2014/main" val="926987406"/>
                    </a:ext>
                  </a:extLst>
                </a:gridCol>
              </a:tblGrid>
              <a:tr h="459778">
                <a:tc>
                  <a:txBody>
                    <a:bodyPr/>
                    <a:lstStyle/>
                    <a:p>
                      <a:r>
                        <a:rPr lang="en-US" dirty="0"/>
                        <a:t>OOM Concepts</a:t>
                      </a:r>
                      <a:br>
                        <a:rPr lang="en-US" dirty="0"/>
                      </a:br>
                      <a:r>
                        <a:rPr lang="en-US" dirty="0"/>
                        <a:t>(UML CD)</a:t>
                      </a:r>
                    </a:p>
                  </a:txBody>
                  <a:tcPr/>
                </a:tc>
                <a:tc>
                  <a:txBody>
                    <a:bodyPr/>
                    <a:lstStyle/>
                    <a:p>
                      <a:r>
                        <a:rPr lang="en-US" dirty="0"/>
                        <a:t>DTDL Metamodel</a:t>
                      </a:r>
                    </a:p>
                  </a:txBody>
                  <a:tcPr/>
                </a:tc>
                <a:tc>
                  <a:txBody>
                    <a:bodyPr/>
                    <a:lstStyle/>
                    <a:p>
                      <a:r>
                        <a:rPr lang="en-US" dirty="0" err="1"/>
                        <a:t>Vortolang</a:t>
                      </a:r>
                      <a:r>
                        <a:rPr lang="en-US" dirty="0"/>
                        <a:t> Metamodel</a:t>
                      </a:r>
                    </a:p>
                  </a:txBody>
                  <a:tcPr/>
                </a:tc>
                <a:tc>
                  <a:txBody>
                    <a:bodyPr/>
                    <a:lstStyle/>
                    <a:p>
                      <a:r>
                        <a:rPr lang="en-US" dirty="0" err="1"/>
                        <a:t>TwinMaker</a:t>
                      </a:r>
                      <a:r>
                        <a:rPr lang="en-US" dirty="0"/>
                        <a:t> Metamodel</a:t>
                      </a:r>
                    </a:p>
                  </a:txBody>
                  <a:tcPr/>
                </a:tc>
                <a:extLst>
                  <a:ext uri="{0D108BD9-81ED-4DB2-BD59-A6C34878D82A}">
                    <a16:rowId xmlns:a16="http://schemas.microsoft.com/office/drawing/2014/main" val="2453653229"/>
                  </a:ext>
                </a:extLst>
              </a:tr>
              <a:tr h="410433">
                <a:tc>
                  <a:txBody>
                    <a:bodyPr/>
                    <a:lstStyle/>
                    <a:p>
                      <a:r>
                        <a:rPr lang="en-US" dirty="0"/>
                        <a:t>Class</a:t>
                      </a:r>
                    </a:p>
                  </a:txBody>
                  <a:tcPr/>
                </a:tc>
                <a:tc>
                  <a:txBody>
                    <a:bodyPr/>
                    <a:lstStyle/>
                    <a:p>
                      <a:r>
                        <a:rPr lang="en-US" dirty="0"/>
                        <a:t>Interface</a:t>
                      </a:r>
                    </a:p>
                  </a:txBody>
                  <a:tcPr/>
                </a:tc>
                <a:tc>
                  <a:txBody>
                    <a:bodyPr/>
                    <a:lstStyle/>
                    <a:p>
                      <a:r>
                        <a:rPr lang="en-US" dirty="0" err="1"/>
                        <a:t>FunctionBlock</a:t>
                      </a:r>
                      <a:endParaRPr lang="en-US" dirty="0"/>
                    </a:p>
                  </a:txBody>
                  <a:tcPr/>
                </a:tc>
                <a:tc>
                  <a:txBody>
                    <a:bodyPr/>
                    <a:lstStyle/>
                    <a:p>
                      <a:r>
                        <a:rPr lang="en-US" dirty="0" err="1"/>
                        <a:t>ComponentType</a:t>
                      </a:r>
                      <a:endParaRPr lang="en-US" dirty="0"/>
                    </a:p>
                  </a:txBody>
                  <a:tcPr/>
                </a:tc>
                <a:extLst>
                  <a:ext uri="{0D108BD9-81ED-4DB2-BD59-A6C34878D82A}">
                    <a16:rowId xmlns:a16="http://schemas.microsoft.com/office/drawing/2014/main" val="3538936822"/>
                  </a:ext>
                </a:extLst>
              </a:tr>
              <a:tr h="242528">
                <a:tc>
                  <a:txBody>
                    <a:bodyPr/>
                    <a:lstStyle/>
                    <a:p>
                      <a:r>
                        <a:rPr lang="en-US" dirty="0"/>
                        <a:t>Property</a:t>
                      </a:r>
                    </a:p>
                  </a:txBody>
                  <a:tcPr/>
                </a:tc>
                <a:tc>
                  <a:txBody>
                    <a:bodyPr/>
                    <a:lstStyle/>
                    <a:p>
                      <a:r>
                        <a:rPr lang="en-US" dirty="0"/>
                        <a:t>Property</a:t>
                      </a:r>
                    </a:p>
                  </a:txBody>
                  <a:tcPr/>
                </a:tc>
                <a:tc>
                  <a:txBody>
                    <a:bodyPr/>
                    <a:lstStyle/>
                    <a:p>
                      <a:r>
                        <a:rPr lang="en-US" dirty="0"/>
                        <a:t>Property</a:t>
                      </a:r>
                    </a:p>
                  </a:txBody>
                  <a:tcPr/>
                </a:tc>
                <a:tc>
                  <a:txBody>
                    <a:bodyPr/>
                    <a:lstStyle/>
                    <a:p>
                      <a:r>
                        <a:rPr lang="en-US" dirty="0" err="1"/>
                        <a:t>PropertyDefinition</a:t>
                      </a:r>
                      <a:r>
                        <a:rPr lang="en-US" dirty="0"/>
                        <a:t> (</a:t>
                      </a:r>
                      <a:r>
                        <a:rPr lang="en-US" dirty="0" err="1"/>
                        <a:t>isTimeSeries</a:t>
                      </a:r>
                      <a:r>
                        <a:rPr lang="en-US" dirty="0"/>
                        <a:t>=true)</a:t>
                      </a:r>
                    </a:p>
                  </a:txBody>
                  <a:tcPr/>
                </a:tc>
                <a:extLst>
                  <a:ext uri="{0D108BD9-81ED-4DB2-BD59-A6C34878D82A}">
                    <a16:rowId xmlns:a16="http://schemas.microsoft.com/office/drawing/2014/main" val="561896724"/>
                  </a:ext>
                </a:extLst>
              </a:tr>
              <a:tr h="242528">
                <a:tc>
                  <a:txBody>
                    <a:bodyPr/>
                    <a:lstStyle/>
                    <a:p>
                      <a:r>
                        <a:rPr lang="en-US" dirty="0"/>
                        <a:t>Temporal</a:t>
                      </a:r>
                      <a:br>
                        <a:rPr lang="en-US" dirty="0"/>
                      </a:br>
                      <a:r>
                        <a:rPr lang="en-US" dirty="0"/>
                        <a:t>Property</a:t>
                      </a:r>
                    </a:p>
                  </a:txBody>
                  <a:tcPr/>
                </a:tc>
                <a:tc>
                  <a:txBody>
                    <a:bodyPr/>
                    <a:lstStyle/>
                    <a:p>
                      <a:r>
                        <a:rPr lang="en-US" dirty="0"/>
                        <a:t>Telemetry</a:t>
                      </a:r>
                    </a:p>
                  </a:txBody>
                  <a:tcPr/>
                </a:tc>
                <a:tc>
                  <a:txBody>
                    <a:bodyPr/>
                    <a:lstStyle/>
                    <a:p>
                      <a:r>
                        <a:rPr lang="en-US" dirty="0"/>
                        <a:t>Event</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dirty="0" err="1"/>
                        <a:t>PropertyDefinition</a:t>
                      </a:r>
                      <a:r>
                        <a:rPr lang="en-US" dirty="0"/>
                        <a:t> (</a:t>
                      </a:r>
                      <a:r>
                        <a:rPr lang="en-US" dirty="0" err="1"/>
                        <a:t>isTimeSeries</a:t>
                      </a:r>
                      <a:r>
                        <a:rPr lang="en-US" dirty="0"/>
                        <a:t>=false)</a:t>
                      </a:r>
                    </a:p>
                  </a:txBody>
                  <a:tcPr/>
                </a:tc>
                <a:extLst>
                  <a:ext uri="{0D108BD9-81ED-4DB2-BD59-A6C34878D82A}">
                    <a16:rowId xmlns:a16="http://schemas.microsoft.com/office/drawing/2014/main" val="1600015596"/>
                  </a:ext>
                </a:extLst>
              </a:tr>
              <a:tr h="578337">
                <a:tc>
                  <a:txBody>
                    <a:bodyPr/>
                    <a:lstStyle/>
                    <a:p>
                      <a:r>
                        <a:rPr lang="en-US" dirty="0"/>
                        <a:t>Association</a:t>
                      </a:r>
                    </a:p>
                  </a:txBody>
                  <a:tcPr/>
                </a:tc>
                <a:tc>
                  <a:txBody>
                    <a:bodyPr/>
                    <a:lstStyle/>
                    <a:p>
                      <a:r>
                        <a:rPr lang="en-US" dirty="0"/>
                        <a:t>Relationship</a:t>
                      </a:r>
                    </a:p>
                  </a:txBody>
                  <a:tcPr/>
                </a:tc>
                <a:tc>
                  <a:txBody>
                    <a:bodyPr/>
                    <a:lstStyle/>
                    <a:p>
                      <a:r>
                        <a:rPr lang="en-US" dirty="0"/>
                        <a:t>-</a:t>
                      </a:r>
                    </a:p>
                  </a:txBody>
                  <a:tcPr/>
                </a:tc>
                <a:tc>
                  <a:txBody>
                    <a:bodyPr/>
                    <a:lstStyle/>
                    <a:p>
                      <a:r>
                        <a:rPr lang="en-US" dirty="0" err="1"/>
                        <a:t>PropertyDefinition</a:t>
                      </a:r>
                      <a:r>
                        <a:rPr lang="en-US" dirty="0"/>
                        <a:t>.</a:t>
                      </a:r>
                      <a:br>
                        <a:rPr lang="en-US" dirty="0"/>
                      </a:br>
                      <a:r>
                        <a:rPr lang="en-US" dirty="0" err="1"/>
                        <a:t>DataType</a:t>
                      </a:r>
                      <a:r>
                        <a:rPr lang="en-US" dirty="0"/>
                        <a:t>.</a:t>
                      </a:r>
                      <a:br>
                        <a:rPr lang="en-US" dirty="0"/>
                      </a:br>
                      <a:r>
                        <a:rPr lang="en-US" dirty="0"/>
                        <a:t>Relationship</a:t>
                      </a:r>
                    </a:p>
                  </a:txBody>
                  <a:tcPr/>
                </a:tc>
                <a:extLst>
                  <a:ext uri="{0D108BD9-81ED-4DB2-BD59-A6C34878D82A}">
                    <a16:rowId xmlns:a16="http://schemas.microsoft.com/office/drawing/2014/main" val="2575743498"/>
                  </a:ext>
                </a:extLst>
              </a:tr>
              <a:tr h="302642">
                <a:tc>
                  <a:txBody>
                    <a:bodyPr/>
                    <a:lstStyle/>
                    <a:p>
                      <a:r>
                        <a:rPr lang="en-US" dirty="0"/>
                        <a:t>Method</a:t>
                      </a:r>
                    </a:p>
                  </a:txBody>
                  <a:tcPr/>
                </a:tc>
                <a:tc>
                  <a:txBody>
                    <a:bodyPr/>
                    <a:lstStyle/>
                    <a:p>
                      <a:r>
                        <a:rPr lang="en-US" dirty="0"/>
                        <a:t>Command</a:t>
                      </a:r>
                    </a:p>
                  </a:txBody>
                  <a:tcPr/>
                </a:tc>
                <a:tc>
                  <a:txBody>
                    <a:bodyPr/>
                    <a:lstStyle/>
                    <a:p>
                      <a:r>
                        <a:rPr lang="en-US" dirty="0"/>
                        <a:t>Operation</a:t>
                      </a:r>
                    </a:p>
                  </a:txBody>
                  <a:tcPr/>
                </a:tc>
                <a:tc>
                  <a:txBody>
                    <a:bodyPr/>
                    <a:lstStyle/>
                    <a:p>
                      <a:r>
                        <a:rPr lang="en-US" dirty="0"/>
                        <a:t>Function</a:t>
                      </a:r>
                    </a:p>
                  </a:txBody>
                  <a:tcPr/>
                </a:tc>
                <a:extLst>
                  <a:ext uri="{0D108BD9-81ED-4DB2-BD59-A6C34878D82A}">
                    <a16:rowId xmlns:a16="http://schemas.microsoft.com/office/drawing/2014/main" val="2769625236"/>
                  </a:ext>
                </a:extLst>
              </a:tr>
              <a:tr h="578337">
                <a:tc>
                  <a:txBody>
                    <a:bodyPr/>
                    <a:lstStyle/>
                    <a:p>
                      <a:r>
                        <a:rPr lang="en-US" dirty="0"/>
                        <a:t>Composition</a:t>
                      </a:r>
                    </a:p>
                  </a:txBody>
                  <a:tcPr/>
                </a:tc>
                <a:tc>
                  <a:txBody>
                    <a:bodyPr/>
                    <a:lstStyle/>
                    <a:p>
                      <a:r>
                        <a:rPr lang="en-US" dirty="0"/>
                        <a:t>Component</a:t>
                      </a:r>
                    </a:p>
                  </a:txBody>
                  <a:tcPr/>
                </a:tc>
                <a:tc>
                  <a:txBody>
                    <a:bodyPr/>
                    <a:lstStyle/>
                    <a:p>
                      <a:r>
                        <a:rPr lang="en-US" dirty="0"/>
                        <a:t>Function</a:t>
                      </a:r>
                      <a:br>
                        <a:rPr lang="en-US" dirty="0"/>
                      </a:br>
                      <a:r>
                        <a:rPr lang="en-US" dirty="0" err="1"/>
                        <a:t>BlockProperty</a:t>
                      </a:r>
                      <a:endParaRPr lang="en-US" dirty="0"/>
                    </a:p>
                  </a:txBody>
                  <a:tcPr/>
                </a:tc>
                <a:tc>
                  <a:txBody>
                    <a:bodyPr/>
                    <a:lstStyle/>
                    <a:p>
                      <a:r>
                        <a:rPr lang="en-US" dirty="0"/>
                        <a:t>-</a:t>
                      </a:r>
                    </a:p>
                  </a:txBody>
                  <a:tcPr/>
                </a:tc>
                <a:extLst>
                  <a:ext uri="{0D108BD9-81ED-4DB2-BD59-A6C34878D82A}">
                    <a16:rowId xmlns:a16="http://schemas.microsoft.com/office/drawing/2014/main" val="3433503261"/>
                  </a:ext>
                </a:extLst>
              </a:tr>
            </a:tbl>
          </a:graphicData>
        </a:graphic>
      </p:graphicFrame>
      <p:sp>
        <p:nvSpPr>
          <p:cNvPr id="3" name="Datumsplatzhalter 2">
            <a:extLst>
              <a:ext uri="{FF2B5EF4-FFF2-40B4-BE49-F238E27FC236}">
                <a16:creationId xmlns:a16="http://schemas.microsoft.com/office/drawing/2014/main" id="{28AA0A1E-97BE-8CA3-6B3F-0294DBE3AF19}"/>
              </a:ext>
            </a:extLst>
          </p:cNvPr>
          <p:cNvSpPr>
            <a:spLocks noGrp="1"/>
          </p:cNvSpPr>
          <p:nvPr>
            <p:ph type="dt" sz="half" idx="10"/>
          </p:nvPr>
        </p:nvSpPr>
        <p:spPr/>
        <p:txBody>
          <a:bodyPr/>
          <a:lstStyle/>
          <a:p>
            <a:fld id="{367E97B1-9337-47C5-A18F-51A10FEF7B48}" type="datetime4">
              <a:rPr lang="en-US" smtClean="0"/>
              <a:t>July 1, 2022</a:t>
            </a:fld>
            <a:endParaRPr lang="de-DE" dirty="0"/>
          </a:p>
        </p:txBody>
      </p:sp>
      <p:sp>
        <p:nvSpPr>
          <p:cNvPr id="4" name="Fußzeilenplatzhalter 3">
            <a:extLst>
              <a:ext uri="{FF2B5EF4-FFF2-40B4-BE49-F238E27FC236}">
                <a16:creationId xmlns:a16="http://schemas.microsoft.com/office/drawing/2014/main" id="{51C5CAAB-6BF0-29C4-9D2B-E405853E144E}"/>
              </a:ext>
            </a:extLst>
          </p:cNvPr>
          <p:cNvSpPr>
            <a:spLocks noGrp="1"/>
          </p:cNvSpPr>
          <p:nvPr>
            <p:ph type="ftr" sz="quarter" idx="11"/>
          </p:nvPr>
        </p:nvSpPr>
        <p:spPr/>
        <p:txBody>
          <a:bodyPr/>
          <a:lstStyle/>
          <a:p>
            <a:r>
              <a:rPr lang="en-US"/>
              <a:t>Modeling Capabilities of Digital Twin Platforms | Jérôme Pfeiffer | jerome.pfeiffer@isw.uni-stuttgart.de </a:t>
            </a:r>
            <a:endParaRPr lang="de-DE" dirty="0"/>
          </a:p>
        </p:txBody>
      </p:sp>
      <p:sp>
        <p:nvSpPr>
          <p:cNvPr id="5" name="Foliennummernplatzhalter 4">
            <a:extLst>
              <a:ext uri="{FF2B5EF4-FFF2-40B4-BE49-F238E27FC236}">
                <a16:creationId xmlns:a16="http://schemas.microsoft.com/office/drawing/2014/main" id="{794E29C9-2262-D25C-A786-0D5C5921FADA}"/>
              </a:ext>
            </a:extLst>
          </p:cNvPr>
          <p:cNvSpPr>
            <a:spLocks noGrp="1"/>
          </p:cNvSpPr>
          <p:nvPr>
            <p:ph type="sldNum" sz="quarter" idx="12"/>
          </p:nvPr>
        </p:nvSpPr>
        <p:spPr/>
        <p:txBody>
          <a:bodyPr/>
          <a:lstStyle/>
          <a:p>
            <a:fld id="{9E82CC3C-1DC0-4FDA-9590-6CC506AB67F8}" type="slidenum">
              <a:rPr lang="de-DE" smtClean="0"/>
              <a:pPr/>
              <a:t>13</a:t>
            </a:fld>
            <a:endParaRPr lang="de-DE" dirty="0"/>
          </a:p>
        </p:txBody>
      </p:sp>
      <p:sp>
        <p:nvSpPr>
          <p:cNvPr id="6" name="Textplatzhalter 5">
            <a:extLst>
              <a:ext uri="{FF2B5EF4-FFF2-40B4-BE49-F238E27FC236}">
                <a16:creationId xmlns:a16="http://schemas.microsoft.com/office/drawing/2014/main" id="{11F068C7-89C3-700E-D420-9F8827091F96}"/>
              </a:ext>
            </a:extLst>
          </p:cNvPr>
          <p:cNvSpPr>
            <a:spLocks noGrp="1"/>
          </p:cNvSpPr>
          <p:nvPr>
            <p:ph type="body" sz="quarter" idx="13"/>
          </p:nvPr>
        </p:nvSpPr>
        <p:spPr/>
        <p:txBody>
          <a:bodyPr/>
          <a:lstStyle/>
          <a:p>
            <a:r>
              <a:rPr lang="en-US" dirty="0"/>
              <a:t>Summary: A comparison with concepts of object-orientation</a:t>
            </a:r>
          </a:p>
        </p:txBody>
      </p:sp>
      <p:sp>
        <p:nvSpPr>
          <p:cNvPr id="7" name="Titel 6">
            <a:extLst>
              <a:ext uri="{FF2B5EF4-FFF2-40B4-BE49-F238E27FC236}">
                <a16:creationId xmlns:a16="http://schemas.microsoft.com/office/drawing/2014/main" id="{969FD5F1-12B1-AC7D-410A-D4D18922E5D9}"/>
              </a:ext>
            </a:extLst>
          </p:cNvPr>
          <p:cNvSpPr>
            <a:spLocks noGrp="1"/>
          </p:cNvSpPr>
          <p:nvPr>
            <p:ph type="title"/>
          </p:nvPr>
        </p:nvSpPr>
        <p:spPr/>
        <p:txBody>
          <a:bodyPr/>
          <a:lstStyle/>
          <a:p>
            <a:r>
              <a:rPr lang="en-US" dirty="0"/>
              <a:t>RQ2: </a:t>
            </a:r>
            <a:r>
              <a:rPr lang="en-US" b="1" dirty="0">
                <a:sym typeface="Wingdings" panose="05000000000000000000" pitchFamily="2" charset="2"/>
              </a:rPr>
              <a:t>How do they relate to existing modeling concepts and standards?</a:t>
            </a:r>
            <a:endParaRPr lang="en-US" dirty="0"/>
          </a:p>
        </p:txBody>
      </p:sp>
    </p:spTree>
    <p:extLst>
      <p:ext uri="{BB962C8B-B14F-4D97-AF65-F5344CB8AC3E}">
        <p14:creationId xmlns:p14="http://schemas.microsoft.com/office/powerpoint/2010/main" val="8211804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FE0A65F-A2BE-9E03-FC7C-0C99AFF24DF0}"/>
              </a:ext>
            </a:extLst>
          </p:cNvPr>
          <p:cNvSpPr>
            <a:spLocks noGrp="1"/>
          </p:cNvSpPr>
          <p:nvPr>
            <p:ph type="title"/>
          </p:nvPr>
        </p:nvSpPr>
        <p:spPr>
          <a:xfrm>
            <a:off x="2422799" y="2250000"/>
            <a:ext cx="6278289" cy="900000"/>
          </a:xfrm>
        </p:spPr>
        <p:txBody>
          <a:bodyPr/>
          <a:lstStyle/>
          <a:p>
            <a:r>
              <a:rPr lang="en-US" sz="2400" dirty="0">
                <a:sym typeface="Wingdings" panose="05000000000000000000" pitchFamily="2" charset="2"/>
              </a:rPr>
              <a:t>RQ3: How can existing modeling concepts </a:t>
            </a:r>
            <a:r>
              <a:rPr lang="en-US" sz="2400" dirty="0">
                <a:solidFill>
                  <a:schemeClr val="accent1"/>
                </a:solidFill>
                <a:sym typeface="Wingdings" panose="05000000000000000000" pitchFamily="2" charset="2"/>
              </a:rPr>
              <a:t>enable</a:t>
            </a:r>
            <a:r>
              <a:rPr lang="en-US" sz="2400" dirty="0">
                <a:sym typeface="Wingdings" panose="05000000000000000000" pitchFamily="2" charset="2"/>
              </a:rPr>
              <a:t> </a:t>
            </a:r>
            <a:r>
              <a:rPr lang="en-US" sz="2400" dirty="0">
                <a:solidFill>
                  <a:schemeClr val="accent1"/>
                </a:solidFill>
                <a:sym typeface="Wingdings" panose="05000000000000000000" pitchFamily="2" charset="2"/>
              </a:rPr>
              <a:t>portability</a:t>
            </a:r>
            <a:r>
              <a:rPr lang="en-US" sz="2400" dirty="0">
                <a:sym typeface="Wingdings" panose="05000000000000000000" pitchFamily="2" charset="2"/>
              </a:rPr>
              <a:t>?</a:t>
            </a:r>
            <a:endParaRPr lang="en-US" sz="2400" dirty="0"/>
          </a:p>
        </p:txBody>
      </p:sp>
      <p:sp>
        <p:nvSpPr>
          <p:cNvPr id="3" name="Textplatzhalter 2">
            <a:extLst>
              <a:ext uri="{FF2B5EF4-FFF2-40B4-BE49-F238E27FC236}">
                <a16:creationId xmlns:a16="http://schemas.microsoft.com/office/drawing/2014/main" id="{F23D56D0-CB23-1AFE-0319-591885BF06A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7703997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F6453A92-97EE-CEA8-C796-275906135594}"/>
              </a:ext>
            </a:extLst>
          </p:cNvPr>
          <p:cNvSpPr>
            <a:spLocks noGrp="1"/>
          </p:cNvSpPr>
          <p:nvPr>
            <p:ph idx="1"/>
          </p:nvPr>
        </p:nvSpPr>
        <p:spPr>
          <a:xfrm>
            <a:off x="468313" y="1598400"/>
            <a:ext cx="3688396" cy="3492500"/>
          </a:xfrm>
        </p:spPr>
        <p:txBody>
          <a:bodyPr/>
          <a:lstStyle/>
          <a:p>
            <a:pPr>
              <a:lnSpc>
                <a:spcPct val="150000"/>
              </a:lnSpc>
              <a:buClr>
                <a:srgbClr val="00519E"/>
              </a:buClr>
            </a:pPr>
            <a:r>
              <a:rPr lang="en-US" dirty="0"/>
              <a:t>Using </a:t>
            </a:r>
            <a:r>
              <a:rPr lang="en-US" dirty="0">
                <a:solidFill>
                  <a:srgbClr val="00519E"/>
                </a:solidFill>
              </a:rPr>
              <a:t>UML CD as a pivot</a:t>
            </a:r>
          </a:p>
          <a:p>
            <a:pPr>
              <a:lnSpc>
                <a:spcPct val="150000"/>
              </a:lnSpc>
              <a:buClr>
                <a:srgbClr val="00519E"/>
              </a:buClr>
            </a:pPr>
            <a:r>
              <a:rPr lang="en-US" dirty="0"/>
              <a:t>UML CD </a:t>
            </a:r>
            <a:r>
              <a:rPr lang="en-US" dirty="0">
                <a:solidFill>
                  <a:srgbClr val="00519E"/>
                </a:solidFill>
              </a:rPr>
              <a:t>profile for digital twins (DTUML)</a:t>
            </a:r>
          </a:p>
          <a:p>
            <a:pPr lvl="1">
              <a:lnSpc>
                <a:spcPct val="150000"/>
              </a:lnSpc>
              <a:buClr>
                <a:srgbClr val="00519E"/>
              </a:buClr>
            </a:pPr>
            <a:r>
              <a:rPr lang="en-US" dirty="0"/>
              <a:t>Stereotypes for platform-specific concepts</a:t>
            </a:r>
          </a:p>
          <a:p>
            <a:pPr lvl="1">
              <a:lnSpc>
                <a:spcPct val="150000"/>
              </a:lnSpc>
              <a:buClr>
                <a:srgbClr val="00519E"/>
              </a:buClr>
            </a:pPr>
            <a:r>
              <a:rPr lang="en-US" dirty="0"/>
              <a:t>Add stereotypes to all CD </a:t>
            </a:r>
            <a:r>
              <a:rPr lang="en-US" dirty="0" err="1"/>
              <a:t>metaclasses</a:t>
            </a:r>
            <a:endParaRPr lang="en-US" dirty="0"/>
          </a:p>
          <a:p>
            <a:pPr marL="0" indent="0">
              <a:lnSpc>
                <a:spcPct val="150000"/>
              </a:lnSpc>
              <a:buNone/>
            </a:pPr>
            <a:r>
              <a:rPr lang="en-US" dirty="0"/>
              <a:t> </a:t>
            </a:r>
          </a:p>
          <a:p>
            <a:pPr>
              <a:lnSpc>
                <a:spcPct val="150000"/>
              </a:lnSpc>
              <a:buClr>
                <a:srgbClr val="00519E"/>
              </a:buClr>
              <a:buFont typeface="Wingdings" panose="05000000000000000000" pitchFamily="2" charset="2"/>
              <a:buChar char="à"/>
            </a:pPr>
            <a:r>
              <a:rPr lang="en-US" dirty="0"/>
              <a:t> Transform between DT languages</a:t>
            </a:r>
          </a:p>
          <a:p>
            <a:pPr>
              <a:lnSpc>
                <a:spcPct val="150000"/>
              </a:lnSpc>
              <a:buClr>
                <a:srgbClr val="00519E"/>
              </a:buClr>
              <a:buFont typeface="Wingdings" panose="05000000000000000000" pitchFamily="2" charset="2"/>
              <a:buChar char="à"/>
            </a:pPr>
            <a:r>
              <a:rPr lang="en-US" dirty="0"/>
              <a:t>Reduce transformations from </a:t>
            </a:r>
            <a:br>
              <a:rPr lang="en-US" dirty="0"/>
            </a:br>
            <a:r>
              <a:rPr lang="en-US" dirty="0"/>
              <a:t>n</a:t>
            </a:r>
            <a:r>
              <a:rPr lang="en-US" dirty="0">
                <a:sym typeface="Wingdings" panose="05000000000000000000" pitchFamily="2" charset="2"/>
              </a:rPr>
              <a:t>(</a:t>
            </a:r>
            <a:r>
              <a:rPr lang="en-US" dirty="0"/>
              <a:t>n-1) to 2</a:t>
            </a:r>
            <a:r>
              <a:rPr lang="en-US" dirty="0">
                <a:sym typeface="Wingdings" panose="05000000000000000000" pitchFamily="2" charset="2"/>
              </a:rPr>
              <a:t></a:t>
            </a:r>
            <a:r>
              <a:rPr lang="en-US" dirty="0"/>
              <a:t>n</a:t>
            </a:r>
          </a:p>
          <a:p>
            <a:endParaRPr lang="en-US" dirty="0"/>
          </a:p>
        </p:txBody>
      </p:sp>
      <p:sp>
        <p:nvSpPr>
          <p:cNvPr id="3" name="Datumsplatzhalter 2">
            <a:extLst>
              <a:ext uri="{FF2B5EF4-FFF2-40B4-BE49-F238E27FC236}">
                <a16:creationId xmlns:a16="http://schemas.microsoft.com/office/drawing/2014/main" id="{2BA2E0C6-4A8B-B5FC-CF58-AADCEB3CF86F}"/>
              </a:ext>
            </a:extLst>
          </p:cNvPr>
          <p:cNvSpPr>
            <a:spLocks noGrp="1"/>
          </p:cNvSpPr>
          <p:nvPr>
            <p:ph type="dt" sz="half" idx="10"/>
          </p:nvPr>
        </p:nvSpPr>
        <p:spPr/>
        <p:txBody>
          <a:bodyPr/>
          <a:lstStyle/>
          <a:p>
            <a:fld id="{F9E75BB0-64C1-486D-86F4-557495EF88ED}" type="datetime4">
              <a:rPr lang="en-US" smtClean="0"/>
              <a:t>July 1, 2022</a:t>
            </a:fld>
            <a:endParaRPr lang="de-DE" dirty="0"/>
          </a:p>
        </p:txBody>
      </p:sp>
      <p:sp>
        <p:nvSpPr>
          <p:cNvPr id="4" name="Fußzeilenplatzhalter 3">
            <a:extLst>
              <a:ext uri="{FF2B5EF4-FFF2-40B4-BE49-F238E27FC236}">
                <a16:creationId xmlns:a16="http://schemas.microsoft.com/office/drawing/2014/main" id="{D603A0F3-841B-6FF7-91C7-79DFBB55400A}"/>
              </a:ext>
            </a:extLst>
          </p:cNvPr>
          <p:cNvSpPr>
            <a:spLocks noGrp="1"/>
          </p:cNvSpPr>
          <p:nvPr>
            <p:ph type="ftr" sz="quarter" idx="11"/>
          </p:nvPr>
        </p:nvSpPr>
        <p:spPr/>
        <p:txBody>
          <a:bodyPr/>
          <a:lstStyle/>
          <a:p>
            <a:r>
              <a:rPr lang="en-US"/>
              <a:t>Modeling Capabilities of Digital Twin Platforms | Jérôme Pfeiffer | jerome.pfeiffer@isw.uni-stuttgart.de </a:t>
            </a:r>
            <a:endParaRPr lang="de-DE" dirty="0"/>
          </a:p>
        </p:txBody>
      </p:sp>
      <p:sp>
        <p:nvSpPr>
          <p:cNvPr id="5" name="Foliennummernplatzhalter 4">
            <a:extLst>
              <a:ext uri="{FF2B5EF4-FFF2-40B4-BE49-F238E27FC236}">
                <a16:creationId xmlns:a16="http://schemas.microsoft.com/office/drawing/2014/main" id="{2698AD66-4C65-810B-2129-C0DF5CA3C840}"/>
              </a:ext>
            </a:extLst>
          </p:cNvPr>
          <p:cNvSpPr>
            <a:spLocks noGrp="1"/>
          </p:cNvSpPr>
          <p:nvPr>
            <p:ph type="sldNum" sz="quarter" idx="12"/>
          </p:nvPr>
        </p:nvSpPr>
        <p:spPr/>
        <p:txBody>
          <a:bodyPr/>
          <a:lstStyle/>
          <a:p>
            <a:fld id="{9E82CC3C-1DC0-4FDA-9590-6CC506AB67F8}" type="slidenum">
              <a:rPr lang="de-DE" smtClean="0"/>
              <a:pPr/>
              <a:t>15</a:t>
            </a:fld>
            <a:endParaRPr lang="de-DE" dirty="0"/>
          </a:p>
        </p:txBody>
      </p:sp>
      <p:sp>
        <p:nvSpPr>
          <p:cNvPr id="6" name="Textplatzhalter 5">
            <a:extLst>
              <a:ext uri="{FF2B5EF4-FFF2-40B4-BE49-F238E27FC236}">
                <a16:creationId xmlns:a16="http://schemas.microsoft.com/office/drawing/2014/main" id="{E3FAC817-743E-4713-6CC9-E6488F2C3ED7}"/>
              </a:ext>
            </a:extLst>
          </p:cNvPr>
          <p:cNvSpPr>
            <a:spLocks noGrp="1"/>
          </p:cNvSpPr>
          <p:nvPr>
            <p:ph type="body" sz="quarter" idx="13"/>
          </p:nvPr>
        </p:nvSpPr>
        <p:spPr/>
        <p:txBody>
          <a:bodyPr/>
          <a:lstStyle/>
          <a:p>
            <a:r>
              <a:rPr lang="en-US" dirty="0"/>
              <a:t>Using UML CD as a pivot language for portability between platforms</a:t>
            </a:r>
          </a:p>
        </p:txBody>
      </p:sp>
      <p:sp>
        <p:nvSpPr>
          <p:cNvPr id="7" name="Titel 6">
            <a:extLst>
              <a:ext uri="{FF2B5EF4-FFF2-40B4-BE49-F238E27FC236}">
                <a16:creationId xmlns:a16="http://schemas.microsoft.com/office/drawing/2014/main" id="{E79DA4B4-8525-10B9-204C-A318FEE97FF4}"/>
              </a:ext>
            </a:extLst>
          </p:cNvPr>
          <p:cNvSpPr>
            <a:spLocks noGrp="1"/>
          </p:cNvSpPr>
          <p:nvPr>
            <p:ph type="title"/>
          </p:nvPr>
        </p:nvSpPr>
        <p:spPr/>
        <p:txBody>
          <a:bodyPr/>
          <a:lstStyle/>
          <a:p>
            <a:r>
              <a:rPr lang="en-US" b="1" dirty="0">
                <a:sym typeface="Wingdings" panose="05000000000000000000" pitchFamily="2" charset="2"/>
              </a:rPr>
              <a:t>RQ3: How can existing modeling concepts enable portability?</a:t>
            </a:r>
            <a:endParaRPr lang="en-US" dirty="0"/>
          </a:p>
        </p:txBody>
      </p:sp>
      <p:grpSp>
        <p:nvGrpSpPr>
          <p:cNvPr id="62" name="Gruppieren 61">
            <a:extLst>
              <a:ext uri="{FF2B5EF4-FFF2-40B4-BE49-F238E27FC236}">
                <a16:creationId xmlns:a16="http://schemas.microsoft.com/office/drawing/2014/main" id="{7BFCB051-81F7-4F15-5CC3-64056C3812C6}"/>
              </a:ext>
            </a:extLst>
          </p:cNvPr>
          <p:cNvGrpSpPr/>
          <p:nvPr/>
        </p:nvGrpSpPr>
        <p:grpSpPr>
          <a:xfrm>
            <a:off x="4107817" y="2098867"/>
            <a:ext cx="4567870" cy="2652150"/>
            <a:chOff x="3779521" y="1839787"/>
            <a:chExt cx="4567870" cy="2652150"/>
          </a:xfrm>
        </p:grpSpPr>
        <p:grpSp>
          <p:nvGrpSpPr>
            <p:cNvPr id="53" name="Gruppieren 52">
              <a:extLst>
                <a:ext uri="{FF2B5EF4-FFF2-40B4-BE49-F238E27FC236}">
                  <a16:creationId xmlns:a16="http://schemas.microsoft.com/office/drawing/2014/main" id="{B60E5CFA-1C54-1D69-B699-2D036CA18C42}"/>
                </a:ext>
              </a:extLst>
            </p:cNvPr>
            <p:cNvGrpSpPr/>
            <p:nvPr/>
          </p:nvGrpSpPr>
          <p:grpSpPr>
            <a:xfrm>
              <a:off x="4244341" y="1839787"/>
              <a:ext cx="3634740" cy="1287818"/>
              <a:chOff x="4114801" y="1489553"/>
              <a:chExt cx="3634740" cy="1287818"/>
            </a:xfrm>
          </p:grpSpPr>
          <p:sp>
            <p:nvSpPr>
              <p:cNvPr id="11" name="Rechteck 10">
                <a:extLst>
                  <a:ext uri="{FF2B5EF4-FFF2-40B4-BE49-F238E27FC236}">
                    <a16:creationId xmlns:a16="http://schemas.microsoft.com/office/drawing/2014/main" id="{2E91899C-D94D-4230-DA10-7A45B3A9CBD8}"/>
                  </a:ext>
                </a:extLst>
              </p:cNvPr>
              <p:cNvSpPr/>
              <p:nvPr/>
            </p:nvSpPr>
            <p:spPr>
              <a:xfrm>
                <a:off x="4114801" y="1670512"/>
                <a:ext cx="3634740" cy="1106859"/>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p>
            </p:txBody>
          </p:sp>
          <p:sp>
            <p:nvSpPr>
              <p:cNvPr id="12" name="Rechteck 11">
                <a:extLst>
                  <a:ext uri="{FF2B5EF4-FFF2-40B4-BE49-F238E27FC236}">
                    <a16:creationId xmlns:a16="http://schemas.microsoft.com/office/drawing/2014/main" id="{C6F7EFB0-2FEF-CCAB-1A4C-A7E251DEC815}"/>
                  </a:ext>
                </a:extLst>
              </p:cNvPr>
              <p:cNvSpPr/>
              <p:nvPr/>
            </p:nvSpPr>
            <p:spPr>
              <a:xfrm>
                <a:off x="4114801" y="1489553"/>
                <a:ext cx="1279897" cy="180959"/>
              </a:xfrm>
              <a:prstGeom prst="rect">
                <a:avLst/>
              </a:prstGeom>
              <a:noFill/>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de-AT" sz="1200" dirty="0">
                    <a:latin typeface="Arial" panose="020B0604020202020204" pitchFamily="34" charset="0"/>
                    <a:cs typeface="Arial" panose="020B0604020202020204" pitchFamily="34" charset="0"/>
                  </a:rPr>
                  <a:t>Profile DTUML</a:t>
                </a:r>
              </a:p>
            </p:txBody>
          </p:sp>
          <p:grpSp>
            <p:nvGrpSpPr>
              <p:cNvPr id="42" name="Gruppieren 41">
                <a:extLst>
                  <a:ext uri="{FF2B5EF4-FFF2-40B4-BE49-F238E27FC236}">
                    <a16:creationId xmlns:a16="http://schemas.microsoft.com/office/drawing/2014/main" id="{8AFE57A7-B132-4DDD-DF0D-6CE56FF4E94B}"/>
                  </a:ext>
                </a:extLst>
              </p:cNvPr>
              <p:cNvGrpSpPr/>
              <p:nvPr/>
            </p:nvGrpSpPr>
            <p:grpSpPr>
              <a:xfrm>
                <a:off x="4221480" y="1907343"/>
                <a:ext cx="1716168" cy="673000"/>
                <a:chOff x="3829310" y="1918891"/>
                <a:chExt cx="1498738" cy="673000"/>
              </a:xfrm>
            </p:grpSpPr>
            <p:sp>
              <p:nvSpPr>
                <p:cNvPr id="35" name="Rechteck 34">
                  <a:extLst>
                    <a:ext uri="{FF2B5EF4-FFF2-40B4-BE49-F238E27FC236}">
                      <a16:creationId xmlns:a16="http://schemas.microsoft.com/office/drawing/2014/main" id="{DA72A5E1-E1D6-AB44-E56C-B6EB0D761647}"/>
                    </a:ext>
                  </a:extLst>
                </p:cNvPr>
                <p:cNvSpPr/>
                <p:nvPr/>
              </p:nvSpPr>
              <p:spPr>
                <a:xfrm>
                  <a:off x="4059578" y="1918891"/>
                  <a:ext cx="1268470" cy="453625"/>
                </a:xfrm>
                <a:prstGeom prst="rect">
                  <a:avLst/>
                </a:prstGeom>
                <a:solidFill>
                  <a:schemeClr val="bg1"/>
                </a:solidFill>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de-AT" sz="1000" b="1" dirty="0">
                    <a:latin typeface="Arial" panose="020B0604020202020204" pitchFamily="34" charset="0"/>
                    <a:cs typeface="Arial" panose="020B0604020202020204" pitchFamily="34" charset="0"/>
                  </a:endParaRPr>
                </a:p>
              </p:txBody>
            </p:sp>
            <p:sp>
              <p:nvSpPr>
                <p:cNvPr id="34" name="Rechteck 33">
                  <a:extLst>
                    <a:ext uri="{FF2B5EF4-FFF2-40B4-BE49-F238E27FC236}">
                      <a16:creationId xmlns:a16="http://schemas.microsoft.com/office/drawing/2014/main" id="{C7586B36-04AF-BD75-4D0A-11FB42D5BA84}"/>
                    </a:ext>
                  </a:extLst>
                </p:cNvPr>
                <p:cNvSpPr/>
                <p:nvPr/>
              </p:nvSpPr>
              <p:spPr>
                <a:xfrm>
                  <a:off x="3992773" y="1985427"/>
                  <a:ext cx="1268470" cy="453625"/>
                </a:xfrm>
                <a:prstGeom prst="rect">
                  <a:avLst/>
                </a:prstGeom>
                <a:solidFill>
                  <a:schemeClr val="bg1"/>
                </a:solidFill>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de-AT" sz="1000" b="1" dirty="0">
                    <a:latin typeface="Arial" panose="020B0604020202020204" pitchFamily="34" charset="0"/>
                    <a:cs typeface="Arial" panose="020B0604020202020204" pitchFamily="34" charset="0"/>
                  </a:endParaRPr>
                </a:p>
              </p:txBody>
            </p:sp>
            <p:sp>
              <p:nvSpPr>
                <p:cNvPr id="33" name="Rechteck 32">
                  <a:extLst>
                    <a:ext uri="{FF2B5EF4-FFF2-40B4-BE49-F238E27FC236}">
                      <a16:creationId xmlns:a16="http://schemas.microsoft.com/office/drawing/2014/main" id="{F545D6FA-FB63-D4B2-C1FA-FEE88BDBBA2F}"/>
                    </a:ext>
                  </a:extLst>
                </p:cNvPr>
                <p:cNvSpPr/>
                <p:nvPr/>
              </p:nvSpPr>
              <p:spPr>
                <a:xfrm>
                  <a:off x="3937765" y="2061226"/>
                  <a:ext cx="1268470" cy="453625"/>
                </a:xfrm>
                <a:prstGeom prst="rect">
                  <a:avLst/>
                </a:prstGeom>
                <a:solidFill>
                  <a:schemeClr val="bg1"/>
                </a:solidFill>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de-AT" sz="1000" b="1" dirty="0">
                    <a:latin typeface="Arial" panose="020B0604020202020204" pitchFamily="34" charset="0"/>
                    <a:cs typeface="Arial" panose="020B0604020202020204" pitchFamily="34" charset="0"/>
                  </a:endParaRPr>
                </a:p>
              </p:txBody>
            </p:sp>
            <p:sp>
              <p:nvSpPr>
                <p:cNvPr id="14" name="Rechteck 13">
                  <a:extLst>
                    <a:ext uri="{FF2B5EF4-FFF2-40B4-BE49-F238E27FC236}">
                      <a16:creationId xmlns:a16="http://schemas.microsoft.com/office/drawing/2014/main" id="{264ACDBF-8318-89E1-2892-380B46C6E2C7}"/>
                    </a:ext>
                  </a:extLst>
                </p:cNvPr>
                <p:cNvSpPr/>
                <p:nvPr/>
              </p:nvSpPr>
              <p:spPr>
                <a:xfrm>
                  <a:off x="3829310" y="2138266"/>
                  <a:ext cx="1268470" cy="453625"/>
                </a:xfrm>
                <a:prstGeom prst="rect">
                  <a:avLst/>
                </a:prstGeom>
                <a:solidFill>
                  <a:schemeClr val="bg1"/>
                </a:solidFill>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de-DE" altLang="de-DE" sz="1200" dirty="0">
                      <a:cs typeface="Arial" charset="0"/>
                    </a:rPr>
                    <a:t>«Stereotype»</a:t>
                  </a:r>
                  <a:r>
                    <a:rPr lang="de-DE" altLang="de-DE" sz="1200" i="1" dirty="0"/>
                    <a:t> </a:t>
                  </a:r>
                  <a:endParaRPr lang="de-AT" sz="1200" b="1" dirty="0">
                    <a:latin typeface="Arial" panose="020B0604020202020204" pitchFamily="34" charset="0"/>
                    <a:cs typeface="Arial" panose="020B0604020202020204" pitchFamily="34" charset="0"/>
                  </a:endParaRPr>
                </a:p>
                <a:p>
                  <a:pPr algn="ctr"/>
                  <a:r>
                    <a:rPr lang="de-AT" sz="1200" b="1" dirty="0" err="1">
                      <a:latin typeface="Arial" panose="020B0604020202020204" pitchFamily="34" charset="0"/>
                      <a:cs typeface="Arial" panose="020B0604020202020204" pitchFamily="34" charset="0"/>
                    </a:rPr>
                    <a:t>DTUML_Property</a:t>
                  </a:r>
                  <a:endParaRPr lang="de-AT" sz="1200" b="1" dirty="0">
                    <a:latin typeface="Arial" panose="020B0604020202020204" pitchFamily="34" charset="0"/>
                    <a:cs typeface="Arial" panose="020B0604020202020204" pitchFamily="34" charset="0"/>
                  </a:endParaRPr>
                </a:p>
              </p:txBody>
            </p:sp>
          </p:grpSp>
          <p:grpSp>
            <p:nvGrpSpPr>
              <p:cNvPr id="41" name="Gruppieren 40">
                <a:extLst>
                  <a:ext uri="{FF2B5EF4-FFF2-40B4-BE49-F238E27FC236}">
                    <a16:creationId xmlns:a16="http://schemas.microsoft.com/office/drawing/2014/main" id="{D73F2612-881C-BB9B-F19D-2DA62674C190}"/>
                  </a:ext>
                </a:extLst>
              </p:cNvPr>
              <p:cNvGrpSpPr/>
              <p:nvPr/>
            </p:nvGrpSpPr>
            <p:grpSpPr>
              <a:xfrm>
                <a:off x="6222924" y="1916451"/>
                <a:ext cx="1425981" cy="663892"/>
                <a:chOff x="5526061" y="1935436"/>
                <a:chExt cx="1425981" cy="663892"/>
              </a:xfrm>
            </p:grpSpPr>
            <p:sp>
              <p:nvSpPr>
                <p:cNvPr id="38" name="Rechteck 37">
                  <a:extLst>
                    <a:ext uri="{FF2B5EF4-FFF2-40B4-BE49-F238E27FC236}">
                      <a16:creationId xmlns:a16="http://schemas.microsoft.com/office/drawing/2014/main" id="{40BAB249-0DB6-6381-86D8-B99D9F2F7135}"/>
                    </a:ext>
                  </a:extLst>
                </p:cNvPr>
                <p:cNvSpPr/>
                <p:nvPr/>
              </p:nvSpPr>
              <p:spPr>
                <a:xfrm>
                  <a:off x="5695369" y="1935436"/>
                  <a:ext cx="1256673" cy="453625"/>
                </a:xfrm>
                <a:prstGeom prst="rect">
                  <a:avLst/>
                </a:prstGeom>
                <a:solidFill>
                  <a:schemeClr val="bg1"/>
                </a:solidFill>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de-AT" sz="1000" b="1" dirty="0">
                    <a:latin typeface="Arial" panose="020B0604020202020204" pitchFamily="34" charset="0"/>
                    <a:cs typeface="Arial" panose="020B0604020202020204" pitchFamily="34" charset="0"/>
                  </a:endParaRPr>
                </a:p>
              </p:txBody>
            </p:sp>
            <p:sp>
              <p:nvSpPr>
                <p:cNvPr id="39" name="Rechteck 38">
                  <a:extLst>
                    <a:ext uri="{FF2B5EF4-FFF2-40B4-BE49-F238E27FC236}">
                      <a16:creationId xmlns:a16="http://schemas.microsoft.com/office/drawing/2014/main" id="{CB9401F4-7525-493C-5127-E5492658ACCD}"/>
                    </a:ext>
                  </a:extLst>
                </p:cNvPr>
                <p:cNvSpPr/>
                <p:nvPr/>
              </p:nvSpPr>
              <p:spPr>
                <a:xfrm>
                  <a:off x="5628564" y="2001972"/>
                  <a:ext cx="1268470" cy="453625"/>
                </a:xfrm>
                <a:prstGeom prst="rect">
                  <a:avLst/>
                </a:prstGeom>
                <a:solidFill>
                  <a:schemeClr val="bg1"/>
                </a:solidFill>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de-AT" sz="1000" b="1" dirty="0">
                    <a:latin typeface="Arial" panose="020B0604020202020204" pitchFamily="34" charset="0"/>
                    <a:cs typeface="Arial" panose="020B0604020202020204" pitchFamily="34" charset="0"/>
                  </a:endParaRPr>
                </a:p>
              </p:txBody>
            </p:sp>
            <p:sp>
              <p:nvSpPr>
                <p:cNvPr id="40" name="Rechteck 39">
                  <a:extLst>
                    <a:ext uri="{FF2B5EF4-FFF2-40B4-BE49-F238E27FC236}">
                      <a16:creationId xmlns:a16="http://schemas.microsoft.com/office/drawing/2014/main" id="{308CC4E3-B574-2472-E3B8-DF673B1CE00C}"/>
                    </a:ext>
                  </a:extLst>
                </p:cNvPr>
                <p:cNvSpPr/>
                <p:nvPr/>
              </p:nvSpPr>
              <p:spPr>
                <a:xfrm>
                  <a:off x="5573556" y="2077771"/>
                  <a:ext cx="1268470" cy="453625"/>
                </a:xfrm>
                <a:prstGeom prst="rect">
                  <a:avLst/>
                </a:prstGeom>
                <a:solidFill>
                  <a:schemeClr val="bg1"/>
                </a:solidFill>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de-AT" sz="1000" b="1" dirty="0">
                    <a:latin typeface="Arial" panose="020B0604020202020204" pitchFamily="34" charset="0"/>
                    <a:cs typeface="Arial" panose="020B0604020202020204" pitchFamily="34" charset="0"/>
                  </a:endParaRPr>
                </a:p>
              </p:txBody>
            </p:sp>
            <p:sp>
              <p:nvSpPr>
                <p:cNvPr id="36" name="Rechteck 35">
                  <a:extLst>
                    <a:ext uri="{FF2B5EF4-FFF2-40B4-BE49-F238E27FC236}">
                      <a16:creationId xmlns:a16="http://schemas.microsoft.com/office/drawing/2014/main" id="{BC714EBF-2DEB-11B4-D1DD-D3B789941960}"/>
                    </a:ext>
                  </a:extLst>
                </p:cNvPr>
                <p:cNvSpPr/>
                <p:nvPr/>
              </p:nvSpPr>
              <p:spPr>
                <a:xfrm>
                  <a:off x="5526061" y="2145703"/>
                  <a:ext cx="1268470" cy="453625"/>
                </a:xfrm>
                <a:prstGeom prst="rect">
                  <a:avLst/>
                </a:prstGeom>
                <a:solidFill>
                  <a:schemeClr val="bg1"/>
                </a:solidFill>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de-DE" altLang="de-DE" sz="1200" dirty="0">
                      <a:cs typeface="Arial" charset="0"/>
                    </a:rPr>
                    <a:t>«</a:t>
                  </a:r>
                  <a:r>
                    <a:rPr lang="de-DE" altLang="de-DE" sz="1200" dirty="0" err="1">
                      <a:cs typeface="Arial" charset="0"/>
                    </a:rPr>
                    <a:t>Metaclass</a:t>
                  </a:r>
                  <a:r>
                    <a:rPr lang="de-DE" altLang="de-DE" sz="1200" dirty="0">
                      <a:cs typeface="Arial" charset="0"/>
                    </a:rPr>
                    <a:t>»</a:t>
                  </a:r>
                  <a:r>
                    <a:rPr lang="de-DE" altLang="de-DE" sz="1200" i="1" dirty="0"/>
                    <a:t> </a:t>
                  </a:r>
                  <a:endParaRPr lang="de-AT" sz="1200" b="1" dirty="0">
                    <a:latin typeface="Arial" panose="020B0604020202020204" pitchFamily="34" charset="0"/>
                    <a:cs typeface="Arial" panose="020B0604020202020204" pitchFamily="34" charset="0"/>
                  </a:endParaRPr>
                </a:p>
                <a:p>
                  <a:pPr algn="ctr"/>
                  <a:r>
                    <a:rPr lang="de-AT" sz="1200" b="1" dirty="0">
                      <a:latin typeface="Arial" panose="020B0604020202020204" pitchFamily="34" charset="0"/>
                      <a:cs typeface="Arial" panose="020B0604020202020204" pitchFamily="34" charset="0"/>
                    </a:rPr>
                    <a:t>Property</a:t>
                  </a:r>
                </a:p>
              </p:txBody>
            </p:sp>
          </p:grpSp>
          <p:cxnSp>
            <p:nvCxnSpPr>
              <p:cNvPr id="43" name="Gerade Verbindung mit Pfeil 42">
                <a:extLst>
                  <a:ext uri="{FF2B5EF4-FFF2-40B4-BE49-F238E27FC236}">
                    <a16:creationId xmlns:a16="http://schemas.microsoft.com/office/drawing/2014/main" id="{EBF244E1-EE54-A84F-B846-4FAB19F67018}"/>
                  </a:ext>
                </a:extLst>
              </p:cNvPr>
              <p:cNvCxnSpPr>
                <a:cxnSpLocks/>
                <a:stCxn id="14" idx="3"/>
                <a:endCxn id="36" idx="1"/>
              </p:cNvCxnSpPr>
              <p:nvPr/>
            </p:nvCxnSpPr>
            <p:spPr>
              <a:xfrm>
                <a:off x="5673974" y="2353531"/>
                <a:ext cx="54895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Gerade Verbindung mit Pfeil 45">
                <a:extLst>
                  <a:ext uri="{FF2B5EF4-FFF2-40B4-BE49-F238E27FC236}">
                    <a16:creationId xmlns:a16="http://schemas.microsoft.com/office/drawing/2014/main" id="{BB5CF500-AB88-025C-4F8A-5454E754B583}"/>
                  </a:ext>
                </a:extLst>
              </p:cNvPr>
              <p:cNvCxnSpPr>
                <a:cxnSpLocks/>
              </p:cNvCxnSpPr>
              <p:nvPr/>
            </p:nvCxnSpPr>
            <p:spPr>
              <a:xfrm>
                <a:off x="5815835" y="2216371"/>
                <a:ext cx="407089" cy="0"/>
              </a:xfrm>
              <a:prstGeom prst="straightConnector1">
                <a:avLst/>
              </a:prstGeom>
              <a:ln w="381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8" name="Gerade Verbindung mit Pfeil 47">
                <a:extLst>
                  <a:ext uri="{FF2B5EF4-FFF2-40B4-BE49-F238E27FC236}">
                    <a16:creationId xmlns:a16="http://schemas.microsoft.com/office/drawing/2014/main" id="{A3D0F822-85DD-B7C8-6635-351A3CB83DA0}"/>
                  </a:ext>
                </a:extLst>
              </p:cNvPr>
              <p:cNvCxnSpPr>
                <a:cxnSpLocks/>
              </p:cNvCxnSpPr>
              <p:nvPr/>
            </p:nvCxnSpPr>
            <p:spPr>
              <a:xfrm>
                <a:off x="5863223" y="2119098"/>
                <a:ext cx="407089" cy="0"/>
              </a:xfrm>
              <a:prstGeom prst="straightConnector1">
                <a:avLst/>
              </a:prstGeom>
              <a:ln w="381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9" name="Gerade Verbindung mit Pfeil 48">
                <a:extLst>
                  <a:ext uri="{FF2B5EF4-FFF2-40B4-BE49-F238E27FC236}">
                    <a16:creationId xmlns:a16="http://schemas.microsoft.com/office/drawing/2014/main" id="{717D429F-AF53-C9C1-A1C0-F78535AD6137}"/>
                  </a:ext>
                </a:extLst>
              </p:cNvPr>
              <p:cNvCxnSpPr>
                <a:cxnSpLocks/>
              </p:cNvCxnSpPr>
              <p:nvPr/>
            </p:nvCxnSpPr>
            <p:spPr>
              <a:xfrm>
                <a:off x="5937648" y="2020038"/>
                <a:ext cx="387779" cy="0"/>
              </a:xfrm>
              <a:prstGeom prst="straightConnector1">
                <a:avLst/>
              </a:prstGeom>
              <a:ln w="381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50" name="Rechteck 49">
              <a:extLst>
                <a:ext uri="{FF2B5EF4-FFF2-40B4-BE49-F238E27FC236}">
                  <a16:creationId xmlns:a16="http://schemas.microsoft.com/office/drawing/2014/main" id="{7B9D9930-C87C-8C62-04E1-442E9AE2DD41}"/>
                </a:ext>
              </a:extLst>
            </p:cNvPr>
            <p:cNvSpPr/>
            <p:nvPr/>
          </p:nvSpPr>
          <p:spPr>
            <a:xfrm>
              <a:off x="3779521" y="3915937"/>
              <a:ext cx="1419568" cy="576000"/>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AT" sz="1200" dirty="0">
                  <a:solidFill>
                    <a:schemeClr val="tx1"/>
                  </a:solidFill>
                </a:rPr>
                <a:t>«</a:t>
              </a:r>
              <a:r>
                <a:rPr lang="de-AT" sz="1200" dirty="0" err="1">
                  <a:solidFill>
                    <a:schemeClr val="tx1"/>
                  </a:solidFill>
                </a:rPr>
                <a:t>metamodel</a:t>
              </a:r>
              <a:r>
                <a:rPr lang="de-AT" sz="1200" dirty="0">
                  <a:solidFill>
                    <a:schemeClr val="tx1"/>
                  </a:solidFill>
                </a:rPr>
                <a:t>»</a:t>
              </a:r>
            </a:p>
            <a:p>
              <a:pPr algn="ctr"/>
              <a:r>
                <a:rPr lang="de-AT" dirty="0">
                  <a:solidFill>
                    <a:schemeClr val="tx1"/>
                  </a:solidFill>
                </a:rPr>
                <a:t>DTDL</a:t>
              </a:r>
            </a:p>
          </p:txBody>
        </p:sp>
        <p:sp>
          <p:nvSpPr>
            <p:cNvPr id="51" name="Rechteck 50">
              <a:extLst>
                <a:ext uri="{FF2B5EF4-FFF2-40B4-BE49-F238E27FC236}">
                  <a16:creationId xmlns:a16="http://schemas.microsoft.com/office/drawing/2014/main" id="{577CE349-5D5A-9F9B-EC24-19DAC0F45B86}"/>
                </a:ext>
              </a:extLst>
            </p:cNvPr>
            <p:cNvSpPr/>
            <p:nvPr/>
          </p:nvSpPr>
          <p:spPr>
            <a:xfrm>
              <a:off x="5353672" y="3915937"/>
              <a:ext cx="1419568" cy="576000"/>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AT" sz="1200" dirty="0">
                  <a:solidFill>
                    <a:schemeClr val="tx1"/>
                  </a:solidFill>
                </a:rPr>
                <a:t>«</a:t>
              </a:r>
              <a:r>
                <a:rPr lang="de-AT" sz="1200" dirty="0" err="1">
                  <a:solidFill>
                    <a:schemeClr val="tx1"/>
                  </a:solidFill>
                </a:rPr>
                <a:t>metamodel</a:t>
              </a:r>
              <a:r>
                <a:rPr lang="de-AT" sz="1200" dirty="0">
                  <a:solidFill>
                    <a:schemeClr val="tx1"/>
                  </a:solidFill>
                </a:rPr>
                <a:t>»</a:t>
              </a:r>
            </a:p>
            <a:p>
              <a:pPr algn="ctr"/>
              <a:r>
                <a:rPr lang="de-AT" dirty="0" err="1">
                  <a:solidFill>
                    <a:schemeClr val="tx1"/>
                  </a:solidFill>
                </a:rPr>
                <a:t>TwinMaker</a:t>
              </a:r>
              <a:endParaRPr lang="de-AT" dirty="0">
                <a:solidFill>
                  <a:schemeClr val="tx1"/>
                </a:solidFill>
              </a:endParaRPr>
            </a:p>
          </p:txBody>
        </p:sp>
        <p:sp>
          <p:nvSpPr>
            <p:cNvPr id="52" name="Rechteck 51">
              <a:extLst>
                <a:ext uri="{FF2B5EF4-FFF2-40B4-BE49-F238E27FC236}">
                  <a16:creationId xmlns:a16="http://schemas.microsoft.com/office/drawing/2014/main" id="{03A538CF-92DA-C85A-9F57-ABD88C27D8CC}"/>
                </a:ext>
              </a:extLst>
            </p:cNvPr>
            <p:cNvSpPr/>
            <p:nvPr/>
          </p:nvSpPr>
          <p:spPr>
            <a:xfrm>
              <a:off x="6927823" y="3915937"/>
              <a:ext cx="1419568" cy="576000"/>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AT" sz="1200" dirty="0">
                  <a:solidFill>
                    <a:schemeClr val="tx1"/>
                  </a:solidFill>
                </a:rPr>
                <a:t>«</a:t>
              </a:r>
              <a:r>
                <a:rPr lang="de-AT" sz="1200" dirty="0" err="1">
                  <a:solidFill>
                    <a:schemeClr val="tx1"/>
                  </a:solidFill>
                </a:rPr>
                <a:t>metamodel</a:t>
              </a:r>
              <a:r>
                <a:rPr lang="de-AT" sz="1200" dirty="0">
                  <a:solidFill>
                    <a:schemeClr val="tx1"/>
                  </a:solidFill>
                </a:rPr>
                <a:t>»</a:t>
              </a:r>
            </a:p>
            <a:p>
              <a:pPr algn="ctr"/>
              <a:r>
                <a:rPr lang="de-AT" dirty="0" err="1">
                  <a:solidFill>
                    <a:schemeClr val="tx1"/>
                  </a:solidFill>
                </a:rPr>
                <a:t>VortoLang</a:t>
              </a:r>
              <a:endParaRPr lang="de-AT" dirty="0">
                <a:solidFill>
                  <a:schemeClr val="tx1"/>
                </a:solidFill>
              </a:endParaRPr>
            </a:p>
          </p:txBody>
        </p:sp>
        <p:cxnSp>
          <p:nvCxnSpPr>
            <p:cNvPr id="55" name="Gerade Verbindung mit Pfeil 54">
              <a:extLst>
                <a:ext uri="{FF2B5EF4-FFF2-40B4-BE49-F238E27FC236}">
                  <a16:creationId xmlns:a16="http://schemas.microsoft.com/office/drawing/2014/main" id="{903C3D65-BC47-BD3C-716E-0A395FF24850}"/>
                </a:ext>
              </a:extLst>
            </p:cNvPr>
            <p:cNvCxnSpPr>
              <a:cxnSpLocks/>
              <a:endCxn id="50" idx="0"/>
            </p:cNvCxnSpPr>
            <p:nvPr/>
          </p:nvCxnSpPr>
          <p:spPr>
            <a:xfrm flipH="1">
              <a:off x="4489305" y="3134176"/>
              <a:ext cx="851339" cy="781761"/>
            </a:xfrm>
            <a:prstGeom prst="straightConnector1">
              <a:avLst/>
            </a:prstGeom>
            <a:ln w="12700">
              <a:solidFill>
                <a:schemeClr val="tx1"/>
              </a:solidFill>
              <a:prstDash val="dash"/>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7" name="Gerade Verbindung mit Pfeil 56">
              <a:extLst>
                <a:ext uri="{FF2B5EF4-FFF2-40B4-BE49-F238E27FC236}">
                  <a16:creationId xmlns:a16="http://schemas.microsoft.com/office/drawing/2014/main" id="{23E5E7E3-6F8F-68EC-736C-B5F1EFA7FC7C}"/>
                </a:ext>
              </a:extLst>
            </p:cNvPr>
            <p:cNvCxnSpPr>
              <a:cxnSpLocks/>
              <a:stCxn id="11" idx="2"/>
              <a:endCxn id="51" idx="0"/>
            </p:cNvCxnSpPr>
            <p:nvPr/>
          </p:nvCxnSpPr>
          <p:spPr>
            <a:xfrm>
              <a:off x="6061711" y="3127605"/>
              <a:ext cx="1745" cy="788332"/>
            </a:xfrm>
            <a:prstGeom prst="straightConnector1">
              <a:avLst/>
            </a:prstGeom>
            <a:ln w="12700">
              <a:solidFill>
                <a:schemeClr val="tx1"/>
              </a:solidFill>
              <a:prstDash val="dash"/>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0" name="Gerade Verbindung mit Pfeil 59">
              <a:extLst>
                <a:ext uri="{FF2B5EF4-FFF2-40B4-BE49-F238E27FC236}">
                  <a16:creationId xmlns:a16="http://schemas.microsoft.com/office/drawing/2014/main" id="{A57C8B20-7994-3B44-6829-D6DC760186B9}"/>
                </a:ext>
              </a:extLst>
            </p:cNvPr>
            <p:cNvCxnSpPr>
              <a:cxnSpLocks/>
              <a:endCxn id="52" idx="0"/>
            </p:cNvCxnSpPr>
            <p:nvPr/>
          </p:nvCxnSpPr>
          <p:spPr>
            <a:xfrm>
              <a:off x="6921309" y="3116376"/>
              <a:ext cx="716298" cy="799561"/>
            </a:xfrm>
            <a:prstGeom prst="straightConnector1">
              <a:avLst/>
            </a:prstGeom>
            <a:ln w="12700">
              <a:solidFill>
                <a:schemeClr val="tx1"/>
              </a:solidFill>
              <a:prstDash val="dash"/>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sp>
        <p:nvSpPr>
          <p:cNvPr id="8" name="Textfeld 7">
            <a:extLst>
              <a:ext uri="{FF2B5EF4-FFF2-40B4-BE49-F238E27FC236}">
                <a16:creationId xmlns:a16="http://schemas.microsoft.com/office/drawing/2014/main" id="{78498F9B-DCDC-B28A-2E28-7064DEE9767C}"/>
              </a:ext>
            </a:extLst>
          </p:cNvPr>
          <p:cNvSpPr txBox="1"/>
          <p:nvPr/>
        </p:nvSpPr>
        <p:spPr>
          <a:xfrm rot="19219747">
            <a:off x="4948584" y="3529292"/>
            <a:ext cx="589370" cy="133040"/>
          </a:xfrm>
          <a:prstGeom prst="rect">
            <a:avLst/>
          </a:prstGeom>
        </p:spPr>
        <p:txBody>
          <a:bodyPr vert="horz" wrap="square" lIns="0" tIns="0" rIns="0" bIns="0" spcCol="288000" rtlCol="0">
            <a:noAutofit/>
          </a:bodyPr>
          <a:lstStyle/>
          <a:p>
            <a:r>
              <a:rPr lang="en-US" sz="1200" dirty="0" err="1"/>
              <a:t>trafo</a:t>
            </a:r>
            <a:endParaRPr lang="en-US" sz="1200" dirty="0"/>
          </a:p>
        </p:txBody>
      </p:sp>
      <p:sp>
        <p:nvSpPr>
          <p:cNvPr id="37" name="Textfeld 36">
            <a:extLst>
              <a:ext uri="{FF2B5EF4-FFF2-40B4-BE49-F238E27FC236}">
                <a16:creationId xmlns:a16="http://schemas.microsoft.com/office/drawing/2014/main" id="{9548B736-9616-C238-BFCE-BDC039AB11A4}"/>
              </a:ext>
            </a:extLst>
          </p:cNvPr>
          <p:cNvSpPr txBox="1"/>
          <p:nvPr/>
        </p:nvSpPr>
        <p:spPr>
          <a:xfrm rot="16200000">
            <a:off x="5958764" y="3688407"/>
            <a:ext cx="589370" cy="133040"/>
          </a:xfrm>
          <a:prstGeom prst="rect">
            <a:avLst/>
          </a:prstGeom>
        </p:spPr>
        <p:txBody>
          <a:bodyPr vert="horz" wrap="square" lIns="0" tIns="0" rIns="0" bIns="0" spcCol="288000" rtlCol="0">
            <a:noAutofit/>
          </a:bodyPr>
          <a:lstStyle/>
          <a:p>
            <a:pPr algn="ctr"/>
            <a:r>
              <a:rPr lang="en-US" sz="1200" dirty="0" err="1"/>
              <a:t>trafo</a:t>
            </a:r>
            <a:endParaRPr lang="en-US" sz="1200" dirty="0"/>
          </a:p>
        </p:txBody>
      </p:sp>
      <p:sp>
        <p:nvSpPr>
          <p:cNvPr id="44" name="Textfeld 43">
            <a:extLst>
              <a:ext uri="{FF2B5EF4-FFF2-40B4-BE49-F238E27FC236}">
                <a16:creationId xmlns:a16="http://schemas.microsoft.com/office/drawing/2014/main" id="{7D480162-9C8E-B2AC-1E3E-02A170D97129}"/>
              </a:ext>
            </a:extLst>
          </p:cNvPr>
          <p:cNvSpPr txBox="1"/>
          <p:nvPr/>
        </p:nvSpPr>
        <p:spPr>
          <a:xfrm rot="2887765">
            <a:off x="7429941" y="3622749"/>
            <a:ext cx="589370" cy="133040"/>
          </a:xfrm>
          <a:prstGeom prst="rect">
            <a:avLst/>
          </a:prstGeom>
        </p:spPr>
        <p:txBody>
          <a:bodyPr vert="horz" wrap="square" lIns="0" tIns="0" rIns="0" bIns="0" spcCol="288000" rtlCol="0">
            <a:noAutofit/>
          </a:bodyPr>
          <a:lstStyle/>
          <a:p>
            <a:pPr algn="ctr"/>
            <a:r>
              <a:rPr lang="en-US" sz="1200" dirty="0" err="1"/>
              <a:t>trafo</a:t>
            </a:r>
            <a:endParaRPr lang="en-US" sz="1200" dirty="0"/>
          </a:p>
        </p:txBody>
      </p:sp>
    </p:spTree>
    <p:extLst>
      <p:ext uri="{BB962C8B-B14F-4D97-AF65-F5344CB8AC3E}">
        <p14:creationId xmlns:p14="http://schemas.microsoft.com/office/powerpoint/2010/main" val="3147671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F6453A92-97EE-CEA8-C796-275906135594}"/>
              </a:ext>
            </a:extLst>
          </p:cNvPr>
          <p:cNvSpPr>
            <a:spLocks noGrp="1"/>
          </p:cNvSpPr>
          <p:nvPr>
            <p:ph idx="1"/>
          </p:nvPr>
        </p:nvSpPr>
        <p:spPr>
          <a:xfrm>
            <a:off x="468312" y="1598400"/>
            <a:ext cx="3573097" cy="3492500"/>
          </a:xfrm>
        </p:spPr>
        <p:txBody>
          <a:bodyPr/>
          <a:lstStyle/>
          <a:p>
            <a:pPr>
              <a:buClr>
                <a:srgbClr val="00519E"/>
              </a:buClr>
            </a:pPr>
            <a:r>
              <a:rPr lang="en-US" dirty="0"/>
              <a:t>Differentiate between </a:t>
            </a:r>
          </a:p>
          <a:p>
            <a:pPr lvl="1">
              <a:buClr>
                <a:srgbClr val="00519E"/>
              </a:buClr>
            </a:pPr>
            <a:r>
              <a:rPr lang="en-US" dirty="0">
                <a:solidFill>
                  <a:srgbClr val="00519E"/>
                </a:solidFill>
              </a:rPr>
              <a:t>generic stereotypes </a:t>
            </a:r>
            <a:r>
              <a:rPr lang="en-US" dirty="0"/>
              <a:t>for shared concepts</a:t>
            </a:r>
          </a:p>
          <a:p>
            <a:pPr lvl="1">
              <a:buClr>
                <a:srgbClr val="00519E"/>
              </a:buClr>
            </a:pPr>
            <a:r>
              <a:rPr lang="en-US" dirty="0">
                <a:solidFill>
                  <a:srgbClr val="00519E"/>
                </a:solidFill>
              </a:rPr>
              <a:t>platform-specific stereotypes</a:t>
            </a:r>
          </a:p>
          <a:p>
            <a:pPr>
              <a:buClr>
                <a:srgbClr val="00519E"/>
              </a:buClr>
              <a:buFont typeface="Wingdings" panose="05000000000000000000" pitchFamily="2" charset="2"/>
              <a:buChar char="à"/>
            </a:pPr>
            <a:r>
              <a:rPr lang="en-US" dirty="0">
                <a:sym typeface="Wingdings" panose="05000000000000000000" pitchFamily="2" charset="2"/>
              </a:rPr>
              <a:t>Transformation from platform-specific model to DTUML without information loss</a:t>
            </a:r>
            <a:endParaRPr lang="en-US" dirty="0"/>
          </a:p>
          <a:p>
            <a:pPr>
              <a:buClr>
                <a:srgbClr val="00519E"/>
              </a:buClr>
            </a:pPr>
            <a:endParaRPr lang="en-US" dirty="0">
              <a:solidFill>
                <a:srgbClr val="00519E"/>
              </a:solidFill>
            </a:endParaRPr>
          </a:p>
          <a:p>
            <a:pPr>
              <a:buClr>
                <a:srgbClr val="00519E"/>
              </a:buClr>
            </a:pPr>
            <a:r>
              <a:rPr lang="en-US" dirty="0">
                <a:solidFill>
                  <a:srgbClr val="00519E"/>
                </a:solidFill>
              </a:rPr>
              <a:t>Limitations</a:t>
            </a:r>
            <a:r>
              <a:rPr lang="en-US" dirty="0"/>
              <a:t> </a:t>
            </a:r>
          </a:p>
          <a:p>
            <a:pPr lvl="1">
              <a:buClr>
                <a:srgbClr val="00519E"/>
              </a:buClr>
            </a:pPr>
            <a:r>
              <a:rPr lang="en-US" dirty="0"/>
              <a:t>Information loss between platforms</a:t>
            </a:r>
          </a:p>
          <a:p>
            <a:pPr lvl="1">
              <a:buClr>
                <a:srgbClr val="00519E"/>
              </a:buClr>
            </a:pPr>
            <a:r>
              <a:rPr lang="en-US" dirty="0"/>
              <a:t>Default values or derivation rules</a:t>
            </a:r>
          </a:p>
          <a:p>
            <a:pPr lvl="1">
              <a:buClr>
                <a:srgbClr val="00519E"/>
              </a:buClr>
            </a:pPr>
            <a:r>
              <a:rPr lang="en-US" dirty="0"/>
              <a:t>Extend Profile for new platforms</a:t>
            </a:r>
          </a:p>
          <a:p>
            <a:pPr lvl="1">
              <a:buClr>
                <a:srgbClr val="00519E"/>
              </a:buClr>
            </a:pPr>
            <a:endParaRPr lang="en-US" dirty="0"/>
          </a:p>
          <a:p>
            <a:endParaRPr lang="en-US" dirty="0"/>
          </a:p>
        </p:txBody>
      </p:sp>
      <p:sp>
        <p:nvSpPr>
          <p:cNvPr id="3" name="Datumsplatzhalter 2">
            <a:extLst>
              <a:ext uri="{FF2B5EF4-FFF2-40B4-BE49-F238E27FC236}">
                <a16:creationId xmlns:a16="http://schemas.microsoft.com/office/drawing/2014/main" id="{2BA2E0C6-4A8B-B5FC-CF58-AADCEB3CF86F}"/>
              </a:ext>
            </a:extLst>
          </p:cNvPr>
          <p:cNvSpPr>
            <a:spLocks noGrp="1"/>
          </p:cNvSpPr>
          <p:nvPr>
            <p:ph type="dt" sz="half" idx="10"/>
          </p:nvPr>
        </p:nvSpPr>
        <p:spPr/>
        <p:txBody>
          <a:bodyPr/>
          <a:lstStyle/>
          <a:p>
            <a:fld id="{F9E75BB0-64C1-486D-86F4-557495EF88ED}" type="datetime4">
              <a:rPr lang="en-US" smtClean="0"/>
              <a:t>July 1, 2022</a:t>
            </a:fld>
            <a:endParaRPr lang="de-DE" dirty="0"/>
          </a:p>
        </p:txBody>
      </p:sp>
      <p:sp>
        <p:nvSpPr>
          <p:cNvPr id="4" name="Fußzeilenplatzhalter 3">
            <a:extLst>
              <a:ext uri="{FF2B5EF4-FFF2-40B4-BE49-F238E27FC236}">
                <a16:creationId xmlns:a16="http://schemas.microsoft.com/office/drawing/2014/main" id="{D603A0F3-841B-6FF7-91C7-79DFBB55400A}"/>
              </a:ext>
            </a:extLst>
          </p:cNvPr>
          <p:cNvSpPr>
            <a:spLocks noGrp="1"/>
          </p:cNvSpPr>
          <p:nvPr>
            <p:ph type="ftr" sz="quarter" idx="11"/>
          </p:nvPr>
        </p:nvSpPr>
        <p:spPr/>
        <p:txBody>
          <a:bodyPr/>
          <a:lstStyle/>
          <a:p>
            <a:r>
              <a:rPr lang="en-US"/>
              <a:t>Modeling Capabilities of Digital Twin Platforms | Jérôme Pfeiffer | jerome.pfeiffer@isw.uni-stuttgart.de </a:t>
            </a:r>
            <a:endParaRPr lang="de-DE" dirty="0"/>
          </a:p>
        </p:txBody>
      </p:sp>
      <p:sp>
        <p:nvSpPr>
          <p:cNvPr id="5" name="Foliennummernplatzhalter 4">
            <a:extLst>
              <a:ext uri="{FF2B5EF4-FFF2-40B4-BE49-F238E27FC236}">
                <a16:creationId xmlns:a16="http://schemas.microsoft.com/office/drawing/2014/main" id="{2698AD66-4C65-810B-2129-C0DF5CA3C840}"/>
              </a:ext>
            </a:extLst>
          </p:cNvPr>
          <p:cNvSpPr>
            <a:spLocks noGrp="1"/>
          </p:cNvSpPr>
          <p:nvPr>
            <p:ph type="sldNum" sz="quarter" idx="12"/>
          </p:nvPr>
        </p:nvSpPr>
        <p:spPr/>
        <p:txBody>
          <a:bodyPr/>
          <a:lstStyle/>
          <a:p>
            <a:fld id="{9E82CC3C-1DC0-4FDA-9590-6CC506AB67F8}" type="slidenum">
              <a:rPr lang="de-DE" smtClean="0"/>
              <a:pPr/>
              <a:t>16</a:t>
            </a:fld>
            <a:endParaRPr lang="de-DE" dirty="0"/>
          </a:p>
        </p:txBody>
      </p:sp>
      <p:sp>
        <p:nvSpPr>
          <p:cNvPr id="6" name="Textplatzhalter 5">
            <a:extLst>
              <a:ext uri="{FF2B5EF4-FFF2-40B4-BE49-F238E27FC236}">
                <a16:creationId xmlns:a16="http://schemas.microsoft.com/office/drawing/2014/main" id="{E3FAC817-743E-4713-6CC9-E6488F2C3ED7}"/>
              </a:ext>
            </a:extLst>
          </p:cNvPr>
          <p:cNvSpPr>
            <a:spLocks noGrp="1"/>
          </p:cNvSpPr>
          <p:nvPr>
            <p:ph type="body" sz="quarter" idx="13"/>
          </p:nvPr>
        </p:nvSpPr>
        <p:spPr/>
        <p:txBody>
          <a:bodyPr/>
          <a:lstStyle/>
          <a:p>
            <a:r>
              <a:rPr lang="en-US" dirty="0"/>
              <a:t>Extending UML CD to a digital twin variant of UML CD (DTUML)</a:t>
            </a:r>
          </a:p>
        </p:txBody>
      </p:sp>
      <p:sp>
        <p:nvSpPr>
          <p:cNvPr id="7" name="Titel 6">
            <a:extLst>
              <a:ext uri="{FF2B5EF4-FFF2-40B4-BE49-F238E27FC236}">
                <a16:creationId xmlns:a16="http://schemas.microsoft.com/office/drawing/2014/main" id="{E79DA4B4-8525-10B9-204C-A318FEE97FF4}"/>
              </a:ext>
            </a:extLst>
          </p:cNvPr>
          <p:cNvSpPr>
            <a:spLocks noGrp="1"/>
          </p:cNvSpPr>
          <p:nvPr>
            <p:ph type="title"/>
          </p:nvPr>
        </p:nvSpPr>
        <p:spPr/>
        <p:txBody>
          <a:bodyPr/>
          <a:lstStyle/>
          <a:p>
            <a:r>
              <a:rPr lang="en-US" b="1" dirty="0">
                <a:sym typeface="Wingdings" panose="05000000000000000000" pitchFamily="2" charset="2"/>
              </a:rPr>
              <a:t>RQ3: How can existing modeling concepts enable portability?</a:t>
            </a:r>
            <a:endParaRPr lang="en-US" dirty="0"/>
          </a:p>
        </p:txBody>
      </p:sp>
      <p:grpSp>
        <p:nvGrpSpPr>
          <p:cNvPr id="54" name="Gruppieren 53">
            <a:extLst>
              <a:ext uri="{FF2B5EF4-FFF2-40B4-BE49-F238E27FC236}">
                <a16:creationId xmlns:a16="http://schemas.microsoft.com/office/drawing/2014/main" id="{43542823-FA3E-2B72-CD44-BEB1692EB4F2}"/>
              </a:ext>
            </a:extLst>
          </p:cNvPr>
          <p:cNvGrpSpPr/>
          <p:nvPr/>
        </p:nvGrpSpPr>
        <p:grpSpPr>
          <a:xfrm>
            <a:off x="4057968" y="1762600"/>
            <a:ext cx="4617720" cy="3164100"/>
            <a:chOff x="4057967" y="1937688"/>
            <a:chExt cx="4617720" cy="3164100"/>
          </a:xfrm>
        </p:grpSpPr>
        <p:cxnSp>
          <p:nvCxnSpPr>
            <p:cNvPr id="10" name="Gerade Verbindung mit Pfeil 9">
              <a:extLst>
                <a:ext uri="{FF2B5EF4-FFF2-40B4-BE49-F238E27FC236}">
                  <a16:creationId xmlns:a16="http://schemas.microsoft.com/office/drawing/2014/main" id="{5E99006D-64EE-2660-A00F-615E1344DC3D}"/>
                </a:ext>
              </a:extLst>
            </p:cNvPr>
            <p:cNvCxnSpPr>
              <a:cxnSpLocks/>
              <a:stCxn id="13" idx="3"/>
            </p:cNvCxnSpPr>
            <p:nvPr/>
          </p:nvCxnSpPr>
          <p:spPr>
            <a:xfrm flipV="1">
              <a:off x="5568529" y="2869707"/>
              <a:ext cx="1287466" cy="0"/>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Rechteck 10">
              <a:extLst>
                <a:ext uri="{FF2B5EF4-FFF2-40B4-BE49-F238E27FC236}">
                  <a16:creationId xmlns:a16="http://schemas.microsoft.com/office/drawing/2014/main" id="{2E91899C-D94D-4230-DA10-7A45B3A9CBD8}"/>
                </a:ext>
              </a:extLst>
            </p:cNvPr>
            <p:cNvSpPr/>
            <p:nvPr/>
          </p:nvSpPr>
          <p:spPr>
            <a:xfrm>
              <a:off x="4057967" y="2119668"/>
              <a:ext cx="4617720" cy="2982120"/>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12" name="Rechteck 11">
              <a:extLst>
                <a:ext uri="{FF2B5EF4-FFF2-40B4-BE49-F238E27FC236}">
                  <a16:creationId xmlns:a16="http://schemas.microsoft.com/office/drawing/2014/main" id="{C6F7EFB0-2FEF-CCAB-1A4C-A7E251DEC815}"/>
                </a:ext>
              </a:extLst>
            </p:cNvPr>
            <p:cNvSpPr/>
            <p:nvPr/>
          </p:nvSpPr>
          <p:spPr>
            <a:xfrm>
              <a:off x="4057967" y="1937688"/>
              <a:ext cx="1077598" cy="181980"/>
            </a:xfrm>
            <a:prstGeom prst="rect">
              <a:avLst/>
            </a:prstGeom>
            <a:noFill/>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de-AT" sz="900" dirty="0">
                  <a:latin typeface="Arial" panose="020B0604020202020204" pitchFamily="34" charset="0"/>
                  <a:cs typeface="Arial" panose="020B0604020202020204" pitchFamily="34" charset="0"/>
                </a:rPr>
                <a:t>Profile DTUML</a:t>
              </a:r>
            </a:p>
          </p:txBody>
        </p:sp>
        <p:grpSp>
          <p:nvGrpSpPr>
            <p:cNvPr id="42" name="Gruppieren 41">
              <a:extLst>
                <a:ext uri="{FF2B5EF4-FFF2-40B4-BE49-F238E27FC236}">
                  <a16:creationId xmlns:a16="http://schemas.microsoft.com/office/drawing/2014/main" id="{D8D3735E-528E-F3BE-8454-A42CE909D9AC}"/>
                </a:ext>
              </a:extLst>
            </p:cNvPr>
            <p:cNvGrpSpPr/>
            <p:nvPr/>
          </p:nvGrpSpPr>
          <p:grpSpPr>
            <a:xfrm>
              <a:off x="4140175" y="2255755"/>
              <a:ext cx="1428354" cy="862458"/>
              <a:chOff x="4226761" y="2255755"/>
              <a:chExt cx="1428354" cy="862458"/>
            </a:xfrm>
          </p:grpSpPr>
          <p:sp>
            <p:nvSpPr>
              <p:cNvPr id="8" name="Rechteck 7">
                <a:extLst>
                  <a:ext uri="{FF2B5EF4-FFF2-40B4-BE49-F238E27FC236}">
                    <a16:creationId xmlns:a16="http://schemas.microsoft.com/office/drawing/2014/main" id="{54251F23-4ED3-1D48-DFF5-88EDC3D87B64}"/>
                  </a:ext>
                </a:extLst>
              </p:cNvPr>
              <p:cNvSpPr/>
              <p:nvPr/>
            </p:nvSpPr>
            <p:spPr>
              <a:xfrm>
                <a:off x="4226761" y="2255755"/>
                <a:ext cx="1428353" cy="389862"/>
              </a:xfrm>
              <a:prstGeom prst="rect">
                <a:avLst/>
              </a:prstGeom>
              <a:noFill/>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de-DE" altLang="de-DE" sz="1100" dirty="0">
                    <a:cs typeface="Arial" charset="0"/>
                  </a:rPr>
                  <a:t>«</a:t>
                </a:r>
                <a:r>
                  <a:rPr lang="de-DE" altLang="de-DE" sz="1000" dirty="0">
                    <a:cs typeface="Arial" charset="0"/>
                  </a:rPr>
                  <a:t>Stereotype»</a:t>
                </a:r>
                <a:r>
                  <a:rPr lang="de-DE" altLang="de-DE" sz="1000" i="1" dirty="0"/>
                  <a:t> </a:t>
                </a:r>
                <a:endParaRPr lang="de-AT" sz="1000" b="1" dirty="0">
                  <a:latin typeface="Arial" panose="020B0604020202020204" pitchFamily="34" charset="0"/>
                  <a:cs typeface="Arial" panose="020B0604020202020204" pitchFamily="34" charset="0"/>
                </a:endParaRPr>
              </a:p>
              <a:p>
                <a:pPr algn="ctr"/>
                <a:r>
                  <a:rPr lang="de-AT" sz="1000" b="1" dirty="0" err="1">
                    <a:latin typeface="Arial" panose="020B0604020202020204" pitchFamily="34" charset="0"/>
                    <a:cs typeface="Arial" panose="020B0604020202020204" pitchFamily="34" charset="0"/>
                  </a:rPr>
                  <a:t>DTProperty</a:t>
                </a:r>
                <a:endParaRPr lang="de-AT" sz="1000" b="1" dirty="0">
                  <a:latin typeface="Arial" panose="020B0604020202020204" pitchFamily="34" charset="0"/>
                  <a:cs typeface="Arial" panose="020B0604020202020204" pitchFamily="34" charset="0"/>
                </a:endParaRPr>
              </a:p>
            </p:txBody>
          </p:sp>
          <p:sp>
            <p:nvSpPr>
              <p:cNvPr id="13" name="Rechteck 12">
                <a:extLst>
                  <a:ext uri="{FF2B5EF4-FFF2-40B4-BE49-F238E27FC236}">
                    <a16:creationId xmlns:a16="http://schemas.microsoft.com/office/drawing/2014/main" id="{471D94EC-CADE-ADA6-F17F-35369EAEC583}"/>
                  </a:ext>
                </a:extLst>
              </p:cNvPr>
              <p:cNvSpPr/>
              <p:nvPr/>
            </p:nvSpPr>
            <p:spPr>
              <a:xfrm>
                <a:off x="4226762" y="2645616"/>
                <a:ext cx="1428353" cy="472597"/>
              </a:xfrm>
              <a:prstGeom prst="rect">
                <a:avLst/>
              </a:prstGeom>
              <a:noFill/>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dk1"/>
              </a:fontRef>
            </p:style>
            <p:txBody>
              <a:bodyPr rtlCol="0" anchor="ctr"/>
              <a:lstStyle/>
              <a:p>
                <a:r>
                  <a:rPr lang="de-AT" sz="1000" dirty="0">
                    <a:latin typeface="Arial" panose="020B0604020202020204" pitchFamily="34" charset="0"/>
                    <a:cs typeface="Arial" panose="020B0604020202020204" pitchFamily="34" charset="0"/>
                  </a:rPr>
                  <a:t>Boolean </a:t>
                </a:r>
                <a:r>
                  <a:rPr lang="de-AT" sz="1000" dirty="0" err="1">
                    <a:latin typeface="Arial" panose="020B0604020202020204" pitchFamily="34" charset="0"/>
                    <a:cs typeface="Arial" panose="020B0604020202020204" pitchFamily="34" charset="0"/>
                  </a:rPr>
                  <a:t>isTimeSeries</a:t>
                </a:r>
                <a:endParaRPr lang="de-AT" sz="1000" dirty="0">
                  <a:latin typeface="Arial" panose="020B0604020202020204" pitchFamily="34" charset="0"/>
                  <a:cs typeface="Arial" panose="020B0604020202020204" pitchFamily="34" charset="0"/>
                </a:endParaRPr>
              </a:p>
              <a:p>
                <a:r>
                  <a:rPr lang="de-AT" sz="1000" dirty="0">
                    <a:latin typeface="Arial" panose="020B0604020202020204" pitchFamily="34" charset="0"/>
                    <a:cs typeface="Arial" panose="020B0604020202020204" pitchFamily="34" charset="0"/>
                  </a:rPr>
                  <a:t>String </a:t>
                </a:r>
                <a:r>
                  <a:rPr lang="de-AT" sz="1000" dirty="0" err="1">
                    <a:latin typeface="Arial" panose="020B0604020202020204" pitchFamily="34" charset="0"/>
                    <a:cs typeface="Arial" panose="020B0604020202020204" pitchFamily="34" charset="0"/>
                  </a:rPr>
                  <a:t>unit</a:t>
                </a:r>
                <a:endParaRPr lang="de-AT" sz="1000" dirty="0">
                  <a:latin typeface="Arial" panose="020B0604020202020204" pitchFamily="34" charset="0"/>
                  <a:cs typeface="Arial" panose="020B0604020202020204" pitchFamily="34" charset="0"/>
                </a:endParaRPr>
              </a:p>
              <a:p>
                <a:r>
                  <a:rPr lang="de-AT" sz="1000" dirty="0">
                    <a:latin typeface="Arial" panose="020B0604020202020204" pitchFamily="34" charset="0"/>
                    <a:cs typeface="Arial" panose="020B0604020202020204" pitchFamily="34" charset="0"/>
                  </a:rPr>
                  <a:t>String type</a:t>
                </a:r>
              </a:p>
            </p:txBody>
          </p:sp>
        </p:grpSp>
        <p:sp>
          <p:nvSpPr>
            <p:cNvPr id="14" name="Rechteck 13">
              <a:extLst>
                <a:ext uri="{FF2B5EF4-FFF2-40B4-BE49-F238E27FC236}">
                  <a16:creationId xmlns:a16="http://schemas.microsoft.com/office/drawing/2014/main" id="{264ACDBF-8318-89E1-2892-380B46C6E2C7}"/>
                </a:ext>
              </a:extLst>
            </p:cNvPr>
            <p:cNvSpPr/>
            <p:nvPr/>
          </p:nvSpPr>
          <p:spPr>
            <a:xfrm>
              <a:off x="6855995" y="4093071"/>
              <a:ext cx="1757093" cy="389862"/>
            </a:xfrm>
            <a:prstGeom prst="rect">
              <a:avLst/>
            </a:prstGeom>
            <a:noFill/>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de-DE" altLang="de-DE" sz="1100" dirty="0">
                  <a:cs typeface="Arial" charset="0"/>
                </a:rPr>
                <a:t>«</a:t>
              </a:r>
              <a:r>
                <a:rPr lang="de-DE" altLang="de-DE" sz="1000" dirty="0">
                  <a:cs typeface="Arial" charset="0"/>
                </a:rPr>
                <a:t>Stereotype»</a:t>
              </a:r>
              <a:r>
                <a:rPr lang="de-DE" altLang="de-DE" sz="1000" i="1" dirty="0"/>
                <a:t> </a:t>
              </a:r>
              <a:endParaRPr lang="de-AT" sz="1000" b="1" dirty="0">
                <a:latin typeface="Arial" panose="020B0604020202020204" pitchFamily="34" charset="0"/>
                <a:cs typeface="Arial" panose="020B0604020202020204" pitchFamily="34" charset="0"/>
              </a:endParaRPr>
            </a:p>
            <a:p>
              <a:pPr algn="ctr"/>
              <a:r>
                <a:rPr lang="de-AT" sz="1000" b="1" dirty="0" err="1">
                  <a:latin typeface="Arial" panose="020B0604020202020204" pitchFamily="34" charset="0"/>
                  <a:cs typeface="Arial" panose="020B0604020202020204" pitchFamily="34" charset="0"/>
                </a:rPr>
                <a:t>TM_Property</a:t>
              </a:r>
              <a:endParaRPr lang="de-AT" sz="1000" b="1" dirty="0">
                <a:latin typeface="Arial" panose="020B0604020202020204" pitchFamily="34" charset="0"/>
                <a:cs typeface="Arial" panose="020B0604020202020204" pitchFamily="34" charset="0"/>
              </a:endParaRPr>
            </a:p>
          </p:txBody>
        </p:sp>
        <p:sp>
          <p:nvSpPr>
            <p:cNvPr id="15" name="Rechteck 14">
              <a:extLst>
                <a:ext uri="{FF2B5EF4-FFF2-40B4-BE49-F238E27FC236}">
                  <a16:creationId xmlns:a16="http://schemas.microsoft.com/office/drawing/2014/main" id="{5C3BFAB7-FF51-568E-4C3B-77A32FBE4F3F}"/>
                </a:ext>
              </a:extLst>
            </p:cNvPr>
            <p:cNvSpPr/>
            <p:nvPr/>
          </p:nvSpPr>
          <p:spPr>
            <a:xfrm>
              <a:off x="6855995" y="4479841"/>
              <a:ext cx="1757094" cy="536166"/>
            </a:xfrm>
            <a:prstGeom prst="rect">
              <a:avLst/>
            </a:prstGeom>
            <a:noFill/>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dk1"/>
            </a:fontRef>
          </p:style>
          <p:txBody>
            <a:bodyPr rtlCol="0" anchor="ctr"/>
            <a:lstStyle/>
            <a:p>
              <a:r>
                <a:rPr lang="de-AT" sz="1000" dirty="0">
                  <a:latin typeface="Arial" panose="020B0604020202020204" pitchFamily="34" charset="0"/>
                  <a:cs typeface="Arial" panose="020B0604020202020204" pitchFamily="34" charset="0"/>
                </a:rPr>
                <a:t>Boolean </a:t>
              </a:r>
              <a:r>
                <a:rPr lang="de-AT" sz="1000" dirty="0" err="1">
                  <a:latin typeface="Arial" panose="020B0604020202020204" pitchFamily="34" charset="0"/>
                  <a:cs typeface="Arial" panose="020B0604020202020204" pitchFamily="34" charset="0"/>
                </a:rPr>
                <a:t>isExternalId</a:t>
              </a:r>
              <a:endParaRPr lang="de-AT" sz="1000" dirty="0">
                <a:latin typeface="Arial" panose="020B0604020202020204" pitchFamily="34" charset="0"/>
                <a:cs typeface="Arial" panose="020B0604020202020204" pitchFamily="34" charset="0"/>
              </a:endParaRPr>
            </a:p>
            <a:p>
              <a:r>
                <a:rPr lang="de-AT" sz="1000" dirty="0">
                  <a:latin typeface="Arial" panose="020B0604020202020204" pitchFamily="34" charset="0"/>
                  <a:cs typeface="Arial" panose="020B0604020202020204" pitchFamily="34" charset="0"/>
                </a:rPr>
                <a:t>Boolean </a:t>
              </a:r>
              <a:r>
                <a:rPr lang="de-AT" sz="1000" dirty="0" err="1">
                  <a:latin typeface="Arial" panose="020B0604020202020204" pitchFamily="34" charset="0"/>
                  <a:cs typeface="Arial" panose="020B0604020202020204" pitchFamily="34" charset="0"/>
                </a:rPr>
                <a:t>isStoredLocally</a:t>
              </a:r>
              <a:endParaRPr lang="de-AT" sz="1000" dirty="0">
                <a:latin typeface="Arial" panose="020B0604020202020204" pitchFamily="34" charset="0"/>
                <a:cs typeface="Arial" panose="020B0604020202020204" pitchFamily="34" charset="0"/>
              </a:endParaRPr>
            </a:p>
            <a:p>
              <a:r>
                <a:rPr lang="de-AT" sz="1000" dirty="0">
                  <a:latin typeface="Arial" panose="020B0604020202020204" pitchFamily="34" charset="0"/>
                  <a:cs typeface="Arial" panose="020B0604020202020204" pitchFamily="34" charset="0"/>
                </a:rPr>
                <a:t>List&lt;String&gt; </a:t>
              </a:r>
              <a:r>
                <a:rPr lang="de-AT" sz="1000" dirty="0" err="1">
                  <a:latin typeface="Arial" panose="020B0604020202020204" pitchFamily="34" charset="0"/>
                  <a:cs typeface="Arial" panose="020B0604020202020204" pitchFamily="34" charset="0"/>
                </a:rPr>
                <a:t>allowedValues</a:t>
              </a:r>
              <a:endParaRPr lang="de-AT" sz="1000" dirty="0">
                <a:latin typeface="Arial" panose="020B0604020202020204" pitchFamily="34" charset="0"/>
                <a:cs typeface="Arial" panose="020B0604020202020204" pitchFamily="34" charset="0"/>
              </a:endParaRPr>
            </a:p>
          </p:txBody>
        </p:sp>
        <p:sp>
          <p:nvSpPr>
            <p:cNvPr id="16" name="Rechteck 15">
              <a:extLst>
                <a:ext uri="{FF2B5EF4-FFF2-40B4-BE49-F238E27FC236}">
                  <a16:creationId xmlns:a16="http://schemas.microsoft.com/office/drawing/2014/main" id="{D8B68B2A-EBCB-C213-4E29-9D5B6A616CFF}"/>
                </a:ext>
              </a:extLst>
            </p:cNvPr>
            <p:cNvSpPr/>
            <p:nvPr/>
          </p:nvSpPr>
          <p:spPr>
            <a:xfrm>
              <a:off x="5639623" y="4493822"/>
              <a:ext cx="1121302" cy="256351"/>
            </a:xfrm>
            <a:prstGeom prst="rect">
              <a:avLst/>
            </a:prstGeom>
            <a:noFill/>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dk1"/>
            </a:fontRef>
          </p:style>
          <p:txBody>
            <a:bodyPr rtlCol="0" anchor="ctr"/>
            <a:lstStyle/>
            <a:p>
              <a:r>
                <a:rPr lang="de-AT" sz="1000" dirty="0">
                  <a:latin typeface="Arial" panose="020B0604020202020204" pitchFamily="34" charset="0"/>
                  <a:cs typeface="Arial" panose="020B0604020202020204" pitchFamily="34" charset="0"/>
                </a:rPr>
                <a:t>String </a:t>
              </a:r>
              <a:r>
                <a:rPr lang="de-AT" sz="1000" dirty="0" err="1">
                  <a:latin typeface="Arial" panose="020B0604020202020204" pitchFamily="34" charset="0"/>
                  <a:cs typeface="Arial" panose="020B0604020202020204" pitchFamily="34" charset="0"/>
                </a:rPr>
                <a:t>quantity</a:t>
              </a:r>
              <a:endParaRPr lang="de-AT" sz="1000" dirty="0">
                <a:latin typeface="Arial" panose="020B0604020202020204" pitchFamily="34" charset="0"/>
                <a:cs typeface="Arial" panose="020B0604020202020204" pitchFamily="34" charset="0"/>
              </a:endParaRPr>
            </a:p>
          </p:txBody>
        </p:sp>
        <p:sp>
          <p:nvSpPr>
            <p:cNvPr id="17" name="Rechteck 16">
              <a:extLst>
                <a:ext uri="{FF2B5EF4-FFF2-40B4-BE49-F238E27FC236}">
                  <a16:creationId xmlns:a16="http://schemas.microsoft.com/office/drawing/2014/main" id="{AED0E8F9-DB01-DEAC-B21F-52BBCAF0A7FB}"/>
                </a:ext>
              </a:extLst>
            </p:cNvPr>
            <p:cNvSpPr/>
            <p:nvPr/>
          </p:nvSpPr>
          <p:spPr>
            <a:xfrm>
              <a:off x="4140175" y="4089764"/>
              <a:ext cx="1400682" cy="389862"/>
            </a:xfrm>
            <a:prstGeom prst="rect">
              <a:avLst/>
            </a:prstGeom>
            <a:noFill/>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de-DE" altLang="de-DE" sz="1100" dirty="0">
                  <a:cs typeface="Arial" charset="0"/>
                </a:rPr>
                <a:t>«</a:t>
              </a:r>
              <a:r>
                <a:rPr lang="de-DE" altLang="de-DE" sz="1000" dirty="0">
                  <a:cs typeface="Arial" charset="0"/>
                </a:rPr>
                <a:t>Stereotype»</a:t>
              </a:r>
              <a:r>
                <a:rPr lang="de-DE" altLang="de-DE" sz="1000" i="1" dirty="0"/>
                <a:t> </a:t>
              </a:r>
              <a:endParaRPr lang="de-AT" sz="1000" b="1" dirty="0">
                <a:latin typeface="Arial" panose="020B0604020202020204" pitchFamily="34" charset="0"/>
                <a:cs typeface="Arial" panose="020B0604020202020204" pitchFamily="34" charset="0"/>
              </a:endParaRPr>
            </a:p>
            <a:p>
              <a:pPr algn="ctr"/>
              <a:r>
                <a:rPr lang="de-AT" sz="1000" b="1" dirty="0" err="1">
                  <a:latin typeface="Arial" panose="020B0604020202020204" pitchFamily="34" charset="0"/>
                  <a:cs typeface="Arial" panose="020B0604020202020204" pitchFamily="34" charset="0"/>
                </a:rPr>
                <a:t>VL_Property</a:t>
              </a:r>
              <a:endParaRPr lang="de-AT" sz="1000" b="1" dirty="0">
                <a:latin typeface="Arial" panose="020B0604020202020204" pitchFamily="34" charset="0"/>
                <a:cs typeface="Arial" panose="020B0604020202020204" pitchFamily="34" charset="0"/>
              </a:endParaRPr>
            </a:p>
          </p:txBody>
        </p:sp>
        <p:sp>
          <p:nvSpPr>
            <p:cNvPr id="18" name="Rechteck 17">
              <a:extLst>
                <a:ext uri="{FF2B5EF4-FFF2-40B4-BE49-F238E27FC236}">
                  <a16:creationId xmlns:a16="http://schemas.microsoft.com/office/drawing/2014/main" id="{FF76176A-B7B2-CEC7-7046-B5341DFA062D}"/>
                </a:ext>
              </a:extLst>
            </p:cNvPr>
            <p:cNvSpPr/>
            <p:nvPr/>
          </p:nvSpPr>
          <p:spPr>
            <a:xfrm>
              <a:off x="4140175" y="4479626"/>
              <a:ext cx="1400682" cy="418412"/>
            </a:xfrm>
            <a:prstGeom prst="rect">
              <a:avLst/>
            </a:prstGeom>
            <a:noFill/>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dk1"/>
            </a:fontRef>
          </p:style>
          <p:txBody>
            <a:bodyPr rtlCol="0" anchor="ctr"/>
            <a:lstStyle/>
            <a:p>
              <a:r>
                <a:rPr lang="de-AT" sz="1000" dirty="0">
                  <a:latin typeface="Arial" panose="020B0604020202020204" pitchFamily="34" charset="0"/>
                  <a:cs typeface="Arial" panose="020B0604020202020204" pitchFamily="34" charset="0"/>
                </a:rPr>
                <a:t>Boolean </a:t>
              </a:r>
              <a:r>
                <a:rPr lang="de-AT" sz="1000" dirty="0" err="1">
                  <a:latin typeface="Arial" panose="020B0604020202020204" pitchFamily="34" charset="0"/>
                  <a:cs typeface="Arial" panose="020B0604020202020204" pitchFamily="34" charset="0"/>
                </a:rPr>
                <a:t>isFault</a:t>
              </a:r>
              <a:endParaRPr lang="de-AT" sz="1000" dirty="0">
                <a:latin typeface="Arial" panose="020B0604020202020204" pitchFamily="34" charset="0"/>
                <a:cs typeface="Arial" panose="020B0604020202020204" pitchFamily="34" charset="0"/>
              </a:endParaRPr>
            </a:p>
            <a:p>
              <a:r>
                <a:rPr lang="de-AT" sz="1000" dirty="0">
                  <a:latin typeface="Arial" panose="020B0604020202020204" pitchFamily="34" charset="0"/>
                  <a:cs typeface="Arial" panose="020B0604020202020204" pitchFamily="34" charset="0"/>
                </a:rPr>
                <a:t>String </a:t>
              </a:r>
              <a:r>
                <a:rPr lang="de-AT" sz="1000" dirty="0" err="1">
                  <a:latin typeface="Arial" panose="020B0604020202020204" pitchFamily="34" charset="0"/>
                  <a:cs typeface="Arial" panose="020B0604020202020204" pitchFamily="34" charset="0"/>
                </a:rPr>
                <a:t>constraintRule</a:t>
              </a:r>
              <a:endParaRPr lang="de-AT" sz="1000" dirty="0">
                <a:latin typeface="Arial" panose="020B0604020202020204" pitchFamily="34" charset="0"/>
                <a:cs typeface="Arial" panose="020B0604020202020204" pitchFamily="34" charset="0"/>
              </a:endParaRPr>
            </a:p>
          </p:txBody>
        </p:sp>
        <p:sp>
          <p:nvSpPr>
            <p:cNvPr id="21" name="Rechteck 20">
              <a:extLst>
                <a:ext uri="{FF2B5EF4-FFF2-40B4-BE49-F238E27FC236}">
                  <a16:creationId xmlns:a16="http://schemas.microsoft.com/office/drawing/2014/main" id="{E2ED98B2-F23E-181F-B050-AA1A25C9FBF9}"/>
                </a:ext>
              </a:extLst>
            </p:cNvPr>
            <p:cNvSpPr/>
            <p:nvPr/>
          </p:nvSpPr>
          <p:spPr>
            <a:xfrm>
              <a:off x="5639624" y="4097789"/>
              <a:ext cx="1121301" cy="396033"/>
            </a:xfrm>
            <a:prstGeom prst="rect">
              <a:avLst/>
            </a:prstGeom>
            <a:noFill/>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de-DE" altLang="de-DE" sz="1100" dirty="0">
                  <a:cs typeface="Arial" charset="0"/>
                </a:rPr>
                <a:t>«</a:t>
              </a:r>
              <a:r>
                <a:rPr lang="de-DE" altLang="de-DE" sz="1000" dirty="0">
                  <a:cs typeface="Arial" charset="0"/>
                </a:rPr>
                <a:t>Stereotype»</a:t>
              </a:r>
              <a:r>
                <a:rPr lang="de-DE" altLang="de-DE" sz="1000" i="1" dirty="0"/>
                <a:t> </a:t>
              </a:r>
              <a:endParaRPr lang="de-AT" sz="1000" b="1" dirty="0">
                <a:latin typeface="Arial" panose="020B0604020202020204" pitchFamily="34" charset="0"/>
                <a:cs typeface="Arial" panose="020B0604020202020204" pitchFamily="34" charset="0"/>
              </a:endParaRPr>
            </a:p>
            <a:p>
              <a:pPr algn="ctr"/>
              <a:r>
                <a:rPr lang="de-AT" sz="1000" b="1" dirty="0" err="1">
                  <a:latin typeface="Arial" panose="020B0604020202020204" pitchFamily="34" charset="0"/>
                  <a:cs typeface="Arial" panose="020B0604020202020204" pitchFamily="34" charset="0"/>
                </a:rPr>
                <a:t>DTDL_Property</a:t>
              </a:r>
              <a:endParaRPr lang="de-AT" sz="1000" b="1" dirty="0">
                <a:latin typeface="Arial" panose="020B0604020202020204" pitchFamily="34" charset="0"/>
                <a:cs typeface="Arial" panose="020B0604020202020204" pitchFamily="34" charset="0"/>
              </a:endParaRPr>
            </a:p>
          </p:txBody>
        </p:sp>
        <p:cxnSp>
          <p:nvCxnSpPr>
            <p:cNvPr id="22" name="Verbinder: gewinkelt 21">
              <a:extLst>
                <a:ext uri="{FF2B5EF4-FFF2-40B4-BE49-F238E27FC236}">
                  <a16:creationId xmlns:a16="http://schemas.microsoft.com/office/drawing/2014/main" id="{3D0DF137-C2C3-6A12-3129-A6742AF19D54}"/>
                </a:ext>
              </a:extLst>
            </p:cNvPr>
            <p:cNvCxnSpPr>
              <a:cxnSpLocks/>
              <a:stCxn id="14" idx="0"/>
              <a:endCxn id="39" idx="2"/>
            </p:cNvCxnSpPr>
            <p:nvPr/>
          </p:nvCxnSpPr>
          <p:spPr>
            <a:xfrm rot="16200000" flipV="1">
              <a:off x="7507706" y="3866235"/>
              <a:ext cx="451426" cy="2246"/>
            </a:xfrm>
            <a:prstGeom prst="bentConnector3">
              <a:avLst>
                <a:gd name="adj1" fmla="val 50000"/>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Verbinder: gewinkelt 22">
              <a:extLst>
                <a:ext uri="{FF2B5EF4-FFF2-40B4-BE49-F238E27FC236}">
                  <a16:creationId xmlns:a16="http://schemas.microsoft.com/office/drawing/2014/main" id="{60F0795A-04AA-30AA-8EDE-BFA24D20A9FD}"/>
                </a:ext>
              </a:extLst>
            </p:cNvPr>
            <p:cNvCxnSpPr>
              <a:cxnSpLocks/>
              <a:stCxn id="17" idx="0"/>
              <a:endCxn id="39" idx="2"/>
            </p:cNvCxnSpPr>
            <p:nvPr/>
          </p:nvCxnSpPr>
          <p:spPr>
            <a:xfrm rot="5400000" flipH="1" flipV="1">
              <a:off x="6062347" y="2419815"/>
              <a:ext cx="448119" cy="2891780"/>
            </a:xfrm>
            <a:prstGeom prst="bentConnector3">
              <a:avLst>
                <a:gd name="adj1" fmla="val 50000"/>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41" name="Gruppieren 40">
              <a:extLst>
                <a:ext uri="{FF2B5EF4-FFF2-40B4-BE49-F238E27FC236}">
                  <a16:creationId xmlns:a16="http://schemas.microsoft.com/office/drawing/2014/main" id="{2968FAC3-555A-9508-904B-53C03BB3B35E}"/>
                </a:ext>
              </a:extLst>
            </p:cNvPr>
            <p:cNvGrpSpPr/>
            <p:nvPr/>
          </p:nvGrpSpPr>
          <p:grpSpPr>
            <a:xfrm>
              <a:off x="6855995" y="2255755"/>
              <a:ext cx="1752602" cy="1385890"/>
              <a:chOff x="6279966" y="2255755"/>
              <a:chExt cx="1752602" cy="1385890"/>
            </a:xfrm>
          </p:grpSpPr>
          <p:sp>
            <p:nvSpPr>
              <p:cNvPr id="9" name="Rechteck 8">
                <a:extLst>
                  <a:ext uri="{FF2B5EF4-FFF2-40B4-BE49-F238E27FC236}">
                    <a16:creationId xmlns:a16="http://schemas.microsoft.com/office/drawing/2014/main" id="{5CFE048E-B196-7E72-22CF-FE60444CA226}"/>
                  </a:ext>
                </a:extLst>
              </p:cNvPr>
              <p:cNvSpPr/>
              <p:nvPr/>
            </p:nvSpPr>
            <p:spPr>
              <a:xfrm>
                <a:off x="6279966" y="2255755"/>
                <a:ext cx="1752602" cy="389862"/>
              </a:xfrm>
              <a:prstGeom prst="rect">
                <a:avLst/>
              </a:prstGeom>
              <a:noFill/>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de-DE" altLang="de-DE" sz="1100" dirty="0">
                    <a:cs typeface="Arial" charset="0"/>
                  </a:rPr>
                  <a:t>«</a:t>
                </a:r>
                <a:r>
                  <a:rPr lang="de-DE" altLang="de-DE" sz="1000" dirty="0" err="1">
                    <a:cs typeface="Arial" charset="0"/>
                  </a:rPr>
                  <a:t>Metaclass</a:t>
                </a:r>
                <a:r>
                  <a:rPr lang="de-DE" altLang="de-DE" sz="1000" dirty="0">
                    <a:cs typeface="Arial" charset="0"/>
                  </a:rPr>
                  <a:t>»</a:t>
                </a:r>
                <a:r>
                  <a:rPr lang="de-DE" altLang="de-DE" sz="1000" i="1" dirty="0"/>
                  <a:t> </a:t>
                </a:r>
                <a:endParaRPr lang="de-AT" sz="1000" b="1" dirty="0">
                  <a:latin typeface="Arial" panose="020B0604020202020204" pitchFamily="34" charset="0"/>
                  <a:cs typeface="Arial" panose="020B0604020202020204" pitchFamily="34" charset="0"/>
                </a:endParaRPr>
              </a:p>
              <a:p>
                <a:pPr algn="ctr"/>
                <a:r>
                  <a:rPr lang="de-AT" sz="1000" b="1" dirty="0">
                    <a:latin typeface="Arial" panose="020B0604020202020204" pitchFamily="34" charset="0"/>
                    <a:cs typeface="Arial" panose="020B0604020202020204" pitchFamily="34" charset="0"/>
                  </a:rPr>
                  <a:t>Property</a:t>
                </a:r>
              </a:p>
            </p:txBody>
          </p:sp>
          <p:sp>
            <p:nvSpPr>
              <p:cNvPr id="39" name="Rechteck 38">
                <a:extLst>
                  <a:ext uri="{FF2B5EF4-FFF2-40B4-BE49-F238E27FC236}">
                    <a16:creationId xmlns:a16="http://schemas.microsoft.com/office/drawing/2014/main" id="{16BE5520-10D3-9E1F-2E26-3882DE7EB8DA}"/>
                  </a:ext>
                </a:extLst>
              </p:cNvPr>
              <p:cNvSpPr/>
              <p:nvPr/>
            </p:nvSpPr>
            <p:spPr>
              <a:xfrm>
                <a:off x="6279966" y="2645616"/>
                <a:ext cx="1752602" cy="996029"/>
              </a:xfrm>
              <a:prstGeom prst="rect">
                <a:avLst/>
              </a:prstGeom>
              <a:noFill/>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dk1"/>
              </a:fontRef>
            </p:style>
            <p:txBody>
              <a:bodyPr rtlCol="0" anchor="ctr"/>
              <a:lstStyle/>
              <a:p>
                <a:r>
                  <a:rPr lang="de-AT" sz="1000" dirty="0">
                    <a:latin typeface="Arial" panose="020B0604020202020204" pitchFamily="34" charset="0"/>
                    <a:cs typeface="Arial" panose="020B0604020202020204" pitchFamily="34" charset="0"/>
                  </a:rPr>
                  <a:t>Class type</a:t>
                </a:r>
              </a:p>
              <a:p>
                <a:r>
                  <a:rPr lang="de-AT" sz="1000" dirty="0" err="1">
                    <a:latin typeface="Arial" panose="020B0604020202020204" pitchFamily="34" charset="0"/>
                    <a:cs typeface="Arial" panose="020B0604020202020204" pitchFamily="34" charset="0"/>
                  </a:rPr>
                  <a:t>Int</a:t>
                </a:r>
                <a:r>
                  <a:rPr lang="de-AT" sz="1000" dirty="0">
                    <a:latin typeface="Arial" panose="020B0604020202020204" pitchFamily="34" charset="0"/>
                    <a:cs typeface="Arial" panose="020B0604020202020204" pitchFamily="34" charset="0"/>
                  </a:rPr>
                  <a:t> </a:t>
                </a:r>
                <a:r>
                  <a:rPr lang="de-AT" sz="1000" dirty="0" err="1">
                    <a:latin typeface="Arial" panose="020B0604020202020204" pitchFamily="34" charset="0"/>
                    <a:cs typeface="Arial" panose="020B0604020202020204" pitchFamily="34" charset="0"/>
                  </a:rPr>
                  <a:t>lower</a:t>
                </a:r>
                <a:endParaRPr lang="de-AT" sz="1000" dirty="0">
                  <a:latin typeface="Arial" panose="020B0604020202020204" pitchFamily="34" charset="0"/>
                  <a:cs typeface="Arial" panose="020B0604020202020204" pitchFamily="34" charset="0"/>
                </a:endParaRPr>
              </a:p>
              <a:p>
                <a:r>
                  <a:rPr lang="de-AT" sz="1000" dirty="0" err="1">
                    <a:latin typeface="Arial" panose="020B0604020202020204" pitchFamily="34" charset="0"/>
                    <a:cs typeface="Arial" panose="020B0604020202020204" pitchFamily="34" charset="0"/>
                  </a:rPr>
                  <a:t>Int</a:t>
                </a:r>
                <a:r>
                  <a:rPr lang="de-AT" sz="1000" dirty="0">
                    <a:latin typeface="Arial" panose="020B0604020202020204" pitchFamily="34" charset="0"/>
                    <a:cs typeface="Arial" panose="020B0604020202020204" pitchFamily="34" charset="0"/>
                  </a:rPr>
                  <a:t> </a:t>
                </a:r>
                <a:r>
                  <a:rPr lang="de-AT" sz="1000" dirty="0" err="1">
                    <a:latin typeface="Arial" panose="020B0604020202020204" pitchFamily="34" charset="0"/>
                    <a:cs typeface="Arial" panose="020B0604020202020204" pitchFamily="34" charset="0"/>
                  </a:rPr>
                  <a:t>upper</a:t>
                </a:r>
                <a:endParaRPr lang="de-AT" sz="1000" dirty="0">
                  <a:latin typeface="Arial" panose="020B0604020202020204" pitchFamily="34" charset="0"/>
                  <a:cs typeface="Arial" panose="020B0604020202020204" pitchFamily="34" charset="0"/>
                </a:endParaRPr>
              </a:p>
              <a:p>
                <a:r>
                  <a:rPr lang="de-AT" sz="1000" dirty="0">
                    <a:latin typeface="Arial" panose="020B0604020202020204" pitchFamily="34" charset="0"/>
                    <a:cs typeface="Arial" panose="020B0604020202020204" pitchFamily="34" charset="0"/>
                  </a:rPr>
                  <a:t>Boolean </a:t>
                </a:r>
                <a:r>
                  <a:rPr lang="de-AT" sz="1000" dirty="0" err="1">
                    <a:latin typeface="Arial" panose="020B0604020202020204" pitchFamily="34" charset="0"/>
                    <a:cs typeface="Arial" panose="020B0604020202020204" pitchFamily="34" charset="0"/>
                  </a:rPr>
                  <a:t>readOnly</a:t>
                </a:r>
                <a:endParaRPr lang="de-AT" sz="1000" dirty="0">
                  <a:latin typeface="Arial" panose="020B0604020202020204" pitchFamily="34" charset="0"/>
                  <a:cs typeface="Arial" panose="020B0604020202020204" pitchFamily="34" charset="0"/>
                </a:endParaRPr>
              </a:p>
              <a:p>
                <a:r>
                  <a:rPr lang="de-AT" sz="1000" dirty="0">
                    <a:latin typeface="Arial" panose="020B0604020202020204" pitchFamily="34" charset="0"/>
                    <a:cs typeface="Arial" panose="020B0604020202020204" pitchFamily="34" charset="0"/>
                  </a:rPr>
                  <a:t>Property </a:t>
                </a:r>
                <a:r>
                  <a:rPr lang="de-AT" sz="1000" dirty="0" err="1">
                    <a:latin typeface="Arial" panose="020B0604020202020204" pitchFamily="34" charset="0"/>
                    <a:cs typeface="Arial" panose="020B0604020202020204" pitchFamily="34" charset="0"/>
                  </a:rPr>
                  <a:t>redefinedProperty</a:t>
                </a:r>
                <a:endParaRPr lang="de-AT" sz="1000" dirty="0">
                  <a:latin typeface="Arial" panose="020B0604020202020204" pitchFamily="34" charset="0"/>
                  <a:cs typeface="Arial" panose="020B0604020202020204" pitchFamily="34" charset="0"/>
                </a:endParaRPr>
              </a:p>
              <a:p>
                <a:r>
                  <a:rPr lang="de-AT" sz="1000" dirty="0">
                    <a:latin typeface="Arial" panose="020B0604020202020204" pitchFamily="34" charset="0"/>
                    <a:cs typeface="Arial" panose="020B0604020202020204" pitchFamily="34" charset="0"/>
                  </a:rPr>
                  <a:t>Value </a:t>
                </a:r>
                <a:r>
                  <a:rPr lang="de-AT" sz="1000" dirty="0" err="1">
                    <a:latin typeface="Arial" panose="020B0604020202020204" pitchFamily="34" charset="0"/>
                    <a:cs typeface="Arial" panose="020B0604020202020204" pitchFamily="34" charset="0"/>
                  </a:rPr>
                  <a:t>defaultValue</a:t>
                </a:r>
                <a:endParaRPr lang="de-AT" sz="1000" dirty="0">
                  <a:latin typeface="Arial" panose="020B0604020202020204" pitchFamily="34" charset="0"/>
                  <a:cs typeface="Arial" panose="020B0604020202020204" pitchFamily="34" charset="0"/>
                </a:endParaRPr>
              </a:p>
            </p:txBody>
          </p:sp>
        </p:grpSp>
        <p:cxnSp>
          <p:nvCxnSpPr>
            <p:cNvPr id="44" name="Verbinder: gewinkelt 43">
              <a:extLst>
                <a:ext uri="{FF2B5EF4-FFF2-40B4-BE49-F238E27FC236}">
                  <a16:creationId xmlns:a16="http://schemas.microsoft.com/office/drawing/2014/main" id="{0B9EE979-B296-B498-6C6A-73B8E5E76133}"/>
                </a:ext>
              </a:extLst>
            </p:cNvPr>
            <p:cNvCxnSpPr>
              <a:cxnSpLocks/>
              <a:stCxn id="21" idx="0"/>
              <a:endCxn id="39" idx="2"/>
            </p:cNvCxnSpPr>
            <p:nvPr/>
          </p:nvCxnSpPr>
          <p:spPr>
            <a:xfrm rot="5400000" flipH="1" flipV="1">
              <a:off x="6738213" y="3103707"/>
              <a:ext cx="456144" cy="1532021"/>
            </a:xfrm>
            <a:prstGeom prst="bentConnector3">
              <a:avLst>
                <a:gd name="adj1" fmla="val 50000"/>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53804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D619242B-F1DF-C9F7-F10E-603390E23F23}"/>
              </a:ext>
            </a:extLst>
          </p:cNvPr>
          <p:cNvSpPr>
            <a:spLocks noGrp="1"/>
          </p:cNvSpPr>
          <p:nvPr>
            <p:ph type="dt" sz="half" idx="10"/>
          </p:nvPr>
        </p:nvSpPr>
        <p:spPr/>
        <p:txBody>
          <a:bodyPr/>
          <a:lstStyle/>
          <a:p>
            <a:fld id="{D250239C-0BDC-464C-A322-0834A0D3819E}" type="datetime4">
              <a:rPr lang="en-US" smtClean="0"/>
              <a:t>July 1, 2022</a:t>
            </a:fld>
            <a:endParaRPr lang="de-DE" dirty="0"/>
          </a:p>
        </p:txBody>
      </p:sp>
      <p:sp>
        <p:nvSpPr>
          <p:cNvPr id="4" name="Fußzeilenplatzhalter 3">
            <a:extLst>
              <a:ext uri="{FF2B5EF4-FFF2-40B4-BE49-F238E27FC236}">
                <a16:creationId xmlns:a16="http://schemas.microsoft.com/office/drawing/2014/main" id="{2C693CFC-D174-AE90-D3ED-A334CDD26CD4}"/>
              </a:ext>
            </a:extLst>
          </p:cNvPr>
          <p:cNvSpPr>
            <a:spLocks noGrp="1"/>
          </p:cNvSpPr>
          <p:nvPr>
            <p:ph type="ftr" sz="quarter" idx="11"/>
          </p:nvPr>
        </p:nvSpPr>
        <p:spPr/>
        <p:txBody>
          <a:bodyPr/>
          <a:lstStyle/>
          <a:p>
            <a:r>
              <a:rPr lang="en-US" dirty="0"/>
              <a:t>Modeling Capabilities of Digital Twin Platforms | Jérôme Pfeiffer | jerome.pfeiffer@isw.uni-stuttgart.de </a:t>
            </a:r>
            <a:endParaRPr lang="de-DE" dirty="0"/>
          </a:p>
        </p:txBody>
      </p:sp>
      <p:sp>
        <p:nvSpPr>
          <p:cNvPr id="5" name="Foliennummernplatzhalter 4">
            <a:extLst>
              <a:ext uri="{FF2B5EF4-FFF2-40B4-BE49-F238E27FC236}">
                <a16:creationId xmlns:a16="http://schemas.microsoft.com/office/drawing/2014/main" id="{F6A5E549-15BC-F5A0-96C9-88554235DA86}"/>
              </a:ext>
            </a:extLst>
          </p:cNvPr>
          <p:cNvSpPr>
            <a:spLocks noGrp="1"/>
          </p:cNvSpPr>
          <p:nvPr>
            <p:ph type="sldNum" sz="quarter" idx="12"/>
          </p:nvPr>
        </p:nvSpPr>
        <p:spPr/>
        <p:txBody>
          <a:bodyPr/>
          <a:lstStyle/>
          <a:p>
            <a:fld id="{9E82CC3C-1DC0-4FDA-9590-6CC506AB67F8}" type="slidenum">
              <a:rPr lang="de-DE" smtClean="0"/>
              <a:pPr/>
              <a:t>17</a:t>
            </a:fld>
            <a:endParaRPr lang="de-DE" dirty="0"/>
          </a:p>
        </p:txBody>
      </p:sp>
      <p:sp>
        <p:nvSpPr>
          <p:cNvPr id="6" name="Textplatzhalter 5">
            <a:extLst>
              <a:ext uri="{FF2B5EF4-FFF2-40B4-BE49-F238E27FC236}">
                <a16:creationId xmlns:a16="http://schemas.microsoft.com/office/drawing/2014/main" id="{7A6D0A7D-C212-3753-441D-5E74B893CEAD}"/>
              </a:ext>
            </a:extLst>
          </p:cNvPr>
          <p:cNvSpPr>
            <a:spLocks noGrp="1"/>
          </p:cNvSpPr>
          <p:nvPr>
            <p:ph type="body" sz="quarter" idx="13"/>
          </p:nvPr>
        </p:nvSpPr>
        <p:spPr/>
        <p:txBody>
          <a:bodyPr/>
          <a:lstStyle/>
          <a:p>
            <a:r>
              <a:rPr lang="en-US" dirty="0"/>
              <a:t>Applying the DTUML Profile to a demonstration case (for DTDL and TM)</a:t>
            </a:r>
          </a:p>
        </p:txBody>
      </p:sp>
      <p:sp>
        <p:nvSpPr>
          <p:cNvPr id="7" name="Titel 6">
            <a:extLst>
              <a:ext uri="{FF2B5EF4-FFF2-40B4-BE49-F238E27FC236}">
                <a16:creationId xmlns:a16="http://schemas.microsoft.com/office/drawing/2014/main" id="{EFD5CE0E-0817-DEF9-1EEF-DD4A9FE539E5}"/>
              </a:ext>
            </a:extLst>
          </p:cNvPr>
          <p:cNvSpPr>
            <a:spLocks noGrp="1"/>
          </p:cNvSpPr>
          <p:nvPr>
            <p:ph type="title"/>
          </p:nvPr>
        </p:nvSpPr>
        <p:spPr/>
        <p:txBody>
          <a:bodyPr/>
          <a:lstStyle/>
          <a:p>
            <a:r>
              <a:rPr lang="en-US" b="1" dirty="0">
                <a:sym typeface="Wingdings" panose="05000000000000000000" pitchFamily="2" charset="2"/>
              </a:rPr>
              <a:t>RQ3: How can existing modeling concepts enable portability?</a:t>
            </a:r>
            <a:endParaRPr lang="en-US" dirty="0"/>
          </a:p>
        </p:txBody>
      </p:sp>
      <p:grpSp>
        <p:nvGrpSpPr>
          <p:cNvPr id="83" name="Gruppieren 82">
            <a:extLst>
              <a:ext uri="{FF2B5EF4-FFF2-40B4-BE49-F238E27FC236}">
                <a16:creationId xmlns:a16="http://schemas.microsoft.com/office/drawing/2014/main" id="{8AF3E862-A98C-81C8-B0C8-FD9D49FC9D90}"/>
              </a:ext>
            </a:extLst>
          </p:cNvPr>
          <p:cNvGrpSpPr/>
          <p:nvPr/>
        </p:nvGrpSpPr>
        <p:grpSpPr>
          <a:xfrm>
            <a:off x="613530" y="1547785"/>
            <a:ext cx="7757538" cy="3346336"/>
            <a:chOff x="553145" y="1547785"/>
            <a:chExt cx="7757538" cy="3346336"/>
          </a:xfrm>
        </p:grpSpPr>
        <p:sp>
          <p:nvSpPr>
            <p:cNvPr id="45" name="Rechteck 44">
              <a:extLst>
                <a:ext uri="{FF2B5EF4-FFF2-40B4-BE49-F238E27FC236}">
                  <a16:creationId xmlns:a16="http://schemas.microsoft.com/office/drawing/2014/main" id="{46449BC9-FA4C-E1B3-81EE-90655FB9644A}"/>
                </a:ext>
              </a:extLst>
            </p:cNvPr>
            <p:cNvSpPr/>
            <p:nvPr/>
          </p:nvSpPr>
          <p:spPr>
            <a:xfrm>
              <a:off x="553146" y="1635026"/>
              <a:ext cx="2730114" cy="581394"/>
            </a:xfrm>
            <a:prstGeom prst="rect">
              <a:avLst/>
            </a:prstGeom>
            <a:noFill/>
            <a:ln w="9525" cap="flat" cmpd="sng" algn="ctr">
              <a:solidFill>
                <a:sysClr val="windowText" lastClr="000000"/>
              </a:solidFill>
              <a:prstDash val="solid"/>
              <a:round/>
              <a:headEnd type="none" w="med" len="med"/>
              <a:tailEnd type="arrow" w="med" len="med"/>
            </a:ln>
            <a:effectLst/>
          </p:spPr>
          <p:txBody>
            <a:bodyPr lIns="36000" rIns="36000"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de-AT" sz="1200" b="1" i="0" u="none" strike="noStrike" kern="0" cap="none" spc="0" normalizeH="0" baseline="0" noProof="0" dirty="0">
                  <a:ln>
                    <a:noFill/>
                  </a:ln>
                  <a:solidFill>
                    <a:srgbClr val="C00000"/>
                  </a:solidFill>
                  <a:effectLst/>
                  <a:uLnTx/>
                  <a:uFillTx/>
                  <a:latin typeface="Calibri" panose="020F0502020204030204"/>
                  <a:ea typeface="+mn-ea"/>
                  <a:cs typeface="Arial" panose="020B0604020202020204" pitchFamily="34" charset="0"/>
                </a:rPr>
                <a:t>«</a:t>
              </a:r>
              <a:r>
                <a:rPr kumimoji="0" lang="de-AT" sz="1200" b="1" i="0" u="none" strike="noStrike" kern="0" cap="none" spc="0" normalizeH="0" baseline="0" noProof="0" dirty="0" err="1">
                  <a:ln>
                    <a:noFill/>
                  </a:ln>
                  <a:solidFill>
                    <a:srgbClr val="C00000"/>
                  </a:solidFill>
                  <a:effectLst/>
                  <a:uLnTx/>
                  <a:uFillTx/>
                  <a:latin typeface="Calibri" panose="020F0502020204030204"/>
                  <a:ea typeface="+mn-ea"/>
                  <a:cs typeface="Arial" panose="020B0604020202020204" pitchFamily="34" charset="0"/>
                </a:rPr>
                <a:t>TMClass</a:t>
              </a:r>
              <a:r>
                <a:rPr kumimoji="0" lang="de-AT" sz="1200" b="1" i="0" u="none" strike="noStrike" kern="0" cap="none" spc="0" normalizeH="0" baseline="0" noProof="0" dirty="0">
                  <a:ln>
                    <a:noFill/>
                  </a:ln>
                  <a:solidFill>
                    <a:srgbClr val="C00000"/>
                  </a:solidFill>
                  <a:effectLst/>
                  <a:uLnTx/>
                  <a:uFillTx/>
                  <a:latin typeface="Calibri" panose="020F0502020204030204"/>
                  <a:ea typeface="+mn-ea"/>
                  <a:cs typeface="Arial" panose="020B0604020202020204" pitchFamily="34" charset="0"/>
                </a:rPr>
                <a:t>»</a:t>
              </a:r>
            </a:p>
            <a:p>
              <a:pPr marL="0" marR="0" lvl="0" indent="0" algn="ctr" defTabSz="457200" eaLnBrk="1" fontAlgn="auto" latinLnBrk="0" hangingPunct="1">
                <a:lnSpc>
                  <a:spcPct val="100000"/>
                </a:lnSpc>
                <a:spcBef>
                  <a:spcPts val="0"/>
                </a:spcBef>
                <a:spcAft>
                  <a:spcPts val="0"/>
                </a:spcAft>
                <a:buClrTx/>
                <a:buSzTx/>
                <a:buFontTx/>
                <a:buNone/>
                <a:tabLst/>
                <a:defRPr/>
              </a:pPr>
              <a:r>
                <a:rPr kumimoji="0" lang="de-AT" sz="1200" b="1" i="0" u="none" strike="noStrike" kern="0" cap="none" spc="0" normalizeH="0" baseline="0" noProof="0" dirty="0">
                  <a:ln>
                    <a:noFill/>
                  </a:ln>
                  <a:solidFill>
                    <a:srgbClr val="C00000"/>
                  </a:solidFill>
                  <a:effectLst/>
                  <a:uLnTx/>
                  <a:uFillTx/>
                  <a:latin typeface="Calibri" panose="020F0502020204030204"/>
                  <a:ea typeface="+mn-ea"/>
                  <a:cs typeface="Arial" panose="020B0604020202020204" pitchFamily="34" charset="0"/>
                </a:rPr>
                <a:t>{</a:t>
              </a:r>
              <a:r>
                <a:rPr kumimoji="0" lang="de-AT" sz="1200" b="1" i="0" u="none" strike="noStrike" kern="0" cap="none" spc="0" normalizeH="0" baseline="0" noProof="0" dirty="0" err="1">
                  <a:ln>
                    <a:noFill/>
                  </a:ln>
                  <a:solidFill>
                    <a:srgbClr val="C00000"/>
                  </a:solidFill>
                  <a:effectLst/>
                  <a:uLnTx/>
                  <a:uFillTx/>
                  <a:latin typeface="Calibri" panose="020F0502020204030204"/>
                  <a:ea typeface="+mn-ea"/>
                  <a:cs typeface="Arial" panose="020B0604020202020204" pitchFamily="34" charset="0"/>
                </a:rPr>
                <a:t>isSingleton</a:t>
              </a:r>
              <a:r>
                <a:rPr kumimoji="0" lang="de-AT" sz="1200" b="1" i="0" u="none" strike="noStrike" kern="0" cap="none" spc="0" normalizeH="0" baseline="0" noProof="0" dirty="0">
                  <a:ln>
                    <a:noFill/>
                  </a:ln>
                  <a:solidFill>
                    <a:srgbClr val="C00000"/>
                  </a:solidFill>
                  <a:effectLst/>
                  <a:uLnTx/>
                  <a:uFillTx/>
                  <a:latin typeface="Calibri" panose="020F0502020204030204"/>
                  <a:ea typeface="+mn-ea"/>
                  <a:cs typeface="Arial" panose="020B0604020202020204" pitchFamily="34" charset="0"/>
                </a:rPr>
                <a:t> = </a:t>
              </a:r>
              <a:r>
                <a:rPr kumimoji="0" lang="de-AT" sz="1200" b="1" i="0" u="none" strike="noStrike" kern="0" cap="none" spc="0" normalizeH="0" baseline="0" noProof="0" dirty="0" err="1">
                  <a:ln>
                    <a:noFill/>
                  </a:ln>
                  <a:solidFill>
                    <a:srgbClr val="C00000"/>
                  </a:solidFill>
                  <a:effectLst/>
                  <a:uLnTx/>
                  <a:uFillTx/>
                  <a:latin typeface="Calibri" panose="020F0502020204030204"/>
                  <a:ea typeface="+mn-ea"/>
                  <a:cs typeface="Arial" panose="020B0604020202020204" pitchFamily="34" charset="0"/>
                </a:rPr>
                <a:t>true</a:t>
              </a:r>
              <a:r>
                <a:rPr kumimoji="0" lang="de-AT" sz="1200" b="1" i="0" u="none" strike="noStrike" kern="0" cap="none" spc="0" normalizeH="0" baseline="0" noProof="0" dirty="0">
                  <a:ln>
                    <a:noFill/>
                  </a:ln>
                  <a:solidFill>
                    <a:srgbClr val="C00000"/>
                  </a:solidFill>
                  <a:effectLst/>
                  <a:uLnTx/>
                  <a:uFillTx/>
                  <a:latin typeface="Calibri" panose="020F0502020204030204"/>
                  <a:ea typeface="+mn-ea"/>
                  <a:cs typeface="Arial" panose="020B0604020202020204" pitchFamily="34" charset="0"/>
                </a:rPr>
                <a:t>} </a:t>
              </a:r>
              <a:br>
                <a:rPr kumimoji="0" lang="de-AT" sz="1200" b="1" i="0" u="none" strike="noStrike" kern="0" cap="none" spc="0" normalizeH="0" baseline="0" noProof="0" dirty="0">
                  <a:ln>
                    <a:noFill/>
                  </a:ln>
                  <a:solidFill>
                    <a:srgbClr val="C00000"/>
                  </a:solidFill>
                  <a:effectLst/>
                  <a:uLnTx/>
                  <a:uFillTx/>
                  <a:latin typeface="Calibri" panose="020F0502020204030204"/>
                  <a:ea typeface="+mn-ea"/>
                  <a:cs typeface="Arial" panose="020B0604020202020204" pitchFamily="34" charset="0"/>
                </a:rPr>
              </a:br>
              <a:r>
                <a:rPr kumimoji="0" lang="de-AT" sz="1200" b="1" i="0" u="none" strike="noStrike" kern="0" cap="none" spc="0" normalizeH="0" baseline="0" noProof="0" dirty="0">
                  <a:ln>
                    <a:noFill/>
                  </a:ln>
                  <a:solidFill>
                    <a:prstClr val="black"/>
                  </a:solidFill>
                  <a:effectLst/>
                  <a:uLnTx/>
                  <a:uFillTx/>
                  <a:latin typeface="Calibri" panose="020F0502020204030204"/>
                  <a:ea typeface="+mn-ea"/>
                  <a:cs typeface="Arial" panose="020B0604020202020204" pitchFamily="34" charset="0"/>
                </a:rPr>
                <a:t>Building</a:t>
              </a:r>
            </a:p>
          </p:txBody>
        </p:sp>
        <p:sp>
          <p:nvSpPr>
            <p:cNvPr id="46" name="Rechteck 45">
              <a:extLst>
                <a:ext uri="{FF2B5EF4-FFF2-40B4-BE49-F238E27FC236}">
                  <a16:creationId xmlns:a16="http://schemas.microsoft.com/office/drawing/2014/main" id="{20470C98-9E32-23F8-4147-A2176C85F3C0}"/>
                </a:ext>
              </a:extLst>
            </p:cNvPr>
            <p:cNvSpPr/>
            <p:nvPr/>
          </p:nvSpPr>
          <p:spPr>
            <a:xfrm>
              <a:off x="5421180" y="1644637"/>
              <a:ext cx="2889503" cy="564465"/>
            </a:xfrm>
            <a:prstGeom prst="rect">
              <a:avLst/>
            </a:prstGeom>
            <a:noFill/>
            <a:ln w="9525" cap="flat" cmpd="sng" algn="ctr">
              <a:solidFill>
                <a:sysClr val="windowText" lastClr="000000"/>
              </a:solidFill>
              <a:prstDash val="solid"/>
              <a:round/>
              <a:headEnd type="none" w="med" len="med"/>
              <a:tailEnd type="arrow" w="med" len="med"/>
            </a:ln>
            <a:effectLst/>
          </p:spPr>
          <p:txBody>
            <a:bodyPr lIns="36000" rIns="36000"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de-AT" sz="1200" b="1" i="0" u="none" strike="noStrike" kern="0" cap="none" spc="0" normalizeH="0" baseline="0" noProof="0" dirty="0">
                  <a:ln>
                    <a:noFill/>
                  </a:ln>
                  <a:solidFill>
                    <a:srgbClr val="4472C4">
                      <a:lumMod val="75000"/>
                    </a:srgbClr>
                  </a:solidFill>
                  <a:effectLst/>
                  <a:uLnTx/>
                  <a:uFillTx/>
                  <a:latin typeface="Calibri" panose="020F0502020204030204"/>
                  <a:ea typeface="+mn-ea"/>
                  <a:cs typeface="Arial" panose="020B0604020202020204" pitchFamily="34" charset="0"/>
                </a:rPr>
                <a:t> «</a:t>
              </a:r>
              <a:r>
                <a:rPr kumimoji="0" lang="de-AT" sz="1200" b="1" i="0" u="none" strike="noStrike" kern="0" cap="none" spc="0" normalizeH="0" baseline="0" noProof="0" dirty="0" err="1">
                  <a:ln>
                    <a:noFill/>
                  </a:ln>
                  <a:solidFill>
                    <a:srgbClr val="4472C4">
                      <a:lumMod val="75000"/>
                    </a:srgbClr>
                  </a:solidFill>
                  <a:effectLst/>
                  <a:uLnTx/>
                  <a:uFillTx/>
                  <a:latin typeface="Calibri" panose="020F0502020204030204"/>
                  <a:ea typeface="+mn-ea"/>
                  <a:cs typeface="Arial" panose="020B0604020202020204" pitchFamily="34" charset="0"/>
                </a:rPr>
                <a:t>DTDLClass</a:t>
              </a:r>
              <a:r>
                <a:rPr kumimoji="0" lang="de-AT" sz="1200" b="1" i="0" u="none" strike="noStrike" kern="0" cap="none" spc="0" normalizeH="0" baseline="0" noProof="0" dirty="0">
                  <a:ln>
                    <a:noFill/>
                  </a:ln>
                  <a:solidFill>
                    <a:srgbClr val="4472C4">
                      <a:lumMod val="75000"/>
                    </a:srgbClr>
                  </a:solidFill>
                  <a:effectLst/>
                  <a:uLnTx/>
                  <a:uFillTx/>
                  <a:latin typeface="Calibri" panose="020F0502020204030204"/>
                  <a:ea typeface="+mn-ea"/>
                  <a:cs typeface="Arial" panose="020B0604020202020204" pitchFamily="34" charset="0"/>
                </a:rPr>
                <a:t>»</a:t>
              </a:r>
              <a:br>
                <a:rPr kumimoji="0" lang="de-AT" sz="1200" b="1" i="0" u="none" strike="noStrike" kern="0" cap="none" spc="0" normalizeH="0" baseline="0" noProof="0" dirty="0">
                  <a:ln>
                    <a:noFill/>
                  </a:ln>
                  <a:solidFill>
                    <a:srgbClr val="4472C4">
                      <a:lumMod val="75000"/>
                    </a:srgbClr>
                  </a:solidFill>
                  <a:effectLst/>
                  <a:uLnTx/>
                  <a:uFillTx/>
                  <a:latin typeface="Calibri" panose="020F0502020204030204"/>
                  <a:ea typeface="+mn-ea"/>
                  <a:cs typeface="Arial" panose="020B0604020202020204" pitchFamily="34" charset="0"/>
                </a:rPr>
              </a:br>
              <a:r>
                <a:rPr kumimoji="0" lang="de-AT" sz="1200" b="1" i="0" u="none" strike="noStrike" kern="0" cap="none" spc="0" normalizeH="0" baseline="0" noProof="0" dirty="0">
                  <a:ln>
                    <a:noFill/>
                  </a:ln>
                  <a:solidFill>
                    <a:srgbClr val="4472C4">
                      <a:lumMod val="75000"/>
                    </a:srgbClr>
                  </a:solidFill>
                  <a:effectLst/>
                  <a:uLnTx/>
                  <a:uFillTx/>
                  <a:latin typeface="Calibri" panose="020F0502020204030204"/>
                  <a:ea typeface="+mn-ea"/>
                  <a:cs typeface="Arial" panose="020B0604020202020204" pitchFamily="34" charset="0"/>
                </a:rPr>
                <a:t>{</a:t>
              </a:r>
              <a:r>
                <a:rPr kumimoji="0" lang="de-AT" sz="1200" b="1" i="0" u="none" strike="noStrike" kern="0" cap="none" spc="0" normalizeH="0" baseline="0" noProof="0" dirty="0" err="1">
                  <a:ln>
                    <a:noFill/>
                  </a:ln>
                  <a:solidFill>
                    <a:srgbClr val="4472C4">
                      <a:lumMod val="75000"/>
                    </a:srgbClr>
                  </a:solidFill>
                  <a:effectLst/>
                  <a:uLnTx/>
                  <a:uFillTx/>
                  <a:latin typeface="Calibri" panose="020F0502020204030204"/>
                  <a:ea typeface="+mn-ea"/>
                  <a:cs typeface="Arial" panose="020B0604020202020204" pitchFamily="34" charset="0"/>
                </a:rPr>
                <a:t>displayName</a:t>
              </a:r>
              <a:r>
                <a:rPr kumimoji="0" lang="de-AT" sz="1200" b="1" i="0" u="none" strike="noStrike" kern="0" cap="none" spc="0" normalizeH="0" baseline="0" noProof="0" dirty="0">
                  <a:ln>
                    <a:noFill/>
                  </a:ln>
                  <a:solidFill>
                    <a:srgbClr val="4472C4">
                      <a:lumMod val="75000"/>
                    </a:srgbClr>
                  </a:solidFill>
                  <a:effectLst/>
                  <a:uLnTx/>
                  <a:uFillTx/>
                  <a:latin typeface="Calibri" panose="020F0502020204030204"/>
                  <a:ea typeface="+mn-ea"/>
                  <a:cs typeface="Arial" panose="020B0604020202020204" pitchFamily="34" charset="0"/>
                </a:rPr>
                <a:t> = „</a:t>
              </a:r>
              <a:r>
                <a:rPr kumimoji="0" lang="de-AT" sz="1200" b="1" i="0" u="none" strike="noStrike" kern="0" cap="none" spc="0" normalizeH="0" baseline="0" noProof="0" dirty="0" err="1">
                  <a:ln>
                    <a:noFill/>
                  </a:ln>
                  <a:solidFill>
                    <a:srgbClr val="4472C4">
                      <a:lumMod val="75000"/>
                    </a:srgbClr>
                  </a:solidFill>
                  <a:effectLst/>
                  <a:uLnTx/>
                  <a:uFillTx/>
                  <a:latin typeface="Calibri" panose="020F0502020204030204"/>
                  <a:ea typeface="+mn-ea"/>
                  <a:cs typeface="Arial" panose="020B0604020202020204" pitchFamily="34" charset="0"/>
                </a:rPr>
                <a:t>Temperature</a:t>
              </a:r>
              <a:r>
                <a:rPr kumimoji="0" lang="de-AT" sz="1200" b="1" i="0" u="none" strike="noStrike" kern="0" cap="none" spc="0" normalizeH="0" baseline="0" noProof="0" dirty="0">
                  <a:ln>
                    <a:noFill/>
                  </a:ln>
                  <a:solidFill>
                    <a:srgbClr val="4472C4">
                      <a:lumMod val="75000"/>
                    </a:srgbClr>
                  </a:solidFill>
                  <a:effectLst/>
                  <a:uLnTx/>
                  <a:uFillTx/>
                  <a:latin typeface="Calibri" panose="020F0502020204030204"/>
                  <a:ea typeface="+mn-ea"/>
                  <a:cs typeface="Arial" panose="020B0604020202020204" pitchFamily="34" charset="0"/>
                </a:rPr>
                <a:t> Sensor“} </a:t>
              </a:r>
              <a:br>
                <a:rPr kumimoji="0" lang="de-AT" sz="1200" b="1" i="0" u="none" strike="noStrike" kern="0" cap="none" spc="0" normalizeH="0" baseline="0" noProof="0" dirty="0">
                  <a:ln>
                    <a:noFill/>
                  </a:ln>
                  <a:solidFill>
                    <a:srgbClr val="4472C4">
                      <a:lumMod val="75000"/>
                    </a:srgbClr>
                  </a:solidFill>
                  <a:effectLst/>
                  <a:uLnTx/>
                  <a:uFillTx/>
                  <a:latin typeface="Calibri" panose="020F0502020204030204"/>
                  <a:ea typeface="+mn-ea"/>
                  <a:cs typeface="Arial" panose="020B0604020202020204" pitchFamily="34" charset="0"/>
                </a:rPr>
              </a:br>
              <a:r>
                <a:rPr kumimoji="0" lang="de-AT" sz="1200" b="1" i="0" u="none" strike="noStrike" kern="0" cap="none" spc="0" normalizeH="0" baseline="0" noProof="0" dirty="0">
                  <a:ln>
                    <a:noFill/>
                  </a:ln>
                  <a:solidFill>
                    <a:prstClr val="black"/>
                  </a:solidFill>
                  <a:effectLst/>
                  <a:uLnTx/>
                  <a:uFillTx/>
                  <a:latin typeface="Calibri" panose="020F0502020204030204"/>
                  <a:ea typeface="+mn-ea"/>
                  <a:cs typeface="Arial" panose="020B0604020202020204" pitchFamily="34" charset="0"/>
                </a:rPr>
                <a:t> </a:t>
              </a:r>
              <a:r>
                <a:rPr kumimoji="0" lang="de-AT" sz="1200" b="1" i="0" u="none" strike="noStrike" kern="0" cap="none" spc="0" normalizeH="0" baseline="0" noProof="0" dirty="0" err="1">
                  <a:ln>
                    <a:noFill/>
                  </a:ln>
                  <a:solidFill>
                    <a:prstClr val="black"/>
                  </a:solidFill>
                  <a:effectLst/>
                  <a:uLnTx/>
                  <a:uFillTx/>
                  <a:latin typeface="Calibri" panose="020F0502020204030204"/>
                  <a:ea typeface="+mn-ea"/>
                  <a:cs typeface="Arial" panose="020B0604020202020204" pitchFamily="34" charset="0"/>
                </a:rPr>
                <a:t>TemperatureSensor</a:t>
              </a:r>
              <a:endParaRPr kumimoji="0" lang="de-AT" sz="1400" b="1" i="0" u="none" strike="noStrike" kern="0" cap="none" spc="0" normalizeH="0" baseline="0" noProof="0" dirty="0">
                <a:ln>
                  <a:noFill/>
                </a:ln>
                <a:solidFill>
                  <a:prstClr val="black"/>
                </a:solidFill>
                <a:effectLst/>
                <a:uLnTx/>
                <a:uFillTx/>
                <a:latin typeface="Calibri" panose="020F0502020204030204"/>
                <a:ea typeface="+mn-ea"/>
                <a:cs typeface="Arial" panose="020B0604020202020204" pitchFamily="34" charset="0"/>
              </a:endParaRPr>
            </a:p>
          </p:txBody>
        </p:sp>
        <p:sp>
          <p:nvSpPr>
            <p:cNvPr id="47" name="Rechteck 46">
              <a:extLst>
                <a:ext uri="{FF2B5EF4-FFF2-40B4-BE49-F238E27FC236}">
                  <a16:creationId xmlns:a16="http://schemas.microsoft.com/office/drawing/2014/main" id="{F1FBD691-961A-3703-C232-5760B2EFE6EB}"/>
                </a:ext>
              </a:extLst>
            </p:cNvPr>
            <p:cNvSpPr/>
            <p:nvPr/>
          </p:nvSpPr>
          <p:spPr>
            <a:xfrm>
              <a:off x="553145" y="2728061"/>
              <a:ext cx="2730114" cy="248617"/>
            </a:xfrm>
            <a:prstGeom prst="rect">
              <a:avLst/>
            </a:prstGeom>
            <a:noFill/>
            <a:ln w="9525" cap="flat" cmpd="sng" algn="ctr">
              <a:solidFill>
                <a:sysClr val="windowText" lastClr="000000"/>
              </a:solidFill>
              <a:prstDash val="solid"/>
              <a:round/>
              <a:headEnd type="none" w="med" len="med"/>
              <a:tailEnd type="arrow" w="med" len="med"/>
            </a:ln>
            <a:effectLst/>
          </p:spPr>
          <p:txBody>
            <a:bodyPr lIns="36000" rIns="36000"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de-AT" sz="1200" b="1" i="0" u="none" strike="noStrike" kern="0" cap="none" spc="0" normalizeH="0" baseline="0" noProof="0" dirty="0">
                  <a:ln>
                    <a:noFill/>
                  </a:ln>
                  <a:solidFill>
                    <a:prstClr val="black"/>
                  </a:solidFill>
                  <a:effectLst/>
                  <a:uLnTx/>
                  <a:uFillTx/>
                  <a:latin typeface="Calibri" panose="020F0502020204030204"/>
                  <a:ea typeface="+mn-ea"/>
                  <a:cs typeface="Arial" panose="020B0604020202020204" pitchFamily="34" charset="0"/>
                </a:rPr>
                <a:t>Room</a:t>
              </a:r>
            </a:p>
          </p:txBody>
        </p:sp>
        <p:cxnSp>
          <p:nvCxnSpPr>
            <p:cNvPr id="48" name="Verbinder: gewinkelt 98">
              <a:extLst>
                <a:ext uri="{FF2B5EF4-FFF2-40B4-BE49-F238E27FC236}">
                  <a16:creationId xmlns:a16="http://schemas.microsoft.com/office/drawing/2014/main" id="{F07C6181-D258-6C94-6935-DDAFC431BDCB}"/>
                </a:ext>
              </a:extLst>
            </p:cNvPr>
            <p:cNvCxnSpPr>
              <a:cxnSpLocks/>
              <a:stCxn id="53" idx="2"/>
              <a:endCxn id="47" idx="0"/>
            </p:cNvCxnSpPr>
            <p:nvPr/>
          </p:nvCxnSpPr>
          <p:spPr>
            <a:xfrm rot="16200000" flipH="1">
              <a:off x="1742795" y="2552653"/>
              <a:ext cx="350571" cy="243"/>
            </a:xfrm>
            <a:prstGeom prst="bentConnector3">
              <a:avLst>
                <a:gd name="adj1" fmla="val 50000"/>
              </a:avLst>
            </a:prstGeom>
            <a:noFill/>
            <a:ln w="12700" cap="flat" cmpd="sng">
              <a:solidFill>
                <a:sysClr val="windowText" lastClr="000000"/>
              </a:solidFill>
              <a:prstDash val="solid"/>
              <a:miter lim="800000"/>
              <a:headEnd type="none" w="sm" len="sm"/>
              <a:tailEnd type="triangle" w="lg" len="lg"/>
            </a:ln>
          </p:spPr>
        </p:cxnSp>
        <p:sp>
          <p:nvSpPr>
            <p:cNvPr id="49" name="Rechteck 48">
              <a:extLst>
                <a:ext uri="{FF2B5EF4-FFF2-40B4-BE49-F238E27FC236}">
                  <a16:creationId xmlns:a16="http://schemas.microsoft.com/office/drawing/2014/main" id="{FF61622D-6348-EDF9-6206-72B371C2FDE9}"/>
                </a:ext>
              </a:extLst>
            </p:cNvPr>
            <p:cNvSpPr/>
            <p:nvPr/>
          </p:nvSpPr>
          <p:spPr>
            <a:xfrm>
              <a:off x="3651160" y="1645907"/>
              <a:ext cx="1248751" cy="248617"/>
            </a:xfrm>
            <a:prstGeom prst="rect">
              <a:avLst/>
            </a:prstGeom>
            <a:noFill/>
            <a:ln w="9525" cap="flat" cmpd="sng" algn="ctr">
              <a:solidFill>
                <a:sysClr val="windowText" lastClr="000000"/>
              </a:solidFill>
              <a:prstDash val="solid"/>
              <a:round/>
              <a:headEnd type="none" w="med" len="med"/>
              <a:tailEnd type="arrow" w="med" len="med"/>
            </a:ln>
            <a:effectLst/>
          </p:spPr>
          <p:txBody>
            <a:bodyPr lIns="36000" rIns="36000"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de-AT" sz="1200" b="1" i="0" u="none" strike="noStrike" kern="0" cap="none" spc="0" normalizeH="0" baseline="0" noProof="0" dirty="0">
                  <a:ln>
                    <a:noFill/>
                  </a:ln>
                  <a:solidFill>
                    <a:prstClr val="black"/>
                  </a:solidFill>
                  <a:effectLst/>
                  <a:uLnTx/>
                  <a:uFillTx/>
                  <a:latin typeface="Calibri" panose="020F0502020204030204"/>
                  <a:ea typeface="+mn-ea"/>
                  <a:cs typeface="Arial" panose="020B0604020202020204" pitchFamily="34" charset="0"/>
                </a:rPr>
                <a:t>Robot</a:t>
              </a:r>
            </a:p>
          </p:txBody>
        </p:sp>
        <p:sp>
          <p:nvSpPr>
            <p:cNvPr id="50" name="Rechteck 49">
              <a:extLst>
                <a:ext uri="{FF2B5EF4-FFF2-40B4-BE49-F238E27FC236}">
                  <a16:creationId xmlns:a16="http://schemas.microsoft.com/office/drawing/2014/main" id="{16283ACB-B698-0524-A565-F12B38F7088F}"/>
                </a:ext>
              </a:extLst>
            </p:cNvPr>
            <p:cNvSpPr/>
            <p:nvPr/>
          </p:nvSpPr>
          <p:spPr>
            <a:xfrm>
              <a:off x="3651160" y="2728546"/>
              <a:ext cx="1248751" cy="248617"/>
            </a:xfrm>
            <a:prstGeom prst="rect">
              <a:avLst/>
            </a:prstGeom>
            <a:noFill/>
            <a:ln w="9525" cap="flat" cmpd="sng" algn="ctr">
              <a:solidFill>
                <a:sysClr val="windowText" lastClr="000000"/>
              </a:solidFill>
              <a:prstDash val="solid"/>
              <a:round/>
              <a:headEnd type="none" w="med" len="med"/>
              <a:tailEnd type="arrow" w="med" len="med"/>
            </a:ln>
            <a:effectLst/>
          </p:spPr>
          <p:txBody>
            <a:bodyPr lIns="36000" rIns="36000"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de-AT" sz="1200" b="1" i="0" u="none" strike="noStrike" kern="0" cap="none" spc="0" normalizeH="0" baseline="0" noProof="0" dirty="0">
                  <a:ln>
                    <a:noFill/>
                  </a:ln>
                  <a:solidFill>
                    <a:prstClr val="black"/>
                  </a:solidFill>
                  <a:effectLst/>
                  <a:uLnTx/>
                  <a:uFillTx/>
                  <a:latin typeface="Calibri" panose="020F0502020204030204"/>
                  <a:ea typeface="+mn-ea"/>
                  <a:cs typeface="Arial" panose="020B0604020202020204" pitchFamily="34" charset="0"/>
                </a:rPr>
                <a:t>Controller</a:t>
              </a:r>
            </a:p>
          </p:txBody>
        </p:sp>
        <p:sp>
          <p:nvSpPr>
            <p:cNvPr id="51" name="Rechteck 50">
              <a:extLst>
                <a:ext uri="{FF2B5EF4-FFF2-40B4-BE49-F238E27FC236}">
                  <a16:creationId xmlns:a16="http://schemas.microsoft.com/office/drawing/2014/main" id="{48873222-B402-0FE4-D365-E9BD8D724181}"/>
                </a:ext>
              </a:extLst>
            </p:cNvPr>
            <p:cNvSpPr/>
            <p:nvPr/>
          </p:nvSpPr>
          <p:spPr>
            <a:xfrm>
              <a:off x="3651160" y="3833869"/>
              <a:ext cx="1248751" cy="245388"/>
            </a:xfrm>
            <a:prstGeom prst="rect">
              <a:avLst/>
            </a:prstGeom>
            <a:noFill/>
            <a:ln w="9525" cap="flat" cmpd="sng" algn="ctr">
              <a:solidFill>
                <a:sysClr val="windowText" lastClr="000000"/>
              </a:solidFill>
              <a:prstDash val="solid"/>
              <a:round/>
              <a:headEnd type="none" w="med" len="med"/>
              <a:tailEnd type="arrow" w="med" len="med"/>
            </a:ln>
            <a:effectLst/>
          </p:spPr>
          <p:txBody>
            <a:bodyPr lIns="36000" rIns="36000"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de-AT" sz="1200" b="1" i="0" u="none" strike="noStrike" kern="0" cap="none" spc="0" normalizeH="0" baseline="0" noProof="0" dirty="0">
                  <a:ln>
                    <a:noFill/>
                  </a:ln>
                  <a:solidFill>
                    <a:prstClr val="black"/>
                  </a:solidFill>
                  <a:effectLst/>
                  <a:uLnTx/>
                  <a:uFillTx/>
                  <a:latin typeface="Calibri" panose="020F0502020204030204"/>
                  <a:ea typeface="+mn-ea"/>
                  <a:cs typeface="Arial" panose="020B0604020202020204" pitchFamily="34" charset="0"/>
                </a:rPr>
                <a:t>Alarm</a:t>
              </a:r>
            </a:p>
          </p:txBody>
        </p:sp>
        <p:sp>
          <p:nvSpPr>
            <p:cNvPr id="52" name="Rechteck 51">
              <a:extLst>
                <a:ext uri="{FF2B5EF4-FFF2-40B4-BE49-F238E27FC236}">
                  <a16:creationId xmlns:a16="http://schemas.microsoft.com/office/drawing/2014/main" id="{0CCC71FA-5E15-3F20-9B09-1EC92ABDADCC}"/>
                </a:ext>
              </a:extLst>
            </p:cNvPr>
            <p:cNvSpPr/>
            <p:nvPr/>
          </p:nvSpPr>
          <p:spPr>
            <a:xfrm>
              <a:off x="553145" y="4336162"/>
              <a:ext cx="2730114" cy="557959"/>
            </a:xfrm>
            <a:prstGeom prst="rect">
              <a:avLst/>
            </a:prstGeom>
            <a:noFill/>
            <a:ln w="9525" cap="flat" cmpd="sng" algn="ctr">
              <a:solidFill>
                <a:sysClr val="windowText" lastClr="000000"/>
              </a:solidFill>
              <a:prstDash val="solid"/>
              <a:round/>
              <a:headEnd type="none" w="med" len="med"/>
              <a:tailEnd type="arrow" w="med" len="med"/>
            </a:ln>
            <a:effectLst/>
          </p:spPr>
          <p:txBody>
            <a:bodyPr lIns="36000" rIns="36000"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de-AT" sz="1200" b="1" i="0" u="none" strike="noStrike" kern="0" cap="none" spc="0" normalizeH="0" baseline="0" noProof="0" dirty="0">
                  <a:ln>
                    <a:noFill/>
                  </a:ln>
                  <a:solidFill>
                    <a:srgbClr val="4472C4">
                      <a:lumMod val="75000"/>
                    </a:srgbClr>
                  </a:solidFill>
                  <a:effectLst/>
                  <a:uLnTx/>
                  <a:uFillTx/>
                  <a:latin typeface="Calibri" panose="020F0502020204030204"/>
                  <a:ea typeface="+mn-ea"/>
                  <a:cs typeface="Arial" panose="020B0604020202020204" pitchFamily="34" charset="0"/>
                </a:rPr>
                <a:t>«</a:t>
              </a:r>
              <a:r>
                <a:rPr kumimoji="0" lang="de-AT" sz="1200" b="1" i="0" u="none" strike="noStrike" kern="0" cap="none" spc="0" normalizeH="0" baseline="0" noProof="0" dirty="0" err="1">
                  <a:ln>
                    <a:noFill/>
                  </a:ln>
                  <a:solidFill>
                    <a:srgbClr val="4472C4">
                      <a:lumMod val="75000"/>
                    </a:srgbClr>
                  </a:solidFill>
                  <a:effectLst/>
                  <a:uLnTx/>
                  <a:uFillTx/>
                  <a:latin typeface="Calibri" panose="020F0502020204030204"/>
                  <a:ea typeface="+mn-ea"/>
                  <a:cs typeface="Arial" panose="020B0604020202020204" pitchFamily="34" charset="0"/>
                </a:rPr>
                <a:t>DTDLClass</a:t>
              </a:r>
              <a:r>
                <a:rPr kumimoji="0" lang="de-AT" sz="1200" b="1" i="0" u="none" strike="noStrike" kern="0" cap="none" spc="0" normalizeH="0" baseline="0" noProof="0" dirty="0">
                  <a:ln>
                    <a:noFill/>
                  </a:ln>
                  <a:solidFill>
                    <a:srgbClr val="4472C4">
                      <a:lumMod val="75000"/>
                    </a:srgbClr>
                  </a:solidFill>
                  <a:effectLst/>
                  <a:uLnTx/>
                  <a:uFillTx/>
                  <a:latin typeface="Calibri" panose="020F0502020204030204"/>
                  <a:ea typeface="+mn-ea"/>
                  <a:cs typeface="Arial" panose="020B0604020202020204" pitchFamily="34" charset="0"/>
                </a:rPr>
                <a:t>» </a:t>
              </a:r>
            </a:p>
            <a:p>
              <a:pPr marL="0" marR="0" lvl="0" indent="0" algn="ctr" defTabSz="457200" eaLnBrk="1" fontAlgn="auto" latinLnBrk="0" hangingPunct="1">
                <a:lnSpc>
                  <a:spcPct val="100000"/>
                </a:lnSpc>
                <a:spcBef>
                  <a:spcPts val="0"/>
                </a:spcBef>
                <a:spcAft>
                  <a:spcPts val="0"/>
                </a:spcAft>
                <a:buClrTx/>
                <a:buSzTx/>
                <a:buFontTx/>
                <a:buNone/>
                <a:tabLst/>
                <a:defRPr/>
              </a:pPr>
              <a:r>
                <a:rPr kumimoji="0" lang="de-AT" sz="1200" b="1" i="0" u="none" strike="noStrike" kern="0" cap="none" spc="0" normalizeH="0" baseline="0" noProof="0" dirty="0">
                  <a:ln>
                    <a:noFill/>
                  </a:ln>
                  <a:solidFill>
                    <a:srgbClr val="4472C4">
                      <a:lumMod val="75000"/>
                    </a:srgbClr>
                  </a:solidFill>
                  <a:effectLst/>
                  <a:uLnTx/>
                  <a:uFillTx/>
                  <a:latin typeface="Calibri" panose="020F0502020204030204"/>
                  <a:ea typeface="+mn-ea"/>
                  <a:cs typeface="Arial" panose="020B0604020202020204" pitchFamily="34" charset="0"/>
                </a:rPr>
                <a:t>{</a:t>
              </a:r>
              <a:r>
                <a:rPr kumimoji="0" lang="de-AT" sz="1200" b="1" i="0" u="none" strike="noStrike" kern="0" cap="none" spc="0" normalizeH="0" baseline="0" noProof="0" dirty="0" err="1">
                  <a:ln>
                    <a:noFill/>
                  </a:ln>
                  <a:solidFill>
                    <a:srgbClr val="4472C4">
                      <a:lumMod val="75000"/>
                    </a:srgbClr>
                  </a:solidFill>
                  <a:effectLst/>
                  <a:uLnTx/>
                  <a:uFillTx/>
                  <a:latin typeface="Calibri" panose="020F0502020204030204"/>
                  <a:ea typeface="+mn-ea"/>
                  <a:cs typeface="Arial" panose="020B0604020202020204" pitchFamily="34" charset="0"/>
                </a:rPr>
                <a:t>displayName</a:t>
              </a:r>
              <a:r>
                <a:rPr kumimoji="0" lang="de-AT" sz="1200" b="1" i="0" u="none" strike="noStrike" kern="0" cap="none" spc="0" normalizeH="0" baseline="0" noProof="0" dirty="0">
                  <a:ln>
                    <a:noFill/>
                  </a:ln>
                  <a:solidFill>
                    <a:srgbClr val="4472C4">
                      <a:lumMod val="75000"/>
                    </a:srgbClr>
                  </a:solidFill>
                  <a:effectLst/>
                  <a:uLnTx/>
                  <a:uFillTx/>
                  <a:latin typeface="Calibri" panose="020F0502020204030204"/>
                  <a:ea typeface="+mn-ea"/>
                  <a:cs typeface="Arial" panose="020B0604020202020204" pitchFamily="34" charset="0"/>
                </a:rPr>
                <a:t> = „Ventilation System“}</a:t>
              </a:r>
            </a:p>
            <a:p>
              <a:pPr marL="0" marR="0" lvl="0" indent="0" algn="ctr" defTabSz="457200" eaLnBrk="1" fontAlgn="auto" latinLnBrk="0" hangingPunct="1">
                <a:lnSpc>
                  <a:spcPct val="100000"/>
                </a:lnSpc>
                <a:spcBef>
                  <a:spcPts val="0"/>
                </a:spcBef>
                <a:spcAft>
                  <a:spcPts val="0"/>
                </a:spcAft>
                <a:buClrTx/>
                <a:buSzTx/>
                <a:buFontTx/>
                <a:buNone/>
                <a:tabLst/>
                <a:defRPr/>
              </a:pPr>
              <a:r>
                <a:rPr kumimoji="0" lang="de-AT" sz="1200" b="1" i="0" u="none" strike="noStrike" kern="0" cap="none" spc="0" normalizeH="0" baseline="0" noProof="0" dirty="0" err="1">
                  <a:ln>
                    <a:noFill/>
                  </a:ln>
                  <a:solidFill>
                    <a:prstClr val="black"/>
                  </a:solidFill>
                  <a:effectLst/>
                  <a:uLnTx/>
                  <a:uFillTx/>
                  <a:latin typeface="Calibri" panose="020F0502020204030204"/>
                  <a:ea typeface="+mn-ea"/>
                  <a:cs typeface="Arial" panose="020B0604020202020204" pitchFamily="34" charset="0"/>
                </a:rPr>
                <a:t>VentilationSystem</a:t>
              </a:r>
              <a:endParaRPr kumimoji="0" lang="de-AT" sz="1200" b="1" i="0" u="none" strike="noStrike" kern="0" cap="none" spc="0" normalizeH="0" baseline="0" noProof="0" dirty="0">
                <a:ln>
                  <a:noFill/>
                </a:ln>
                <a:solidFill>
                  <a:prstClr val="black"/>
                </a:solidFill>
                <a:effectLst/>
                <a:uLnTx/>
                <a:uFillTx/>
                <a:latin typeface="Calibri" panose="020F0502020204030204"/>
                <a:ea typeface="+mn-ea"/>
                <a:cs typeface="Arial" panose="020B0604020202020204" pitchFamily="34" charset="0"/>
              </a:endParaRPr>
            </a:p>
          </p:txBody>
        </p:sp>
        <p:sp>
          <p:nvSpPr>
            <p:cNvPr id="53" name="Raute 52">
              <a:extLst>
                <a:ext uri="{FF2B5EF4-FFF2-40B4-BE49-F238E27FC236}">
                  <a16:creationId xmlns:a16="http://schemas.microsoft.com/office/drawing/2014/main" id="{21775047-F719-44C4-2585-B888D50EA2FA}"/>
                </a:ext>
              </a:extLst>
            </p:cNvPr>
            <p:cNvSpPr/>
            <p:nvPr/>
          </p:nvSpPr>
          <p:spPr>
            <a:xfrm flipH="1">
              <a:off x="1861455" y="2225215"/>
              <a:ext cx="113008" cy="152275"/>
            </a:xfrm>
            <a:prstGeom prst="diamond">
              <a:avLst/>
            </a:prstGeom>
            <a:solidFill>
              <a:sysClr val="windowText" lastClr="000000"/>
            </a:solidFill>
            <a:ln w="12700" cap="flat" cmpd="sng">
              <a:solidFill>
                <a:sysClr val="windowText" lastClr="000000"/>
              </a:solidFill>
              <a:prstDash val="solid"/>
              <a:miter lim="800000"/>
              <a:headEnd type="none" w="sm" len="sm"/>
              <a:tailEnd type="triangle" w="lg" len="lg"/>
            </a:ln>
          </p:spPr>
          <p:txBody>
            <a:bodyPr lIns="36000" rIns="36000"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de-AT" sz="1200" b="0" i="0" u="none" strike="noStrike" kern="0" cap="none" spc="0" normalizeH="0" baseline="0" noProof="0" dirty="0">
                <a:ln>
                  <a:noFill/>
                </a:ln>
                <a:solidFill>
                  <a:prstClr val="black"/>
                </a:solidFill>
                <a:effectLst/>
                <a:uLnTx/>
                <a:uFillTx/>
                <a:cs typeface="Arial" panose="020B0604020202020204" pitchFamily="34" charset="0"/>
              </a:endParaRPr>
            </a:p>
          </p:txBody>
        </p:sp>
        <p:sp>
          <p:nvSpPr>
            <p:cNvPr id="54" name="Raute 53">
              <a:extLst>
                <a:ext uri="{FF2B5EF4-FFF2-40B4-BE49-F238E27FC236}">
                  <a16:creationId xmlns:a16="http://schemas.microsoft.com/office/drawing/2014/main" id="{0D7A0779-3611-603A-9444-27F4B928F9F5}"/>
                </a:ext>
              </a:extLst>
            </p:cNvPr>
            <p:cNvSpPr/>
            <p:nvPr/>
          </p:nvSpPr>
          <p:spPr>
            <a:xfrm flipH="1">
              <a:off x="1860082" y="3322618"/>
              <a:ext cx="113008" cy="152275"/>
            </a:xfrm>
            <a:prstGeom prst="diamond">
              <a:avLst/>
            </a:prstGeom>
            <a:solidFill>
              <a:sysClr val="windowText" lastClr="000000"/>
            </a:solidFill>
            <a:ln w="12700" cap="flat" cmpd="sng">
              <a:solidFill>
                <a:sysClr val="windowText" lastClr="000000"/>
              </a:solidFill>
              <a:prstDash val="solid"/>
              <a:miter lim="800000"/>
              <a:headEnd type="none" w="sm" len="sm"/>
              <a:tailEnd type="triangle" w="lg" len="lg"/>
            </a:ln>
          </p:spPr>
          <p:txBody>
            <a:bodyPr lIns="36000" rIns="36000"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de-AT" sz="1200" b="0" i="0" u="none" strike="noStrike" kern="0" cap="none" spc="0" normalizeH="0" baseline="0" noProof="0" dirty="0">
                <a:ln>
                  <a:noFill/>
                </a:ln>
                <a:solidFill>
                  <a:prstClr val="black"/>
                </a:solidFill>
                <a:effectLst/>
                <a:uLnTx/>
                <a:uFillTx/>
                <a:cs typeface="Arial" panose="020B0604020202020204" pitchFamily="34" charset="0"/>
              </a:endParaRPr>
            </a:p>
          </p:txBody>
        </p:sp>
        <p:sp>
          <p:nvSpPr>
            <p:cNvPr id="55" name="Raute 54">
              <a:extLst>
                <a:ext uri="{FF2B5EF4-FFF2-40B4-BE49-F238E27FC236}">
                  <a16:creationId xmlns:a16="http://schemas.microsoft.com/office/drawing/2014/main" id="{392023BF-A141-52D8-163B-DC4D3B958E98}"/>
                </a:ext>
              </a:extLst>
            </p:cNvPr>
            <p:cNvSpPr/>
            <p:nvPr/>
          </p:nvSpPr>
          <p:spPr>
            <a:xfrm flipH="1">
              <a:off x="4218192" y="3071427"/>
              <a:ext cx="113008" cy="152275"/>
            </a:xfrm>
            <a:prstGeom prst="diamond">
              <a:avLst/>
            </a:prstGeom>
            <a:solidFill>
              <a:sysClr val="windowText" lastClr="000000"/>
            </a:solidFill>
            <a:ln w="12700" cap="flat" cmpd="sng">
              <a:solidFill>
                <a:sysClr val="windowText" lastClr="000000"/>
              </a:solidFill>
              <a:prstDash val="solid"/>
              <a:miter lim="800000"/>
              <a:headEnd type="none" w="sm" len="sm"/>
              <a:tailEnd type="triangle" w="lg" len="lg"/>
            </a:ln>
          </p:spPr>
          <p:txBody>
            <a:bodyPr lIns="36000" rIns="36000"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de-AT" sz="1200" b="0" i="0" u="none" strike="noStrike" kern="0" cap="none" spc="0" normalizeH="0" baseline="0" noProof="0" dirty="0">
                <a:ln>
                  <a:noFill/>
                </a:ln>
                <a:solidFill>
                  <a:prstClr val="black"/>
                </a:solidFill>
                <a:effectLst/>
                <a:uLnTx/>
                <a:uFillTx/>
                <a:cs typeface="Arial" panose="020B0604020202020204" pitchFamily="34" charset="0"/>
              </a:endParaRPr>
            </a:p>
          </p:txBody>
        </p:sp>
        <p:sp>
          <p:nvSpPr>
            <p:cNvPr id="56" name="Raute 55">
              <a:extLst>
                <a:ext uri="{FF2B5EF4-FFF2-40B4-BE49-F238E27FC236}">
                  <a16:creationId xmlns:a16="http://schemas.microsoft.com/office/drawing/2014/main" id="{B5E56732-4DA5-0AAC-9F48-B6EDB9B010B3}"/>
                </a:ext>
              </a:extLst>
            </p:cNvPr>
            <p:cNvSpPr/>
            <p:nvPr/>
          </p:nvSpPr>
          <p:spPr>
            <a:xfrm rot="10800000" flipH="1">
              <a:off x="4218192" y="1969458"/>
              <a:ext cx="113008" cy="152275"/>
            </a:xfrm>
            <a:prstGeom prst="diamond">
              <a:avLst/>
            </a:prstGeom>
            <a:solidFill>
              <a:sysClr val="windowText" lastClr="000000"/>
            </a:solidFill>
            <a:ln w="12700" cap="flat" cmpd="sng">
              <a:solidFill>
                <a:sysClr val="windowText" lastClr="000000"/>
              </a:solidFill>
              <a:prstDash val="solid"/>
              <a:miter lim="800000"/>
              <a:headEnd type="none" w="sm" len="sm"/>
              <a:tailEnd type="triangle" w="lg" len="lg"/>
            </a:ln>
          </p:spPr>
          <p:txBody>
            <a:bodyPr lIns="36000" rIns="36000"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de-AT" sz="1200" b="0" i="0" u="none" strike="noStrike" kern="0" cap="none" spc="0" normalizeH="0" baseline="0" noProof="0" dirty="0">
                <a:ln>
                  <a:noFill/>
                </a:ln>
                <a:solidFill>
                  <a:prstClr val="black"/>
                </a:solidFill>
                <a:effectLst/>
                <a:uLnTx/>
                <a:uFillTx/>
                <a:cs typeface="Arial" panose="020B0604020202020204" pitchFamily="34" charset="0"/>
              </a:endParaRPr>
            </a:p>
          </p:txBody>
        </p:sp>
        <p:sp>
          <p:nvSpPr>
            <p:cNvPr id="57" name="Raute 56">
              <a:extLst>
                <a:ext uri="{FF2B5EF4-FFF2-40B4-BE49-F238E27FC236}">
                  <a16:creationId xmlns:a16="http://schemas.microsoft.com/office/drawing/2014/main" id="{773365C8-152F-5FD9-3437-F0BDB5153C6E}"/>
                </a:ext>
              </a:extLst>
            </p:cNvPr>
            <p:cNvSpPr/>
            <p:nvPr/>
          </p:nvSpPr>
          <p:spPr>
            <a:xfrm rot="16200000" flipH="1">
              <a:off x="3313519" y="1694305"/>
              <a:ext cx="113008" cy="152275"/>
            </a:xfrm>
            <a:prstGeom prst="diamond">
              <a:avLst/>
            </a:prstGeom>
            <a:solidFill>
              <a:sysClr val="windowText" lastClr="000000"/>
            </a:solidFill>
            <a:ln w="12700" cap="flat" cmpd="sng">
              <a:solidFill>
                <a:sysClr val="windowText" lastClr="000000"/>
              </a:solidFill>
              <a:prstDash val="solid"/>
              <a:miter lim="800000"/>
              <a:headEnd type="none" w="sm" len="sm"/>
              <a:tailEnd type="triangle" w="lg" len="lg"/>
            </a:ln>
          </p:spPr>
          <p:txBody>
            <a:bodyPr lIns="36000" rIns="36000"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de-AT" sz="1200" b="0" i="0" u="none" strike="noStrike" kern="0" cap="none" spc="0" normalizeH="0" baseline="0" noProof="0" dirty="0">
                <a:ln>
                  <a:noFill/>
                </a:ln>
                <a:solidFill>
                  <a:prstClr val="black"/>
                </a:solidFill>
                <a:effectLst/>
                <a:uLnTx/>
                <a:uFillTx/>
                <a:cs typeface="Arial" panose="020B0604020202020204" pitchFamily="34" charset="0"/>
              </a:endParaRPr>
            </a:p>
          </p:txBody>
        </p:sp>
        <p:sp>
          <p:nvSpPr>
            <p:cNvPr id="58" name="Rechteck 57">
              <a:extLst>
                <a:ext uri="{FF2B5EF4-FFF2-40B4-BE49-F238E27FC236}">
                  <a16:creationId xmlns:a16="http://schemas.microsoft.com/office/drawing/2014/main" id="{75AB1227-7FF7-D812-C40C-69F62AE26798}"/>
                </a:ext>
              </a:extLst>
            </p:cNvPr>
            <p:cNvSpPr/>
            <p:nvPr/>
          </p:nvSpPr>
          <p:spPr>
            <a:xfrm>
              <a:off x="553146" y="2979189"/>
              <a:ext cx="2730114" cy="328243"/>
            </a:xfrm>
            <a:prstGeom prst="rect">
              <a:avLst/>
            </a:prstGeom>
            <a:noFill/>
            <a:ln w="9525" cap="flat" cmpd="sng" algn="ctr">
              <a:solidFill>
                <a:sysClr val="windowText" lastClr="000000"/>
              </a:solidFill>
              <a:prstDash val="solid"/>
              <a:round/>
              <a:headEnd type="none" w="med" len="med"/>
              <a:tailEnd type="arrow" w="med" len="med"/>
            </a:ln>
            <a:effectLst/>
          </p:spPr>
          <p:txBody>
            <a:bodyPr lIns="36000" rIns="36000" rtlCol="0" anchor="ctr"/>
            <a:lstStyle/>
            <a:p>
              <a:pPr marL="0" marR="0" lvl="0" indent="0" defTabSz="457200" eaLnBrk="1" fontAlgn="auto" latinLnBrk="0" hangingPunct="1">
                <a:lnSpc>
                  <a:spcPct val="100000"/>
                </a:lnSpc>
                <a:spcBef>
                  <a:spcPts val="0"/>
                </a:spcBef>
                <a:spcAft>
                  <a:spcPts val="0"/>
                </a:spcAft>
                <a:buClrTx/>
                <a:buSzTx/>
                <a:buFontTx/>
                <a:buNone/>
                <a:tabLst/>
                <a:defRPr/>
              </a:pPr>
              <a:r>
                <a:rPr lang="de-AT" sz="1200" kern="0" dirty="0">
                  <a:solidFill>
                    <a:prstClr val="black"/>
                  </a:solidFill>
                  <a:latin typeface="Calibri" panose="020F0502020204030204"/>
                  <a:cs typeface="Arial" panose="020B0604020202020204" pitchFamily="34" charset="0"/>
                </a:rPr>
                <a:t>i</a:t>
              </a:r>
              <a:r>
                <a:rPr kumimoji="0" lang="de-AT" sz="1200" b="0" i="0" u="none" strike="noStrike" kern="0" cap="none" spc="0" normalizeH="0" baseline="0" noProof="0" dirty="0" err="1">
                  <a:ln>
                    <a:noFill/>
                  </a:ln>
                  <a:solidFill>
                    <a:prstClr val="black"/>
                  </a:solidFill>
                  <a:effectLst/>
                  <a:uLnTx/>
                  <a:uFillTx/>
                  <a:latin typeface="Calibri" panose="020F0502020204030204"/>
                  <a:ea typeface="+mn-ea"/>
                  <a:cs typeface="Arial" panose="020B0604020202020204" pitchFamily="34" charset="0"/>
                </a:rPr>
                <a:t>nt</a:t>
              </a:r>
              <a:r>
                <a:rPr kumimoji="0" lang="de-AT" sz="1200" b="0" i="0" u="none" strike="noStrike" kern="0" cap="none" spc="0" normalizeH="0" baseline="0" noProof="0" dirty="0">
                  <a:ln>
                    <a:noFill/>
                  </a:ln>
                  <a:solidFill>
                    <a:prstClr val="black"/>
                  </a:solidFill>
                  <a:effectLst/>
                  <a:uLnTx/>
                  <a:uFillTx/>
                  <a:latin typeface="Calibri" panose="020F0502020204030204"/>
                  <a:ea typeface="+mn-ea"/>
                  <a:cs typeface="Arial" panose="020B0604020202020204" pitchFamily="34" charset="0"/>
                </a:rPr>
                <a:t> </a:t>
              </a:r>
              <a:r>
                <a:rPr kumimoji="0" lang="de-AT" sz="1200" b="0" i="0" u="none" strike="noStrike" kern="0" cap="none" spc="0" normalizeH="0" baseline="0" noProof="0" dirty="0" err="1">
                  <a:ln>
                    <a:noFill/>
                  </a:ln>
                  <a:solidFill>
                    <a:prstClr val="black"/>
                  </a:solidFill>
                  <a:effectLst/>
                  <a:uLnTx/>
                  <a:uFillTx/>
                  <a:latin typeface="Calibri" panose="020F0502020204030204"/>
                  <a:ea typeface="+mn-ea"/>
                  <a:cs typeface="Arial" panose="020B0604020202020204" pitchFamily="34" charset="0"/>
                </a:rPr>
                <a:t>aqLevel</a:t>
              </a:r>
              <a:r>
                <a:rPr kumimoji="0" lang="de-AT" sz="1200" b="0" i="0" u="none" strike="noStrike" kern="0" cap="none" spc="0" normalizeH="0" baseline="0" noProof="0" dirty="0">
                  <a:ln>
                    <a:noFill/>
                  </a:ln>
                  <a:solidFill>
                    <a:prstClr val="black"/>
                  </a:solidFill>
                  <a:effectLst/>
                  <a:uLnTx/>
                  <a:uFillTx/>
                  <a:latin typeface="Calibri" panose="020F0502020204030204"/>
                  <a:ea typeface="+mn-ea"/>
                  <a:cs typeface="Arial" panose="020B0604020202020204" pitchFamily="34" charset="0"/>
                </a:rPr>
                <a:t> </a:t>
              </a:r>
              <a:r>
                <a:rPr kumimoji="0" lang="de-AT" sz="1200" b="1" i="0" u="none" strike="noStrike" kern="0" cap="none" spc="0" normalizeH="0" baseline="0" noProof="0" dirty="0">
                  <a:ln>
                    <a:noFill/>
                  </a:ln>
                  <a:solidFill>
                    <a:srgbClr val="70AD47">
                      <a:lumMod val="75000"/>
                    </a:srgbClr>
                  </a:solidFill>
                  <a:effectLst/>
                  <a:uLnTx/>
                  <a:uFillTx/>
                  <a:latin typeface="Calibri" panose="020F0502020204030204"/>
                  <a:ea typeface="+mn-ea"/>
                  <a:cs typeface="Arial" panose="020B0604020202020204" pitchFamily="34" charset="0"/>
                </a:rPr>
                <a:t>«</a:t>
              </a:r>
              <a:r>
                <a:rPr kumimoji="0" lang="de-AT" sz="1200" b="1" i="0" u="none" strike="noStrike" kern="0" cap="none" spc="0" normalizeH="0" baseline="0" noProof="0" dirty="0" err="1">
                  <a:ln>
                    <a:noFill/>
                  </a:ln>
                  <a:solidFill>
                    <a:srgbClr val="70AD47">
                      <a:lumMod val="75000"/>
                    </a:srgbClr>
                  </a:solidFill>
                  <a:effectLst/>
                  <a:uLnTx/>
                  <a:uFillTx/>
                  <a:latin typeface="Calibri" panose="020F0502020204030204"/>
                  <a:ea typeface="+mn-ea"/>
                  <a:cs typeface="Arial" panose="020B0604020202020204" pitchFamily="34" charset="0"/>
                </a:rPr>
                <a:t>DTProperty</a:t>
              </a:r>
              <a:r>
                <a:rPr kumimoji="0" lang="de-AT" sz="1200" b="1" i="0" u="none" strike="noStrike" kern="0" cap="none" spc="0" normalizeH="0" baseline="0" noProof="0" dirty="0">
                  <a:ln>
                    <a:noFill/>
                  </a:ln>
                  <a:solidFill>
                    <a:srgbClr val="70AD47">
                      <a:lumMod val="75000"/>
                    </a:srgbClr>
                  </a:solidFill>
                  <a:effectLst/>
                  <a:uLnTx/>
                  <a:uFillTx/>
                  <a:latin typeface="Calibri" panose="020F0502020204030204"/>
                  <a:ea typeface="+mn-ea"/>
                  <a:cs typeface="Arial" panose="020B0604020202020204" pitchFamily="34" charset="0"/>
                </a:rPr>
                <a:t>» { </a:t>
              </a:r>
              <a:br>
                <a:rPr kumimoji="0" lang="de-AT" sz="1200" b="1" i="0" u="none" strike="noStrike" kern="0" cap="none" spc="0" normalizeH="0" baseline="0" noProof="0" dirty="0">
                  <a:ln>
                    <a:noFill/>
                  </a:ln>
                  <a:solidFill>
                    <a:srgbClr val="70AD47">
                      <a:lumMod val="75000"/>
                    </a:srgbClr>
                  </a:solidFill>
                  <a:effectLst/>
                  <a:uLnTx/>
                  <a:uFillTx/>
                  <a:latin typeface="Calibri" panose="020F0502020204030204"/>
                  <a:ea typeface="+mn-ea"/>
                  <a:cs typeface="Arial" panose="020B0604020202020204" pitchFamily="34" charset="0"/>
                </a:rPr>
              </a:br>
              <a:r>
                <a:rPr kumimoji="0" lang="de-AT" sz="1200" b="1" i="0" u="none" strike="noStrike" kern="0" cap="none" spc="0" normalizeH="0" baseline="0" noProof="0" dirty="0" err="1">
                  <a:ln>
                    <a:noFill/>
                  </a:ln>
                  <a:solidFill>
                    <a:srgbClr val="70AD47">
                      <a:lumMod val="75000"/>
                    </a:srgbClr>
                  </a:solidFill>
                  <a:effectLst/>
                  <a:uLnTx/>
                  <a:uFillTx/>
                  <a:latin typeface="Calibri" panose="020F0502020204030204"/>
                  <a:ea typeface="+mn-ea"/>
                  <a:cs typeface="Arial" panose="020B0604020202020204" pitchFamily="34" charset="0"/>
                </a:rPr>
                <a:t>isTimeSeries</a:t>
              </a:r>
              <a:r>
                <a:rPr kumimoji="0" lang="de-AT" sz="1200" b="1" i="0" u="none" strike="noStrike" kern="0" cap="none" spc="0" normalizeH="0" baseline="0" noProof="0" dirty="0">
                  <a:ln>
                    <a:noFill/>
                  </a:ln>
                  <a:solidFill>
                    <a:srgbClr val="70AD47">
                      <a:lumMod val="75000"/>
                    </a:srgbClr>
                  </a:solidFill>
                  <a:effectLst/>
                  <a:uLnTx/>
                  <a:uFillTx/>
                  <a:latin typeface="Calibri" panose="020F0502020204030204"/>
                  <a:ea typeface="+mn-ea"/>
                  <a:cs typeface="Arial" panose="020B0604020202020204" pitchFamily="34" charset="0"/>
                </a:rPr>
                <a:t> = </a:t>
              </a:r>
              <a:r>
                <a:rPr kumimoji="0" lang="de-AT" sz="1200" b="1" i="0" u="none" strike="noStrike" kern="0" cap="none" spc="0" normalizeH="0" baseline="0" noProof="0" dirty="0" err="1">
                  <a:ln>
                    <a:noFill/>
                  </a:ln>
                  <a:solidFill>
                    <a:srgbClr val="70AD47">
                      <a:lumMod val="75000"/>
                    </a:srgbClr>
                  </a:solidFill>
                  <a:effectLst/>
                  <a:uLnTx/>
                  <a:uFillTx/>
                  <a:latin typeface="Calibri" panose="020F0502020204030204"/>
                  <a:ea typeface="+mn-ea"/>
                  <a:cs typeface="Arial" panose="020B0604020202020204" pitchFamily="34" charset="0"/>
                </a:rPr>
                <a:t>true</a:t>
              </a:r>
              <a:r>
                <a:rPr kumimoji="0" lang="de-AT" sz="1200" b="1" i="0" u="none" strike="noStrike" kern="0" cap="none" spc="0" normalizeH="0" baseline="0" noProof="0" dirty="0">
                  <a:ln>
                    <a:noFill/>
                  </a:ln>
                  <a:solidFill>
                    <a:srgbClr val="70AD47">
                      <a:lumMod val="75000"/>
                    </a:srgbClr>
                  </a:solidFill>
                  <a:effectLst/>
                  <a:uLnTx/>
                  <a:uFillTx/>
                  <a:latin typeface="Calibri" panose="020F0502020204030204"/>
                  <a:ea typeface="+mn-ea"/>
                  <a:cs typeface="Arial" panose="020B0604020202020204" pitchFamily="34" charset="0"/>
                </a:rPr>
                <a:t> }</a:t>
              </a:r>
            </a:p>
          </p:txBody>
        </p:sp>
        <p:sp>
          <p:nvSpPr>
            <p:cNvPr id="59" name="Rechteck 58">
              <a:extLst>
                <a:ext uri="{FF2B5EF4-FFF2-40B4-BE49-F238E27FC236}">
                  <a16:creationId xmlns:a16="http://schemas.microsoft.com/office/drawing/2014/main" id="{CDD405F6-B932-C46B-A029-935745B13C8E}"/>
                </a:ext>
              </a:extLst>
            </p:cNvPr>
            <p:cNvSpPr/>
            <p:nvPr/>
          </p:nvSpPr>
          <p:spPr>
            <a:xfrm>
              <a:off x="5421175" y="2209107"/>
              <a:ext cx="2889504" cy="1181044"/>
            </a:xfrm>
            <a:prstGeom prst="rect">
              <a:avLst/>
            </a:prstGeom>
            <a:noFill/>
            <a:ln w="9525" cap="flat" cmpd="sng" algn="ctr">
              <a:solidFill>
                <a:sysClr val="windowText" lastClr="000000"/>
              </a:solidFill>
              <a:prstDash val="solid"/>
              <a:round/>
              <a:headEnd type="none" w="med" len="med"/>
              <a:tailEnd type="arrow" w="med" len="med"/>
            </a:ln>
            <a:effectLst/>
          </p:spPr>
          <p:txBody>
            <a:bodyPr lIns="36000" rIns="36000" rtlCol="0" anchor="ctr"/>
            <a:lstStyle/>
            <a:p>
              <a:pPr marL="0" marR="0" lvl="0" indent="0" defTabSz="457200" eaLnBrk="1" fontAlgn="auto" latinLnBrk="0" hangingPunct="1">
                <a:lnSpc>
                  <a:spcPct val="100000"/>
                </a:lnSpc>
                <a:spcBef>
                  <a:spcPts val="0"/>
                </a:spcBef>
                <a:spcAft>
                  <a:spcPts val="0"/>
                </a:spcAft>
                <a:buClrTx/>
                <a:buSzTx/>
                <a:buFontTx/>
                <a:buNone/>
                <a:tabLst/>
                <a:defRPr/>
              </a:pPr>
              <a:r>
                <a:rPr kumimoji="0" lang="de-AT" sz="1200" b="0" i="0" u="none" strike="noStrike" kern="0" cap="none" spc="0" normalizeH="0" baseline="0" noProof="0" dirty="0">
                  <a:ln>
                    <a:noFill/>
                  </a:ln>
                  <a:solidFill>
                    <a:prstClr val="black"/>
                  </a:solidFill>
                  <a:effectLst/>
                  <a:uLnTx/>
                  <a:uFillTx/>
                  <a:latin typeface="Calibri" panose="020F0502020204030204"/>
                  <a:ea typeface="+mn-ea"/>
                  <a:cs typeface="Arial" panose="020B0604020202020204" pitchFamily="34" charset="0"/>
                </a:rPr>
                <a:t>String type</a:t>
              </a:r>
            </a:p>
            <a:p>
              <a:pPr marL="0" marR="0" lvl="0" indent="0" defTabSz="457200" eaLnBrk="1" fontAlgn="auto" latinLnBrk="0" hangingPunct="1">
                <a:lnSpc>
                  <a:spcPct val="100000"/>
                </a:lnSpc>
                <a:spcBef>
                  <a:spcPts val="0"/>
                </a:spcBef>
                <a:spcAft>
                  <a:spcPts val="0"/>
                </a:spcAft>
                <a:buClrTx/>
                <a:buSzTx/>
                <a:buFontTx/>
                <a:buNone/>
                <a:tabLst/>
                <a:defRPr/>
              </a:pPr>
              <a:r>
                <a:rPr kumimoji="0" lang="de-AT" sz="1200" b="0" i="0" u="none" strike="noStrike" kern="0" cap="none" spc="0" normalizeH="0" baseline="0" noProof="0" dirty="0">
                  <a:ln>
                    <a:noFill/>
                  </a:ln>
                  <a:solidFill>
                    <a:prstClr val="black"/>
                  </a:solidFill>
                  <a:effectLst/>
                  <a:uLnTx/>
                  <a:uFillTx/>
                  <a:latin typeface="Calibri" panose="020F0502020204030204"/>
                  <a:ea typeface="+mn-ea"/>
                  <a:cs typeface="Arial" panose="020B0604020202020204" pitchFamily="34" charset="0"/>
                </a:rPr>
                <a:t>String </a:t>
              </a:r>
              <a:r>
                <a:rPr kumimoji="0" lang="de-AT" sz="1200" b="0" i="0" u="none" strike="noStrike" kern="0" cap="none" spc="0" normalizeH="0" baseline="0" noProof="0" dirty="0" err="1">
                  <a:ln>
                    <a:noFill/>
                  </a:ln>
                  <a:solidFill>
                    <a:prstClr val="black"/>
                  </a:solidFill>
                  <a:effectLst/>
                  <a:uLnTx/>
                  <a:uFillTx/>
                  <a:latin typeface="Calibri" panose="020F0502020204030204"/>
                  <a:ea typeface="+mn-ea"/>
                  <a:cs typeface="Arial" panose="020B0604020202020204" pitchFamily="34" charset="0"/>
                </a:rPr>
                <a:t>value</a:t>
              </a:r>
              <a:r>
                <a:rPr kumimoji="0" lang="de-AT" sz="1200" b="0" i="0" u="none" strike="noStrike" kern="0" cap="none" spc="0" normalizeH="0" baseline="0" noProof="0" dirty="0">
                  <a:ln>
                    <a:noFill/>
                  </a:ln>
                  <a:solidFill>
                    <a:prstClr val="black"/>
                  </a:solidFill>
                  <a:effectLst/>
                  <a:uLnTx/>
                  <a:uFillTx/>
                  <a:latin typeface="Calibri" panose="020F0502020204030204"/>
                  <a:ea typeface="+mn-ea"/>
                  <a:cs typeface="Arial" panose="020B0604020202020204" pitchFamily="34" charset="0"/>
                </a:rPr>
                <a:t> </a:t>
              </a:r>
              <a:r>
                <a:rPr kumimoji="0" lang="de-AT" sz="1200" b="1" i="0" u="none" strike="noStrike" kern="0" cap="none" spc="0" normalizeH="0" baseline="0" noProof="0" dirty="0">
                  <a:ln>
                    <a:noFill/>
                  </a:ln>
                  <a:solidFill>
                    <a:srgbClr val="70AD47">
                      <a:lumMod val="75000"/>
                    </a:srgbClr>
                  </a:solidFill>
                  <a:effectLst/>
                  <a:uLnTx/>
                  <a:uFillTx/>
                  <a:latin typeface="Calibri" panose="020F0502020204030204"/>
                  <a:ea typeface="+mn-ea"/>
                  <a:cs typeface="Arial" panose="020B0604020202020204" pitchFamily="34" charset="0"/>
                </a:rPr>
                <a:t>«</a:t>
              </a:r>
              <a:r>
                <a:rPr kumimoji="0" lang="de-AT" sz="1200" b="1" i="0" u="none" strike="noStrike" kern="0" cap="none" spc="0" normalizeH="0" baseline="0" noProof="0" dirty="0" err="1">
                  <a:ln>
                    <a:noFill/>
                  </a:ln>
                  <a:solidFill>
                    <a:srgbClr val="70AD47">
                      <a:lumMod val="75000"/>
                    </a:srgbClr>
                  </a:solidFill>
                  <a:effectLst/>
                  <a:uLnTx/>
                  <a:uFillTx/>
                  <a:latin typeface="Calibri" panose="020F0502020204030204"/>
                  <a:ea typeface="+mn-ea"/>
                  <a:cs typeface="Arial" panose="020B0604020202020204" pitchFamily="34" charset="0"/>
                </a:rPr>
                <a:t>DTProperty</a:t>
              </a:r>
              <a:r>
                <a:rPr kumimoji="0" lang="de-AT" sz="1200" b="1" i="0" u="none" strike="noStrike" kern="0" cap="none" spc="0" normalizeH="0" baseline="0" noProof="0" dirty="0">
                  <a:ln>
                    <a:noFill/>
                  </a:ln>
                  <a:solidFill>
                    <a:srgbClr val="70AD47">
                      <a:lumMod val="75000"/>
                    </a:srgbClr>
                  </a:solidFill>
                  <a:effectLst/>
                  <a:uLnTx/>
                  <a:uFillTx/>
                  <a:latin typeface="Calibri" panose="020F0502020204030204"/>
                  <a:ea typeface="+mn-ea"/>
                  <a:cs typeface="Arial" panose="020B0604020202020204" pitchFamily="34" charset="0"/>
                </a:rPr>
                <a:t>» {</a:t>
              </a:r>
            </a:p>
            <a:p>
              <a:pPr marL="0" marR="0" lvl="0" indent="0" defTabSz="457200" eaLnBrk="1" fontAlgn="auto" latinLnBrk="0" hangingPunct="1">
                <a:lnSpc>
                  <a:spcPct val="100000"/>
                </a:lnSpc>
                <a:spcBef>
                  <a:spcPts val="0"/>
                </a:spcBef>
                <a:spcAft>
                  <a:spcPts val="0"/>
                </a:spcAft>
                <a:buClrTx/>
                <a:buSzTx/>
                <a:buFontTx/>
                <a:buNone/>
                <a:tabLst/>
                <a:defRPr/>
              </a:pPr>
              <a:r>
                <a:rPr kumimoji="0" lang="de-AT" sz="1200" b="1" i="0" u="none" strike="noStrike" kern="0" cap="none" spc="0" normalizeH="0" baseline="0" noProof="0" dirty="0">
                  <a:ln>
                    <a:noFill/>
                  </a:ln>
                  <a:solidFill>
                    <a:srgbClr val="70AD47">
                      <a:lumMod val="75000"/>
                    </a:srgbClr>
                  </a:solidFill>
                  <a:effectLst/>
                  <a:uLnTx/>
                  <a:uFillTx/>
                  <a:latin typeface="Calibri" panose="020F0502020204030204"/>
                  <a:ea typeface="+mn-ea"/>
                  <a:cs typeface="Arial" panose="020B0604020202020204" pitchFamily="34" charset="0"/>
                </a:rPr>
                <a:t>    </a:t>
              </a:r>
              <a:r>
                <a:rPr kumimoji="0" lang="de-AT" sz="1200" b="1" i="0" u="none" strike="noStrike" kern="0" cap="none" spc="0" normalizeH="0" baseline="0" noProof="0" dirty="0" err="1">
                  <a:ln>
                    <a:noFill/>
                  </a:ln>
                  <a:solidFill>
                    <a:srgbClr val="70AD47">
                      <a:lumMod val="75000"/>
                    </a:srgbClr>
                  </a:solidFill>
                  <a:effectLst/>
                  <a:uLnTx/>
                  <a:uFillTx/>
                  <a:latin typeface="Calibri" panose="020F0502020204030204"/>
                  <a:ea typeface="+mn-ea"/>
                  <a:cs typeface="Arial" panose="020B0604020202020204" pitchFamily="34" charset="0"/>
                </a:rPr>
                <a:t>isTimeSeries</a:t>
              </a:r>
              <a:r>
                <a:rPr kumimoji="0" lang="de-AT" sz="1200" b="1" i="0" u="none" strike="noStrike" kern="0" cap="none" spc="0" normalizeH="0" baseline="0" noProof="0" dirty="0">
                  <a:ln>
                    <a:noFill/>
                  </a:ln>
                  <a:solidFill>
                    <a:srgbClr val="70AD47">
                      <a:lumMod val="75000"/>
                    </a:srgbClr>
                  </a:solidFill>
                  <a:effectLst/>
                  <a:uLnTx/>
                  <a:uFillTx/>
                  <a:latin typeface="Calibri" panose="020F0502020204030204"/>
                  <a:ea typeface="+mn-ea"/>
                  <a:cs typeface="Arial" panose="020B0604020202020204" pitchFamily="34" charset="0"/>
                </a:rPr>
                <a:t> = </a:t>
              </a:r>
              <a:r>
                <a:rPr kumimoji="0" lang="de-AT" sz="1200" b="1" i="0" u="none" strike="noStrike" kern="0" cap="none" spc="0" normalizeH="0" baseline="0" noProof="0" dirty="0" err="1">
                  <a:ln>
                    <a:noFill/>
                  </a:ln>
                  <a:solidFill>
                    <a:srgbClr val="70AD47">
                      <a:lumMod val="75000"/>
                    </a:srgbClr>
                  </a:solidFill>
                  <a:effectLst/>
                  <a:uLnTx/>
                  <a:uFillTx/>
                  <a:latin typeface="Calibri" panose="020F0502020204030204"/>
                  <a:ea typeface="+mn-ea"/>
                  <a:cs typeface="Arial" panose="020B0604020202020204" pitchFamily="34" charset="0"/>
                </a:rPr>
                <a:t>true</a:t>
              </a:r>
              <a:endParaRPr kumimoji="0" lang="de-AT" sz="1200" b="1" i="0" u="none" strike="noStrike" kern="0" cap="none" spc="0" normalizeH="0" baseline="0" noProof="0" dirty="0">
                <a:ln>
                  <a:noFill/>
                </a:ln>
                <a:solidFill>
                  <a:srgbClr val="70AD47">
                    <a:lumMod val="75000"/>
                  </a:srgbClr>
                </a:solidFill>
                <a:effectLst/>
                <a:uLnTx/>
                <a:uFillTx/>
                <a:latin typeface="Calibri" panose="020F0502020204030204"/>
                <a:ea typeface="+mn-ea"/>
                <a:cs typeface="Arial" panose="020B0604020202020204" pitchFamily="34" charset="0"/>
              </a:endParaRPr>
            </a:p>
            <a:p>
              <a:pPr marL="0" marR="0" lvl="0" indent="0" defTabSz="457200" eaLnBrk="1" fontAlgn="auto" latinLnBrk="0" hangingPunct="1">
                <a:lnSpc>
                  <a:spcPct val="100000"/>
                </a:lnSpc>
                <a:spcBef>
                  <a:spcPts val="0"/>
                </a:spcBef>
                <a:spcAft>
                  <a:spcPts val="0"/>
                </a:spcAft>
                <a:buClrTx/>
                <a:buSzTx/>
                <a:buFontTx/>
                <a:buNone/>
                <a:tabLst/>
                <a:defRPr/>
              </a:pPr>
              <a:r>
                <a:rPr kumimoji="0" lang="de-AT" sz="1200" b="1" i="0" u="none" strike="noStrike" kern="0" cap="none" spc="0" normalizeH="0" baseline="0" noProof="0" dirty="0">
                  <a:ln>
                    <a:noFill/>
                  </a:ln>
                  <a:solidFill>
                    <a:srgbClr val="70AD47">
                      <a:lumMod val="75000"/>
                    </a:srgbClr>
                  </a:solidFill>
                  <a:effectLst/>
                  <a:uLnTx/>
                  <a:uFillTx/>
                  <a:latin typeface="Calibri" panose="020F0502020204030204"/>
                  <a:ea typeface="+mn-ea"/>
                  <a:cs typeface="Arial" panose="020B0604020202020204" pitchFamily="34" charset="0"/>
                </a:rPr>
                <a:t>    </a:t>
              </a:r>
              <a:r>
                <a:rPr kumimoji="0" lang="de-AT" sz="1200" b="1" i="0" u="none" strike="noStrike" kern="0" cap="none" spc="0" normalizeH="0" baseline="0" noProof="0" dirty="0" err="1">
                  <a:ln>
                    <a:noFill/>
                  </a:ln>
                  <a:solidFill>
                    <a:srgbClr val="70AD47">
                      <a:lumMod val="75000"/>
                    </a:srgbClr>
                  </a:solidFill>
                  <a:effectLst/>
                  <a:uLnTx/>
                  <a:uFillTx/>
                  <a:latin typeface="Calibri" panose="020F0502020204030204"/>
                  <a:ea typeface="+mn-ea"/>
                  <a:cs typeface="Arial" panose="020B0604020202020204" pitchFamily="34" charset="0"/>
                </a:rPr>
                <a:t>unit</a:t>
              </a:r>
              <a:r>
                <a:rPr kumimoji="0" lang="de-AT" sz="1200" b="1" i="0" u="none" strike="noStrike" kern="0" cap="none" spc="0" normalizeH="0" baseline="0" noProof="0" dirty="0">
                  <a:ln>
                    <a:noFill/>
                  </a:ln>
                  <a:solidFill>
                    <a:srgbClr val="70AD47">
                      <a:lumMod val="75000"/>
                    </a:srgbClr>
                  </a:solidFill>
                  <a:effectLst/>
                  <a:uLnTx/>
                  <a:uFillTx/>
                  <a:latin typeface="Calibri" panose="020F0502020204030204"/>
                  <a:ea typeface="+mn-ea"/>
                  <a:cs typeface="Arial" panose="020B0604020202020204" pitchFamily="34" charset="0"/>
                </a:rPr>
                <a:t> = „</a:t>
              </a:r>
              <a:r>
                <a:rPr kumimoji="0" lang="de-AT" sz="1200" b="1" i="0" u="none" strike="noStrike" kern="0" cap="none" spc="0" normalizeH="0" baseline="0" noProof="0" dirty="0" err="1">
                  <a:ln>
                    <a:noFill/>
                  </a:ln>
                  <a:solidFill>
                    <a:srgbClr val="70AD47">
                      <a:lumMod val="75000"/>
                    </a:srgbClr>
                  </a:solidFill>
                  <a:effectLst/>
                  <a:uLnTx/>
                  <a:uFillTx/>
                  <a:latin typeface="Calibri" panose="020F0502020204030204"/>
                  <a:ea typeface="+mn-ea"/>
                  <a:cs typeface="Arial" panose="020B0604020202020204" pitchFamily="34" charset="0"/>
                </a:rPr>
                <a:t>degreeFahrenheit</a:t>
              </a:r>
              <a:r>
                <a:rPr kumimoji="0" lang="de-AT" sz="1200" b="1" i="0" u="none" strike="noStrike" kern="0" cap="none" spc="0" normalizeH="0" baseline="0" noProof="0" dirty="0">
                  <a:ln>
                    <a:noFill/>
                  </a:ln>
                  <a:solidFill>
                    <a:srgbClr val="70AD47">
                      <a:lumMod val="75000"/>
                    </a:srgbClr>
                  </a:solidFill>
                  <a:effectLst/>
                  <a:uLnTx/>
                  <a:uFillTx/>
                  <a:latin typeface="Calibri" panose="020F0502020204030204"/>
                  <a:ea typeface="+mn-ea"/>
                  <a:cs typeface="Arial" panose="020B0604020202020204" pitchFamily="34" charset="0"/>
                </a:rPr>
                <a:t>“}</a:t>
              </a:r>
              <a:r>
                <a:rPr kumimoji="0" lang="de-AT" sz="1200" b="1" i="0" u="none" strike="noStrike" kern="0" cap="none" spc="0" normalizeH="0" baseline="0" noProof="0" dirty="0">
                  <a:ln>
                    <a:noFill/>
                  </a:ln>
                  <a:solidFill>
                    <a:prstClr val="black"/>
                  </a:solidFill>
                  <a:effectLst/>
                  <a:uLnTx/>
                  <a:uFillTx/>
                  <a:latin typeface="Calibri" panose="020F0502020204030204"/>
                  <a:ea typeface="+mn-ea"/>
                  <a:cs typeface="Arial" panose="020B0604020202020204" pitchFamily="34" charset="0"/>
                </a:rPr>
                <a:t>,</a:t>
              </a:r>
              <a:r>
                <a:rPr kumimoji="0" lang="de-AT" sz="1200" b="1" i="0" u="none" strike="noStrike" kern="0" cap="none" spc="0" normalizeH="0" baseline="0" noProof="0" dirty="0">
                  <a:ln>
                    <a:noFill/>
                  </a:ln>
                  <a:solidFill>
                    <a:srgbClr val="70AD47">
                      <a:lumMod val="75000"/>
                    </a:srgbClr>
                  </a:solidFill>
                  <a:effectLst/>
                  <a:uLnTx/>
                  <a:uFillTx/>
                  <a:latin typeface="Calibri" panose="020F0502020204030204"/>
                  <a:ea typeface="+mn-ea"/>
                  <a:cs typeface="Arial" panose="020B0604020202020204" pitchFamily="34" charset="0"/>
                </a:rPr>
                <a:t> </a:t>
              </a:r>
              <a:br>
                <a:rPr kumimoji="0" lang="de-AT" sz="1200" b="1" i="0" u="none" strike="noStrike" kern="0" cap="none" spc="0" normalizeH="0" baseline="0" noProof="0" dirty="0">
                  <a:ln>
                    <a:noFill/>
                  </a:ln>
                  <a:solidFill>
                    <a:srgbClr val="70AD47">
                      <a:lumMod val="75000"/>
                    </a:srgbClr>
                  </a:solidFill>
                  <a:effectLst/>
                  <a:uLnTx/>
                  <a:uFillTx/>
                  <a:latin typeface="Calibri" panose="020F0502020204030204"/>
                  <a:ea typeface="+mn-ea"/>
                  <a:cs typeface="Arial" panose="020B0604020202020204" pitchFamily="34" charset="0"/>
                </a:rPr>
              </a:br>
              <a:r>
                <a:rPr kumimoji="0" lang="de-AT" sz="1200" b="1" i="0" u="none" strike="noStrike" kern="0" cap="none" spc="0" normalizeH="0" baseline="0" noProof="0" dirty="0">
                  <a:ln>
                    <a:noFill/>
                  </a:ln>
                  <a:solidFill>
                    <a:srgbClr val="4472C4">
                      <a:lumMod val="75000"/>
                    </a:srgbClr>
                  </a:solidFill>
                  <a:effectLst/>
                  <a:uLnTx/>
                  <a:uFillTx/>
                  <a:latin typeface="Calibri" panose="020F0502020204030204"/>
                  <a:ea typeface="+mn-ea"/>
                  <a:cs typeface="Arial" panose="020B0604020202020204" pitchFamily="34" charset="0"/>
                </a:rPr>
                <a:t>  «</a:t>
              </a:r>
              <a:r>
                <a:rPr kumimoji="0" lang="de-AT" sz="1200" b="1" i="0" u="none" strike="noStrike" kern="0" cap="none" spc="0" normalizeH="0" baseline="0" noProof="0" dirty="0" err="1">
                  <a:ln>
                    <a:noFill/>
                  </a:ln>
                  <a:solidFill>
                    <a:srgbClr val="4472C4">
                      <a:lumMod val="75000"/>
                    </a:srgbClr>
                  </a:solidFill>
                  <a:effectLst/>
                  <a:uLnTx/>
                  <a:uFillTx/>
                  <a:latin typeface="Calibri" panose="020F0502020204030204"/>
                  <a:ea typeface="+mn-ea"/>
                  <a:cs typeface="Arial" panose="020B0604020202020204" pitchFamily="34" charset="0"/>
                </a:rPr>
                <a:t>DTDLProperty</a:t>
              </a:r>
              <a:r>
                <a:rPr kumimoji="0" lang="de-AT" sz="1200" b="1" i="0" u="none" strike="noStrike" kern="0" cap="none" spc="0" normalizeH="0" baseline="0" noProof="0" dirty="0">
                  <a:ln>
                    <a:noFill/>
                  </a:ln>
                  <a:solidFill>
                    <a:srgbClr val="4472C4">
                      <a:lumMod val="75000"/>
                    </a:srgbClr>
                  </a:solidFill>
                  <a:effectLst/>
                  <a:uLnTx/>
                  <a:uFillTx/>
                  <a:latin typeface="Calibri" panose="020F0502020204030204"/>
                  <a:ea typeface="+mn-ea"/>
                  <a:cs typeface="Arial" panose="020B0604020202020204" pitchFamily="34" charset="0"/>
                </a:rPr>
                <a:t>»{</a:t>
              </a:r>
            </a:p>
            <a:p>
              <a:pPr marL="0" marR="0" lvl="0" indent="0" defTabSz="457200" eaLnBrk="1" fontAlgn="auto" latinLnBrk="0" hangingPunct="1">
                <a:lnSpc>
                  <a:spcPct val="100000"/>
                </a:lnSpc>
                <a:spcBef>
                  <a:spcPts val="0"/>
                </a:spcBef>
                <a:spcAft>
                  <a:spcPts val="0"/>
                </a:spcAft>
                <a:buClrTx/>
                <a:buSzTx/>
                <a:buFontTx/>
                <a:buNone/>
                <a:tabLst/>
                <a:defRPr/>
              </a:pPr>
              <a:r>
                <a:rPr kumimoji="0" lang="de-AT" sz="1200" b="1" i="0" u="none" strike="noStrike" kern="0" cap="none" spc="0" normalizeH="0" baseline="0" noProof="0" dirty="0">
                  <a:ln>
                    <a:noFill/>
                  </a:ln>
                  <a:solidFill>
                    <a:srgbClr val="70AD47">
                      <a:lumMod val="75000"/>
                    </a:srgbClr>
                  </a:solidFill>
                  <a:effectLst/>
                  <a:uLnTx/>
                  <a:uFillTx/>
                  <a:latin typeface="Calibri" panose="020F0502020204030204"/>
                  <a:ea typeface="+mn-ea"/>
                  <a:cs typeface="Arial" panose="020B0604020202020204" pitchFamily="34" charset="0"/>
                </a:rPr>
                <a:t>    </a:t>
              </a:r>
              <a:r>
                <a:rPr kumimoji="0" lang="de-AT" sz="1200" b="1" i="0" u="none" strike="noStrike" kern="0" cap="none" spc="0" normalizeH="0" baseline="0" noProof="0" dirty="0" err="1">
                  <a:ln>
                    <a:noFill/>
                  </a:ln>
                  <a:solidFill>
                    <a:srgbClr val="4472C4">
                      <a:lumMod val="75000"/>
                    </a:srgbClr>
                  </a:solidFill>
                  <a:effectLst/>
                  <a:uLnTx/>
                  <a:uFillTx/>
                  <a:latin typeface="Calibri" panose="020F0502020204030204"/>
                  <a:ea typeface="+mn-ea"/>
                  <a:cs typeface="Arial" panose="020B0604020202020204" pitchFamily="34" charset="0"/>
                </a:rPr>
                <a:t>quantity</a:t>
              </a:r>
              <a:r>
                <a:rPr kumimoji="0" lang="de-AT" sz="1200" b="1" i="0" u="none" strike="noStrike" kern="0" cap="none" spc="0" normalizeH="0" baseline="0" noProof="0" dirty="0">
                  <a:ln>
                    <a:noFill/>
                  </a:ln>
                  <a:solidFill>
                    <a:srgbClr val="4472C4">
                      <a:lumMod val="75000"/>
                    </a:srgbClr>
                  </a:solidFill>
                  <a:effectLst/>
                  <a:uLnTx/>
                  <a:uFillTx/>
                  <a:latin typeface="Calibri" panose="020F0502020204030204"/>
                  <a:ea typeface="+mn-ea"/>
                  <a:cs typeface="Arial" panose="020B0604020202020204" pitchFamily="34" charset="0"/>
                </a:rPr>
                <a:t> = „</a:t>
              </a:r>
              <a:r>
                <a:rPr kumimoji="0" lang="de-AT" sz="1200" b="1" i="0" u="none" strike="noStrike" kern="0" cap="none" spc="0" normalizeH="0" baseline="0" noProof="0" dirty="0" err="1">
                  <a:ln>
                    <a:noFill/>
                  </a:ln>
                  <a:solidFill>
                    <a:srgbClr val="4472C4">
                      <a:lumMod val="75000"/>
                    </a:srgbClr>
                  </a:solidFill>
                  <a:effectLst/>
                  <a:uLnTx/>
                  <a:uFillTx/>
                  <a:latin typeface="Calibri" panose="020F0502020204030204"/>
                  <a:ea typeface="+mn-ea"/>
                  <a:cs typeface="Arial" panose="020B0604020202020204" pitchFamily="34" charset="0"/>
                </a:rPr>
                <a:t>Temperature</a:t>
              </a:r>
              <a:r>
                <a:rPr kumimoji="0" lang="de-AT" sz="1200" b="1" i="0" u="none" strike="noStrike" kern="0" cap="none" spc="0" normalizeH="0" baseline="0" noProof="0" dirty="0">
                  <a:ln>
                    <a:noFill/>
                  </a:ln>
                  <a:solidFill>
                    <a:srgbClr val="4472C4">
                      <a:lumMod val="75000"/>
                    </a:srgbClr>
                  </a:solidFill>
                  <a:effectLst/>
                  <a:uLnTx/>
                  <a:uFillTx/>
                  <a:latin typeface="Calibri" panose="020F0502020204030204"/>
                  <a:ea typeface="+mn-ea"/>
                  <a:cs typeface="Arial" panose="020B0604020202020204" pitchFamily="34" charset="0"/>
                </a:rPr>
                <a:t>“}</a:t>
              </a:r>
            </a:p>
          </p:txBody>
        </p:sp>
        <p:sp>
          <p:nvSpPr>
            <p:cNvPr id="60" name="Rechteck 59">
              <a:extLst>
                <a:ext uri="{FF2B5EF4-FFF2-40B4-BE49-F238E27FC236}">
                  <a16:creationId xmlns:a16="http://schemas.microsoft.com/office/drawing/2014/main" id="{50D2E2A3-EE4B-65A5-6B43-1854DE853A49}"/>
                </a:ext>
              </a:extLst>
            </p:cNvPr>
            <p:cNvSpPr/>
            <p:nvPr/>
          </p:nvSpPr>
          <p:spPr>
            <a:xfrm>
              <a:off x="3651160" y="4079258"/>
              <a:ext cx="1248751" cy="245388"/>
            </a:xfrm>
            <a:prstGeom prst="rect">
              <a:avLst/>
            </a:prstGeom>
            <a:noFill/>
            <a:ln w="9525" cap="flat" cmpd="sng" algn="ctr">
              <a:solidFill>
                <a:sysClr val="windowText" lastClr="000000"/>
              </a:solidFill>
              <a:prstDash val="solid"/>
              <a:round/>
              <a:headEnd type="none" w="med" len="med"/>
              <a:tailEnd type="arrow" w="med" len="med"/>
            </a:ln>
            <a:effectLst/>
          </p:spPr>
          <p:txBody>
            <a:bodyPr lIns="36000" rIns="36000" rtlCol="0" anchor="ctr"/>
            <a:lstStyle/>
            <a:p>
              <a:pPr marL="0" marR="0" lvl="0" indent="0" defTabSz="457200" eaLnBrk="1" fontAlgn="auto" latinLnBrk="0" hangingPunct="1">
                <a:lnSpc>
                  <a:spcPct val="100000"/>
                </a:lnSpc>
                <a:spcBef>
                  <a:spcPts val="0"/>
                </a:spcBef>
                <a:spcAft>
                  <a:spcPts val="0"/>
                </a:spcAft>
                <a:buClrTx/>
                <a:buSzTx/>
                <a:buFontTx/>
                <a:buNone/>
                <a:tabLst/>
                <a:defRPr/>
              </a:pPr>
              <a:r>
                <a:rPr kumimoji="0" lang="de-AT" sz="1200" b="0" i="0" u="none" strike="noStrike" kern="0" cap="none" spc="0" normalizeH="0" baseline="0" noProof="0" dirty="0">
                  <a:ln>
                    <a:noFill/>
                  </a:ln>
                  <a:solidFill>
                    <a:prstClr val="black"/>
                  </a:solidFill>
                  <a:effectLst/>
                  <a:uLnTx/>
                  <a:uFillTx/>
                  <a:latin typeface="Calibri" panose="020F0502020204030204"/>
                  <a:ea typeface="+mn-ea"/>
                  <a:cs typeface="Arial" panose="020B0604020202020204" pitchFamily="34" charset="0"/>
                </a:rPr>
                <a:t>Boolean </a:t>
              </a:r>
              <a:r>
                <a:rPr kumimoji="0" lang="de-AT" sz="1200" b="0" i="0" u="none" strike="noStrike" kern="0" cap="none" spc="0" normalizeH="0" baseline="0" noProof="0" dirty="0" err="1">
                  <a:ln>
                    <a:noFill/>
                  </a:ln>
                  <a:solidFill>
                    <a:prstClr val="black"/>
                  </a:solidFill>
                  <a:effectLst/>
                  <a:uLnTx/>
                  <a:uFillTx/>
                  <a:latin typeface="Calibri" panose="020F0502020204030204"/>
                  <a:ea typeface="+mn-ea"/>
                  <a:cs typeface="Arial" panose="020B0604020202020204" pitchFamily="34" charset="0"/>
                </a:rPr>
                <a:t>isActive</a:t>
              </a:r>
              <a:endParaRPr kumimoji="0" lang="de-AT" sz="1200" b="0" i="0" u="none" strike="noStrike" kern="0" cap="none" spc="0" normalizeH="0" baseline="0" noProof="0" dirty="0">
                <a:ln>
                  <a:noFill/>
                </a:ln>
                <a:solidFill>
                  <a:prstClr val="black"/>
                </a:solidFill>
                <a:effectLst/>
                <a:uLnTx/>
                <a:uFillTx/>
                <a:latin typeface="Calibri" panose="020F0502020204030204"/>
                <a:ea typeface="+mn-ea"/>
                <a:cs typeface="Arial" panose="020B0604020202020204" pitchFamily="34" charset="0"/>
              </a:endParaRPr>
            </a:p>
          </p:txBody>
        </p:sp>
        <p:sp>
          <p:nvSpPr>
            <p:cNvPr id="61" name="Rechteck 60">
              <a:extLst>
                <a:ext uri="{FF2B5EF4-FFF2-40B4-BE49-F238E27FC236}">
                  <a16:creationId xmlns:a16="http://schemas.microsoft.com/office/drawing/2014/main" id="{E3E34B08-8A5E-9CE3-1B4A-275B3C52DC89}"/>
                </a:ext>
              </a:extLst>
            </p:cNvPr>
            <p:cNvSpPr/>
            <p:nvPr/>
          </p:nvSpPr>
          <p:spPr>
            <a:xfrm>
              <a:off x="3651160" y="1894529"/>
              <a:ext cx="1248751" cy="67538"/>
            </a:xfrm>
            <a:prstGeom prst="rect">
              <a:avLst/>
            </a:prstGeom>
            <a:noFill/>
            <a:ln w="9525" cap="flat" cmpd="sng" algn="ctr">
              <a:solidFill>
                <a:sysClr val="windowText" lastClr="000000"/>
              </a:solidFill>
              <a:prstDash val="solid"/>
              <a:round/>
              <a:headEnd type="none" w="med" len="med"/>
              <a:tailEnd type="arrow" w="med" len="med"/>
            </a:ln>
            <a:effectLst/>
          </p:spPr>
          <p:txBody>
            <a:bodyPr lIns="36000" rIns="36000" rtlCol="0" anchor="ct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de-AT" sz="1200" b="0" i="0" u="none" strike="noStrike" kern="0" cap="none" spc="0" normalizeH="0" baseline="0" noProof="0" dirty="0">
                <a:ln>
                  <a:noFill/>
                </a:ln>
                <a:solidFill>
                  <a:prstClr val="black"/>
                </a:solidFill>
                <a:effectLst/>
                <a:uLnTx/>
                <a:uFillTx/>
                <a:latin typeface="Calibri" panose="020F0502020204030204"/>
                <a:ea typeface="+mn-ea"/>
                <a:cs typeface="Arial" panose="020B0604020202020204" pitchFamily="34" charset="0"/>
              </a:endParaRPr>
            </a:p>
          </p:txBody>
        </p:sp>
        <p:cxnSp>
          <p:nvCxnSpPr>
            <p:cNvPr id="62" name="Verbinder: gewinkelt 98">
              <a:extLst>
                <a:ext uri="{FF2B5EF4-FFF2-40B4-BE49-F238E27FC236}">
                  <a16:creationId xmlns:a16="http://schemas.microsoft.com/office/drawing/2014/main" id="{9361AF56-3825-371F-606A-B6BF69B566C1}"/>
                </a:ext>
              </a:extLst>
            </p:cNvPr>
            <p:cNvCxnSpPr>
              <a:cxnSpLocks/>
              <a:stCxn id="56" idx="0"/>
              <a:endCxn id="50" idx="0"/>
            </p:cNvCxnSpPr>
            <p:nvPr/>
          </p:nvCxnSpPr>
          <p:spPr>
            <a:xfrm rot="16200000" flipH="1">
              <a:off x="3971710" y="2424719"/>
              <a:ext cx="606813" cy="840"/>
            </a:xfrm>
            <a:prstGeom prst="bentConnector3">
              <a:avLst>
                <a:gd name="adj1" fmla="val 50000"/>
              </a:avLst>
            </a:prstGeom>
            <a:noFill/>
            <a:ln w="12700" cap="flat" cmpd="sng">
              <a:solidFill>
                <a:sysClr val="windowText" lastClr="000000"/>
              </a:solidFill>
              <a:prstDash val="solid"/>
              <a:miter lim="800000"/>
              <a:headEnd type="none" w="sm" len="sm"/>
              <a:tailEnd type="triangle" w="lg" len="lg"/>
            </a:ln>
          </p:spPr>
        </p:cxnSp>
        <p:cxnSp>
          <p:nvCxnSpPr>
            <p:cNvPr id="63" name="Verbinder: gewinkelt 98">
              <a:extLst>
                <a:ext uri="{FF2B5EF4-FFF2-40B4-BE49-F238E27FC236}">
                  <a16:creationId xmlns:a16="http://schemas.microsoft.com/office/drawing/2014/main" id="{3F05A8CB-AA0E-5F3E-BA71-615F04DBD330}"/>
                </a:ext>
              </a:extLst>
            </p:cNvPr>
            <p:cNvCxnSpPr>
              <a:cxnSpLocks/>
              <a:stCxn id="57" idx="2"/>
              <a:endCxn id="49" idx="1"/>
            </p:cNvCxnSpPr>
            <p:nvPr/>
          </p:nvCxnSpPr>
          <p:spPr>
            <a:xfrm flipV="1">
              <a:off x="3446156" y="1770220"/>
              <a:ext cx="205000" cy="223"/>
            </a:xfrm>
            <a:prstGeom prst="bentConnector3">
              <a:avLst>
                <a:gd name="adj1" fmla="val 50000"/>
              </a:avLst>
            </a:prstGeom>
            <a:noFill/>
            <a:ln w="12700" cap="flat" cmpd="sng">
              <a:solidFill>
                <a:sysClr val="windowText" lastClr="000000"/>
              </a:solidFill>
              <a:prstDash val="solid"/>
              <a:miter lim="800000"/>
              <a:headEnd type="none" w="sm" len="sm"/>
              <a:tailEnd type="triangle" w="lg" len="lg"/>
            </a:ln>
          </p:spPr>
        </p:cxnSp>
        <p:cxnSp>
          <p:nvCxnSpPr>
            <p:cNvPr id="64" name="Verbinder: gewinkelt 98">
              <a:extLst>
                <a:ext uri="{FF2B5EF4-FFF2-40B4-BE49-F238E27FC236}">
                  <a16:creationId xmlns:a16="http://schemas.microsoft.com/office/drawing/2014/main" id="{BC2C9853-8D45-6059-3E45-B0D0D0636418}"/>
                </a:ext>
              </a:extLst>
            </p:cNvPr>
            <p:cNvCxnSpPr>
              <a:cxnSpLocks/>
              <a:stCxn id="71" idx="0"/>
              <a:endCxn id="46" idx="1"/>
            </p:cNvCxnSpPr>
            <p:nvPr/>
          </p:nvCxnSpPr>
          <p:spPr>
            <a:xfrm flipV="1">
              <a:off x="5061634" y="1926869"/>
              <a:ext cx="359541" cy="868996"/>
            </a:xfrm>
            <a:prstGeom prst="bentConnector3">
              <a:avLst>
                <a:gd name="adj1" fmla="val 50000"/>
              </a:avLst>
            </a:prstGeom>
            <a:noFill/>
            <a:ln w="12700" cap="flat" cmpd="sng">
              <a:solidFill>
                <a:sysClr val="windowText" lastClr="000000"/>
              </a:solidFill>
              <a:prstDash val="solid"/>
              <a:miter lim="800000"/>
              <a:headEnd type="none" w="sm" len="sm"/>
              <a:tailEnd type="triangle" w="lg" len="lg"/>
            </a:ln>
          </p:spPr>
        </p:cxnSp>
        <p:cxnSp>
          <p:nvCxnSpPr>
            <p:cNvPr id="65" name="Verbinder: gewinkelt 98">
              <a:extLst>
                <a:ext uri="{FF2B5EF4-FFF2-40B4-BE49-F238E27FC236}">
                  <a16:creationId xmlns:a16="http://schemas.microsoft.com/office/drawing/2014/main" id="{4584C78C-D64B-7B0A-AFC8-2AA826E5130E}"/>
                </a:ext>
              </a:extLst>
            </p:cNvPr>
            <p:cNvCxnSpPr>
              <a:cxnSpLocks/>
              <a:stCxn id="55" idx="2"/>
              <a:endCxn id="51" idx="0"/>
            </p:cNvCxnSpPr>
            <p:nvPr/>
          </p:nvCxnSpPr>
          <p:spPr>
            <a:xfrm rot="16200000" flipH="1">
              <a:off x="3970030" y="3528363"/>
              <a:ext cx="610171" cy="840"/>
            </a:xfrm>
            <a:prstGeom prst="bentConnector3">
              <a:avLst>
                <a:gd name="adj1" fmla="val 50000"/>
              </a:avLst>
            </a:prstGeom>
            <a:noFill/>
            <a:ln w="12700" cap="flat" cmpd="sng">
              <a:solidFill>
                <a:sysClr val="windowText" lastClr="000000"/>
              </a:solidFill>
              <a:prstDash val="solid"/>
              <a:miter lim="800000"/>
              <a:headEnd type="none" w="sm" len="sm"/>
              <a:tailEnd type="triangle" w="lg" len="lg"/>
            </a:ln>
          </p:spPr>
        </p:cxnSp>
        <p:cxnSp>
          <p:nvCxnSpPr>
            <p:cNvPr id="66" name="Verbinder: gewinkelt 98">
              <a:extLst>
                <a:ext uri="{FF2B5EF4-FFF2-40B4-BE49-F238E27FC236}">
                  <a16:creationId xmlns:a16="http://schemas.microsoft.com/office/drawing/2014/main" id="{7F649880-6F7A-66FB-F3C8-A9A607C7E6DB}"/>
                </a:ext>
              </a:extLst>
            </p:cNvPr>
            <p:cNvCxnSpPr>
              <a:cxnSpLocks/>
              <a:stCxn id="54" idx="2"/>
              <a:endCxn id="52" idx="0"/>
            </p:cNvCxnSpPr>
            <p:nvPr/>
          </p:nvCxnSpPr>
          <p:spPr>
            <a:xfrm rot="16200000" flipH="1">
              <a:off x="1486758" y="3904719"/>
              <a:ext cx="861270" cy="1617"/>
            </a:xfrm>
            <a:prstGeom prst="bentConnector3">
              <a:avLst>
                <a:gd name="adj1" fmla="val 50000"/>
              </a:avLst>
            </a:prstGeom>
            <a:noFill/>
            <a:ln w="12700" cap="flat" cmpd="sng">
              <a:solidFill>
                <a:sysClr val="windowText" lastClr="000000"/>
              </a:solidFill>
              <a:prstDash val="solid"/>
              <a:miter lim="800000"/>
              <a:headEnd type="none" w="sm" len="sm"/>
              <a:tailEnd type="triangle" w="lg" len="lg"/>
            </a:ln>
          </p:spPr>
        </p:cxnSp>
        <p:cxnSp>
          <p:nvCxnSpPr>
            <p:cNvPr id="67" name="Verbinder: gewinkelt 98">
              <a:extLst>
                <a:ext uri="{FF2B5EF4-FFF2-40B4-BE49-F238E27FC236}">
                  <a16:creationId xmlns:a16="http://schemas.microsoft.com/office/drawing/2014/main" id="{4F9B6C95-AA9A-8310-9948-9639BF5CA320}"/>
                </a:ext>
              </a:extLst>
            </p:cNvPr>
            <p:cNvCxnSpPr>
              <a:cxnSpLocks/>
              <a:stCxn id="47" idx="3"/>
              <a:endCxn id="50" idx="1"/>
            </p:cNvCxnSpPr>
            <p:nvPr/>
          </p:nvCxnSpPr>
          <p:spPr>
            <a:xfrm>
              <a:off x="3283259" y="2852370"/>
              <a:ext cx="367896" cy="485"/>
            </a:xfrm>
            <a:prstGeom prst="bentConnector3">
              <a:avLst>
                <a:gd name="adj1" fmla="val 50000"/>
              </a:avLst>
            </a:prstGeom>
            <a:noFill/>
            <a:ln w="12700" cap="flat" cmpd="sng">
              <a:solidFill>
                <a:sysClr val="windowText" lastClr="000000"/>
              </a:solidFill>
              <a:prstDash val="solid"/>
              <a:miter lim="800000"/>
              <a:headEnd type="none" w="sm" len="sm"/>
              <a:tailEnd type="triangle" w="lg" len="lg"/>
            </a:ln>
          </p:spPr>
        </p:cxnSp>
        <p:sp>
          <p:nvSpPr>
            <p:cNvPr id="68" name="Rechteck 67">
              <a:extLst>
                <a:ext uri="{FF2B5EF4-FFF2-40B4-BE49-F238E27FC236}">
                  <a16:creationId xmlns:a16="http://schemas.microsoft.com/office/drawing/2014/main" id="{C1685CE6-934E-6022-066A-395A925963E9}"/>
                </a:ext>
              </a:extLst>
            </p:cNvPr>
            <p:cNvSpPr/>
            <p:nvPr/>
          </p:nvSpPr>
          <p:spPr>
            <a:xfrm>
              <a:off x="5421175" y="3545267"/>
              <a:ext cx="2889504" cy="496706"/>
            </a:xfrm>
            <a:prstGeom prst="rect">
              <a:avLst/>
            </a:prstGeom>
            <a:noFill/>
            <a:ln w="9525" cap="flat" cmpd="sng" algn="ctr">
              <a:solidFill>
                <a:sysClr val="windowText" lastClr="000000"/>
              </a:solidFill>
              <a:prstDash val="solid"/>
              <a:round/>
              <a:headEnd type="none" w="med" len="med"/>
              <a:tailEnd type="arrow" w="med" len="med"/>
            </a:ln>
            <a:effectLst/>
          </p:spPr>
          <p:txBody>
            <a:bodyPr lIns="36000" rIns="36000"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de-AT" sz="1200" b="1" i="0" u="none" strike="noStrike" kern="0" cap="none" spc="0" normalizeH="0" baseline="0" noProof="0" dirty="0">
                  <a:ln>
                    <a:noFill/>
                  </a:ln>
                  <a:solidFill>
                    <a:srgbClr val="4472C4">
                      <a:lumMod val="75000"/>
                    </a:srgbClr>
                  </a:solidFill>
                  <a:effectLst/>
                  <a:uLnTx/>
                  <a:uFillTx/>
                  <a:latin typeface="Calibri" panose="020F0502020204030204"/>
                  <a:ea typeface="+mn-ea"/>
                  <a:cs typeface="Arial" panose="020B0604020202020204" pitchFamily="34" charset="0"/>
                </a:rPr>
                <a:t>«</a:t>
              </a:r>
              <a:r>
                <a:rPr kumimoji="0" lang="de-AT" sz="1200" b="1" i="0" u="none" strike="noStrike" kern="0" cap="none" spc="0" normalizeH="0" baseline="0" noProof="0" dirty="0" err="1">
                  <a:ln>
                    <a:noFill/>
                  </a:ln>
                  <a:solidFill>
                    <a:srgbClr val="4472C4">
                      <a:lumMod val="75000"/>
                    </a:srgbClr>
                  </a:solidFill>
                  <a:effectLst/>
                  <a:uLnTx/>
                  <a:uFillTx/>
                  <a:latin typeface="Calibri" panose="020F0502020204030204"/>
                  <a:ea typeface="+mn-ea"/>
                  <a:cs typeface="Arial" panose="020B0604020202020204" pitchFamily="34" charset="0"/>
                </a:rPr>
                <a:t>DTDLClass</a:t>
              </a:r>
              <a:r>
                <a:rPr kumimoji="0" lang="de-AT" sz="1200" b="1" i="0" u="none" strike="noStrike" kern="0" cap="none" spc="0" normalizeH="0" baseline="0" noProof="0" dirty="0">
                  <a:ln>
                    <a:noFill/>
                  </a:ln>
                  <a:solidFill>
                    <a:srgbClr val="4472C4">
                      <a:lumMod val="75000"/>
                    </a:srgbClr>
                  </a:solidFill>
                  <a:effectLst/>
                  <a:uLnTx/>
                  <a:uFillTx/>
                  <a:latin typeface="Calibri" panose="020F0502020204030204"/>
                  <a:ea typeface="+mn-ea"/>
                  <a:cs typeface="Arial" panose="020B0604020202020204" pitchFamily="34" charset="0"/>
                </a:rPr>
                <a:t>» </a:t>
              </a:r>
            </a:p>
            <a:p>
              <a:pPr marL="0" marR="0" lvl="0" indent="0" algn="ctr" defTabSz="457200" eaLnBrk="1" fontAlgn="auto" latinLnBrk="0" hangingPunct="1">
                <a:lnSpc>
                  <a:spcPct val="100000"/>
                </a:lnSpc>
                <a:spcBef>
                  <a:spcPts val="0"/>
                </a:spcBef>
                <a:spcAft>
                  <a:spcPts val="0"/>
                </a:spcAft>
                <a:buClrTx/>
                <a:buSzTx/>
                <a:buFontTx/>
                <a:buNone/>
                <a:tabLst/>
                <a:defRPr/>
              </a:pPr>
              <a:r>
                <a:rPr kumimoji="0" lang="de-AT" sz="1200" b="1" i="0" u="none" strike="noStrike" kern="0" cap="none" spc="0" normalizeH="0" baseline="0" noProof="0" dirty="0">
                  <a:ln>
                    <a:noFill/>
                  </a:ln>
                  <a:solidFill>
                    <a:srgbClr val="4472C4">
                      <a:lumMod val="75000"/>
                    </a:srgbClr>
                  </a:solidFill>
                  <a:effectLst/>
                  <a:uLnTx/>
                  <a:uFillTx/>
                  <a:latin typeface="Calibri" panose="020F0502020204030204"/>
                  <a:ea typeface="+mn-ea"/>
                  <a:cs typeface="Arial" panose="020B0604020202020204" pitchFamily="34" charset="0"/>
                </a:rPr>
                <a:t>{</a:t>
              </a:r>
              <a:r>
                <a:rPr kumimoji="0" lang="de-AT" sz="1200" b="1" i="0" u="none" strike="noStrike" kern="0" cap="none" spc="0" normalizeH="0" baseline="0" noProof="0" dirty="0" err="1">
                  <a:ln>
                    <a:noFill/>
                  </a:ln>
                  <a:solidFill>
                    <a:srgbClr val="4472C4">
                      <a:lumMod val="75000"/>
                    </a:srgbClr>
                  </a:solidFill>
                  <a:effectLst/>
                  <a:uLnTx/>
                  <a:uFillTx/>
                  <a:latin typeface="Calibri" panose="020F0502020204030204"/>
                  <a:ea typeface="+mn-ea"/>
                  <a:cs typeface="Arial" panose="020B0604020202020204" pitchFamily="34" charset="0"/>
                </a:rPr>
                <a:t>displayName</a:t>
              </a:r>
              <a:r>
                <a:rPr kumimoji="0" lang="de-AT" sz="1200" b="1" i="0" u="none" strike="noStrike" kern="0" cap="none" spc="0" normalizeH="0" baseline="0" noProof="0" dirty="0">
                  <a:ln>
                    <a:noFill/>
                  </a:ln>
                  <a:solidFill>
                    <a:srgbClr val="4472C4">
                      <a:lumMod val="75000"/>
                    </a:srgbClr>
                  </a:solidFill>
                  <a:effectLst/>
                  <a:uLnTx/>
                  <a:uFillTx/>
                  <a:latin typeface="Calibri" panose="020F0502020204030204"/>
                  <a:ea typeface="+mn-ea"/>
                  <a:cs typeface="Arial" panose="020B0604020202020204" pitchFamily="34" charset="0"/>
                </a:rPr>
                <a:t> = „ CO</a:t>
              </a:r>
              <a:r>
                <a:rPr kumimoji="0" lang="de-AT" sz="1200" b="1" i="0" u="none" strike="noStrike" kern="0" cap="none" spc="0" normalizeH="0" baseline="-25000" noProof="0" dirty="0">
                  <a:ln>
                    <a:noFill/>
                  </a:ln>
                  <a:solidFill>
                    <a:srgbClr val="4472C4">
                      <a:lumMod val="75000"/>
                    </a:srgbClr>
                  </a:solidFill>
                  <a:effectLst/>
                  <a:uLnTx/>
                  <a:uFillTx/>
                  <a:latin typeface="Calibri" panose="020F0502020204030204"/>
                  <a:ea typeface="+mn-ea"/>
                  <a:cs typeface="Arial" panose="020B0604020202020204" pitchFamily="34" charset="0"/>
                </a:rPr>
                <a:t>2</a:t>
              </a:r>
              <a:r>
                <a:rPr kumimoji="0" lang="de-AT" sz="1200" b="1" i="0" u="none" strike="noStrike" kern="0" cap="none" spc="0" normalizeH="0" baseline="0" noProof="0" dirty="0">
                  <a:ln>
                    <a:noFill/>
                  </a:ln>
                  <a:solidFill>
                    <a:srgbClr val="4472C4">
                      <a:lumMod val="75000"/>
                    </a:srgbClr>
                  </a:solidFill>
                  <a:effectLst/>
                  <a:uLnTx/>
                  <a:uFillTx/>
                  <a:latin typeface="Calibri" panose="020F0502020204030204"/>
                  <a:ea typeface="+mn-ea"/>
                  <a:cs typeface="Arial" panose="020B0604020202020204" pitchFamily="34" charset="0"/>
                </a:rPr>
                <a:t> Sensor“}</a:t>
              </a:r>
            </a:p>
            <a:p>
              <a:pPr marL="0" marR="0" lvl="0" indent="0" algn="ctr" defTabSz="457200" eaLnBrk="1" fontAlgn="auto" latinLnBrk="0" hangingPunct="1">
                <a:lnSpc>
                  <a:spcPct val="100000"/>
                </a:lnSpc>
                <a:spcBef>
                  <a:spcPts val="0"/>
                </a:spcBef>
                <a:spcAft>
                  <a:spcPts val="0"/>
                </a:spcAft>
                <a:buClrTx/>
                <a:buSzTx/>
                <a:buFontTx/>
                <a:buNone/>
                <a:tabLst/>
                <a:defRPr/>
              </a:pPr>
              <a:r>
                <a:rPr kumimoji="0" lang="de-AT" sz="1200" b="1" i="0" u="none" strike="noStrike" kern="0" cap="none" spc="0" normalizeH="0" baseline="0" noProof="0" dirty="0">
                  <a:ln>
                    <a:noFill/>
                  </a:ln>
                  <a:solidFill>
                    <a:prstClr val="black"/>
                  </a:solidFill>
                  <a:effectLst/>
                  <a:uLnTx/>
                  <a:uFillTx/>
                  <a:latin typeface="Calibri" panose="020F0502020204030204"/>
                  <a:ea typeface="+mn-ea"/>
                  <a:cs typeface="Arial" panose="020B0604020202020204" pitchFamily="34" charset="0"/>
                </a:rPr>
                <a:t>CO2Sensor</a:t>
              </a:r>
              <a:endParaRPr kumimoji="0" lang="de-AT" sz="1400" b="1" i="0" u="none" strike="noStrike" kern="0" cap="none" spc="0" normalizeH="0" baseline="0" noProof="0" dirty="0">
                <a:ln>
                  <a:noFill/>
                </a:ln>
                <a:solidFill>
                  <a:prstClr val="black"/>
                </a:solidFill>
                <a:effectLst/>
                <a:uLnTx/>
                <a:uFillTx/>
                <a:latin typeface="Calibri" panose="020F0502020204030204"/>
                <a:ea typeface="+mn-ea"/>
                <a:cs typeface="Arial" panose="020B0604020202020204" pitchFamily="34" charset="0"/>
              </a:endParaRPr>
            </a:p>
          </p:txBody>
        </p:sp>
        <p:sp>
          <p:nvSpPr>
            <p:cNvPr id="69" name="Rechteck 68">
              <a:extLst>
                <a:ext uri="{FF2B5EF4-FFF2-40B4-BE49-F238E27FC236}">
                  <a16:creationId xmlns:a16="http://schemas.microsoft.com/office/drawing/2014/main" id="{CF5B82D7-1CC5-802F-7401-5379DD549DDA}"/>
                </a:ext>
              </a:extLst>
            </p:cNvPr>
            <p:cNvSpPr/>
            <p:nvPr/>
          </p:nvSpPr>
          <p:spPr>
            <a:xfrm>
              <a:off x="5420334" y="4041973"/>
              <a:ext cx="2890345" cy="852148"/>
            </a:xfrm>
            <a:prstGeom prst="rect">
              <a:avLst/>
            </a:prstGeom>
            <a:noFill/>
            <a:ln w="9525" cap="flat" cmpd="sng" algn="ctr">
              <a:solidFill>
                <a:sysClr val="windowText" lastClr="000000"/>
              </a:solidFill>
              <a:prstDash val="solid"/>
              <a:round/>
              <a:headEnd type="none" w="med" len="med"/>
              <a:tailEnd type="arrow" w="med" len="med"/>
            </a:ln>
            <a:effectLst/>
          </p:spPr>
          <p:txBody>
            <a:bodyPr lIns="36000" rIns="36000" rtlCol="0" anchor="ctr"/>
            <a:lstStyle/>
            <a:p>
              <a:pPr marL="0" marR="0" lvl="0" indent="0" defTabSz="457200" eaLnBrk="1" fontAlgn="auto" latinLnBrk="0" hangingPunct="1">
                <a:lnSpc>
                  <a:spcPct val="100000"/>
                </a:lnSpc>
                <a:spcBef>
                  <a:spcPts val="0"/>
                </a:spcBef>
                <a:spcAft>
                  <a:spcPts val="0"/>
                </a:spcAft>
                <a:buClrTx/>
                <a:buSzTx/>
                <a:buFontTx/>
                <a:buNone/>
                <a:tabLst/>
                <a:defRPr/>
              </a:pPr>
              <a:r>
                <a:rPr kumimoji="0" lang="de-AT" sz="1200" b="0" i="0" u="none" strike="noStrike" kern="0" cap="none" spc="0" normalizeH="0" baseline="0" noProof="0" dirty="0">
                  <a:ln>
                    <a:noFill/>
                  </a:ln>
                  <a:solidFill>
                    <a:prstClr val="black"/>
                  </a:solidFill>
                  <a:effectLst/>
                  <a:uLnTx/>
                  <a:uFillTx/>
                  <a:latin typeface="Calibri" panose="020F0502020204030204"/>
                  <a:ea typeface="+mn-ea"/>
                  <a:cs typeface="Arial" panose="020B0604020202020204" pitchFamily="34" charset="0"/>
                </a:rPr>
                <a:t>String type</a:t>
              </a:r>
            </a:p>
            <a:p>
              <a:pPr marL="0" marR="0" lvl="0" indent="0" defTabSz="457200" eaLnBrk="1" fontAlgn="auto" latinLnBrk="0" hangingPunct="1">
                <a:lnSpc>
                  <a:spcPct val="100000"/>
                </a:lnSpc>
                <a:spcBef>
                  <a:spcPts val="0"/>
                </a:spcBef>
                <a:spcAft>
                  <a:spcPts val="0"/>
                </a:spcAft>
                <a:buClrTx/>
                <a:buSzTx/>
                <a:buFontTx/>
                <a:buNone/>
                <a:tabLst/>
                <a:defRPr/>
              </a:pPr>
              <a:r>
                <a:rPr kumimoji="0" lang="de-AT" sz="1200" b="0" i="0" u="none" strike="noStrike" kern="0" cap="none" spc="0" normalizeH="0" baseline="0" noProof="0" dirty="0">
                  <a:ln>
                    <a:noFill/>
                  </a:ln>
                  <a:solidFill>
                    <a:prstClr val="black"/>
                  </a:solidFill>
                  <a:effectLst/>
                  <a:uLnTx/>
                  <a:uFillTx/>
                  <a:latin typeface="Calibri" panose="020F0502020204030204"/>
                  <a:ea typeface="+mn-ea"/>
                  <a:cs typeface="Arial" panose="020B0604020202020204" pitchFamily="34" charset="0"/>
                </a:rPr>
                <a:t>String </a:t>
              </a:r>
              <a:r>
                <a:rPr kumimoji="0" lang="de-AT" sz="1200" b="0" i="0" u="none" strike="noStrike" kern="0" cap="none" spc="0" normalizeH="0" baseline="0" noProof="0" dirty="0" err="1">
                  <a:ln>
                    <a:noFill/>
                  </a:ln>
                  <a:solidFill>
                    <a:prstClr val="black"/>
                  </a:solidFill>
                  <a:effectLst/>
                  <a:uLnTx/>
                  <a:uFillTx/>
                  <a:latin typeface="Calibri" panose="020F0502020204030204"/>
                  <a:ea typeface="+mn-ea"/>
                  <a:cs typeface="Arial" panose="020B0604020202020204" pitchFamily="34" charset="0"/>
                </a:rPr>
                <a:t>value</a:t>
              </a:r>
              <a:r>
                <a:rPr kumimoji="0" lang="de-AT" sz="1200" b="0" i="0" u="none" strike="noStrike" kern="0" cap="none" spc="0" normalizeH="0" baseline="0" noProof="0" dirty="0">
                  <a:ln>
                    <a:noFill/>
                  </a:ln>
                  <a:solidFill>
                    <a:prstClr val="black"/>
                  </a:solidFill>
                  <a:effectLst/>
                  <a:uLnTx/>
                  <a:uFillTx/>
                  <a:latin typeface="Calibri" panose="020F0502020204030204"/>
                  <a:ea typeface="+mn-ea"/>
                  <a:cs typeface="Arial" panose="020B0604020202020204" pitchFamily="34" charset="0"/>
                </a:rPr>
                <a:t> </a:t>
              </a:r>
              <a:r>
                <a:rPr kumimoji="0" lang="de-AT" sz="1200" b="1" i="0" u="none" strike="noStrike" kern="0" cap="none" spc="0" normalizeH="0" baseline="0" noProof="0" dirty="0">
                  <a:ln>
                    <a:noFill/>
                  </a:ln>
                  <a:solidFill>
                    <a:srgbClr val="70AD47">
                      <a:lumMod val="75000"/>
                    </a:srgbClr>
                  </a:solidFill>
                  <a:effectLst/>
                  <a:uLnTx/>
                  <a:uFillTx/>
                  <a:latin typeface="Calibri" panose="020F0502020204030204"/>
                  <a:ea typeface="+mn-ea"/>
                  <a:cs typeface="Arial" panose="020B0604020202020204" pitchFamily="34" charset="0"/>
                </a:rPr>
                <a:t>«</a:t>
              </a:r>
              <a:r>
                <a:rPr kumimoji="0" lang="de-AT" sz="1200" b="1" i="0" u="none" strike="noStrike" kern="0" cap="none" spc="0" normalizeH="0" baseline="0" noProof="0" dirty="0" err="1">
                  <a:ln>
                    <a:noFill/>
                  </a:ln>
                  <a:solidFill>
                    <a:srgbClr val="70AD47">
                      <a:lumMod val="75000"/>
                    </a:srgbClr>
                  </a:solidFill>
                  <a:effectLst/>
                  <a:uLnTx/>
                  <a:uFillTx/>
                  <a:latin typeface="Calibri" panose="020F0502020204030204"/>
                  <a:ea typeface="+mn-ea"/>
                  <a:cs typeface="Arial" panose="020B0604020202020204" pitchFamily="34" charset="0"/>
                </a:rPr>
                <a:t>DTProperty</a:t>
              </a:r>
              <a:r>
                <a:rPr kumimoji="0" lang="de-AT" sz="1200" b="1" i="0" u="none" strike="noStrike" kern="0" cap="none" spc="0" normalizeH="0" baseline="0" noProof="0" dirty="0">
                  <a:ln>
                    <a:noFill/>
                  </a:ln>
                  <a:solidFill>
                    <a:srgbClr val="70AD47">
                      <a:lumMod val="75000"/>
                    </a:srgbClr>
                  </a:solidFill>
                  <a:effectLst/>
                  <a:uLnTx/>
                  <a:uFillTx/>
                  <a:latin typeface="Calibri" panose="020F0502020204030204"/>
                  <a:ea typeface="+mn-ea"/>
                  <a:cs typeface="Arial" panose="020B0604020202020204" pitchFamily="34" charset="0"/>
                </a:rPr>
                <a:t>» {</a:t>
              </a:r>
              <a:endParaRPr kumimoji="0" lang="de-AT" sz="1200" b="0" i="0" u="none" strike="noStrike" kern="0" cap="none" spc="0" normalizeH="0" baseline="0" noProof="0" dirty="0">
                <a:ln>
                  <a:noFill/>
                </a:ln>
                <a:solidFill>
                  <a:srgbClr val="70AD47">
                    <a:lumMod val="75000"/>
                  </a:srgbClr>
                </a:solidFill>
                <a:effectLst/>
                <a:uLnTx/>
                <a:uFillTx/>
                <a:latin typeface="Calibri" panose="020F0502020204030204"/>
                <a:ea typeface="+mn-ea"/>
                <a:cs typeface="Arial" panose="020B0604020202020204" pitchFamily="34" charset="0"/>
              </a:endParaRPr>
            </a:p>
            <a:p>
              <a:pPr marL="0" marR="0" lvl="0" indent="0" defTabSz="457200" eaLnBrk="1" fontAlgn="auto" latinLnBrk="0" hangingPunct="1">
                <a:lnSpc>
                  <a:spcPct val="100000"/>
                </a:lnSpc>
                <a:spcBef>
                  <a:spcPts val="0"/>
                </a:spcBef>
                <a:spcAft>
                  <a:spcPts val="0"/>
                </a:spcAft>
                <a:buClrTx/>
                <a:buSzTx/>
                <a:buFontTx/>
                <a:buNone/>
                <a:tabLst/>
                <a:defRPr/>
              </a:pPr>
              <a:r>
                <a:rPr kumimoji="0" lang="de-AT" sz="1200" b="1" i="0" u="none" strike="noStrike" kern="0" cap="none" spc="0" normalizeH="0" baseline="0" noProof="0" dirty="0">
                  <a:ln>
                    <a:noFill/>
                  </a:ln>
                  <a:solidFill>
                    <a:srgbClr val="70AD47">
                      <a:lumMod val="75000"/>
                    </a:srgbClr>
                  </a:solidFill>
                  <a:effectLst/>
                  <a:uLnTx/>
                  <a:uFillTx/>
                  <a:latin typeface="Calibri" panose="020F0502020204030204"/>
                  <a:ea typeface="+mn-ea"/>
                  <a:cs typeface="Arial" panose="020B0604020202020204" pitchFamily="34" charset="0"/>
                </a:rPr>
                <a:t>  </a:t>
              </a:r>
              <a:r>
                <a:rPr kumimoji="0" lang="de-AT" sz="1200" b="1" i="0" u="none" strike="noStrike" kern="0" cap="none" spc="0" normalizeH="0" baseline="0" noProof="0" dirty="0" err="1">
                  <a:ln>
                    <a:noFill/>
                  </a:ln>
                  <a:solidFill>
                    <a:srgbClr val="70AD47">
                      <a:lumMod val="75000"/>
                    </a:srgbClr>
                  </a:solidFill>
                  <a:effectLst/>
                  <a:uLnTx/>
                  <a:uFillTx/>
                  <a:latin typeface="Calibri" panose="020F0502020204030204"/>
                  <a:ea typeface="+mn-ea"/>
                  <a:cs typeface="Arial" panose="020B0604020202020204" pitchFamily="34" charset="0"/>
                </a:rPr>
                <a:t>isTimeSeries</a:t>
              </a:r>
              <a:r>
                <a:rPr kumimoji="0" lang="de-AT" sz="1200" b="1" i="0" u="none" strike="noStrike" kern="0" cap="none" spc="0" normalizeH="0" baseline="0" noProof="0" dirty="0">
                  <a:ln>
                    <a:noFill/>
                  </a:ln>
                  <a:solidFill>
                    <a:srgbClr val="70AD47">
                      <a:lumMod val="75000"/>
                    </a:srgbClr>
                  </a:solidFill>
                  <a:effectLst/>
                  <a:uLnTx/>
                  <a:uFillTx/>
                  <a:latin typeface="Calibri" panose="020F0502020204030204"/>
                  <a:ea typeface="+mn-ea"/>
                  <a:cs typeface="Arial" panose="020B0604020202020204" pitchFamily="34" charset="0"/>
                </a:rPr>
                <a:t> = </a:t>
              </a:r>
              <a:r>
                <a:rPr kumimoji="0" lang="de-AT" sz="1200" b="1" i="0" u="none" strike="noStrike" kern="0" cap="none" spc="0" normalizeH="0" baseline="0" noProof="0" dirty="0" err="1">
                  <a:ln>
                    <a:noFill/>
                  </a:ln>
                  <a:solidFill>
                    <a:srgbClr val="70AD47">
                      <a:lumMod val="75000"/>
                    </a:srgbClr>
                  </a:solidFill>
                  <a:effectLst/>
                  <a:uLnTx/>
                  <a:uFillTx/>
                  <a:latin typeface="Calibri" panose="020F0502020204030204"/>
                  <a:ea typeface="+mn-ea"/>
                  <a:cs typeface="Arial" panose="020B0604020202020204" pitchFamily="34" charset="0"/>
                </a:rPr>
                <a:t>true</a:t>
              </a:r>
              <a:endParaRPr kumimoji="0" lang="de-AT" sz="1200" b="1" i="0" u="none" strike="noStrike" kern="0" cap="none" spc="0" normalizeH="0" baseline="0" noProof="0" dirty="0">
                <a:ln>
                  <a:noFill/>
                </a:ln>
                <a:solidFill>
                  <a:srgbClr val="70AD47">
                    <a:lumMod val="75000"/>
                  </a:srgbClr>
                </a:solidFill>
                <a:effectLst/>
                <a:uLnTx/>
                <a:uFillTx/>
                <a:latin typeface="Calibri" panose="020F0502020204030204"/>
                <a:ea typeface="+mn-ea"/>
                <a:cs typeface="Arial" panose="020B0604020202020204" pitchFamily="34" charset="0"/>
              </a:endParaRPr>
            </a:p>
            <a:p>
              <a:pPr marL="0" marR="0" lvl="0" indent="0" defTabSz="457200" eaLnBrk="1" fontAlgn="auto" latinLnBrk="0" hangingPunct="1">
                <a:lnSpc>
                  <a:spcPct val="100000"/>
                </a:lnSpc>
                <a:spcBef>
                  <a:spcPts val="0"/>
                </a:spcBef>
                <a:spcAft>
                  <a:spcPts val="0"/>
                </a:spcAft>
                <a:buClrTx/>
                <a:buSzTx/>
                <a:buFontTx/>
                <a:buNone/>
                <a:tabLst/>
                <a:defRPr/>
              </a:pPr>
              <a:r>
                <a:rPr kumimoji="0" lang="de-AT" sz="1200" b="1" i="0" u="none" strike="noStrike" kern="0" cap="none" spc="0" normalizeH="0" baseline="0" noProof="0" dirty="0">
                  <a:ln>
                    <a:noFill/>
                  </a:ln>
                  <a:solidFill>
                    <a:srgbClr val="70AD47">
                      <a:lumMod val="75000"/>
                    </a:srgbClr>
                  </a:solidFill>
                  <a:effectLst/>
                  <a:uLnTx/>
                  <a:uFillTx/>
                  <a:latin typeface="Calibri" panose="020F0502020204030204"/>
                  <a:ea typeface="+mn-ea"/>
                  <a:cs typeface="Arial" panose="020B0604020202020204" pitchFamily="34" charset="0"/>
                </a:rPr>
                <a:t>  </a:t>
              </a:r>
              <a:r>
                <a:rPr kumimoji="0" lang="de-AT" sz="1200" b="1" i="0" u="none" strike="noStrike" kern="0" cap="none" spc="0" normalizeH="0" baseline="0" noProof="0" dirty="0" err="1">
                  <a:ln>
                    <a:noFill/>
                  </a:ln>
                  <a:solidFill>
                    <a:srgbClr val="70AD47">
                      <a:lumMod val="75000"/>
                    </a:srgbClr>
                  </a:solidFill>
                  <a:effectLst/>
                  <a:uLnTx/>
                  <a:uFillTx/>
                  <a:latin typeface="Calibri" panose="020F0502020204030204"/>
                  <a:ea typeface="+mn-ea"/>
                  <a:cs typeface="Arial" panose="020B0604020202020204" pitchFamily="34" charset="0"/>
                </a:rPr>
                <a:t>unit</a:t>
              </a:r>
              <a:r>
                <a:rPr kumimoji="0" lang="de-AT" sz="1200" b="1" i="0" u="none" strike="noStrike" kern="0" cap="none" spc="0" normalizeH="0" baseline="0" noProof="0" dirty="0">
                  <a:ln>
                    <a:noFill/>
                  </a:ln>
                  <a:solidFill>
                    <a:srgbClr val="70AD47">
                      <a:lumMod val="75000"/>
                    </a:srgbClr>
                  </a:solidFill>
                  <a:effectLst/>
                  <a:uLnTx/>
                  <a:uFillTx/>
                  <a:latin typeface="Calibri" panose="020F0502020204030204"/>
                  <a:ea typeface="+mn-ea"/>
                  <a:cs typeface="Arial" panose="020B0604020202020204" pitchFamily="34" charset="0"/>
                </a:rPr>
                <a:t> = „ppm“ }</a:t>
              </a:r>
            </a:p>
          </p:txBody>
        </p:sp>
        <p:cxnSp>
          <p:nvCxnSpPr>
            <p:cNvPr id="70" name="Verbinder: gewinkelt 98">
              <a:extLst>
                <a:ext uri="{FF2B5EF4-FFF2-40B4-BE49-F238E27FC236}">
                  <a16:creationId xmlns:a16="http://schemas.microsoft.com/office/drawing/2014/main" id="{1FCD63A6-C327-7713-49D3-992986FDBEBE}"/>
                </a:ext>
              </a:extLst>
            </p:cNvPr>
            <p:cNvCxnSpPr>
              <a:cxnSpLocks/>
              <a:stCxn id="72" idx="0"/>
              <a:endCxn id="68" idx="1"/>
            </p:cNvCxnSpPr>
            <p:nvPr/>
          </p:nvCxnSpPr>
          <p:spPr>
            <a:xfrm>
              <a:off x="5061639" y="2969149"/>
              <a:ext cx="359537" cy="824471"/>
            </a:xfrm>
            <a:prstGeom prst="bentConnector3">
              <a:avLst>
                <a:gd name="adj1" fmla="val 50000"/>
              </a:avLst>
            </a:prstGeom>
            <a:noFill/>
            <a:ln w="12700" cap="flat" cmpd="sng">
              <a:solidFill>
                <a:sysClr val="windowText" lastClr="000000"/>
              </a:solidFill>
              <a:prstDash val="solid"/>
              <a:miter lim="800000"/>
              <a:headEnd type="none" w="sm" len="sm"/>
              <a:tailEnd type="triangle" w="lg" len="lg"/>
            </a:ln>
          </p:spPr>
        </p:cxnSp>
        <p:sp>
          <p:nvSpPr>
            <p:cNvPr id="71" name="Raute 70">
              <a:extLst>
                <a:ext uri="{FF2B5EF4-FFF2-40B4-BE49-F238E27FC236}">
                  <a16:creationId xmlns:a16="http://schemas.microsoft.com/office/drawing/2014/main" id="{8E83E449-2D03-833D-9013-E187672A256E}"/>
                </a:ext>
              </a:extLst>
            </p:cNvPr>
            <p:cNvSpPr/>
            <p:nvPr/>
          </p:nvSpPr>
          <p:spPr>
            <a:xfrm rot="5400000" flipH="1">
              <a:off x="4928997" y="2719733"/>
              <a:ext cx="113008" cy="152275"/>
            </a:xfrm>
            <a:prstGeom prst="diamond">
              <a:avLst/>
            </a:prstGeom>
            <a:solidFill>
              <a:sysClr val="windowText" lastClr="000000"/>
            </a:solidFill>
            <a:ln w="12700" cap="flat" cmpd="sng">
              <a:solidFill>
                <a:sysClr val="windowText" lastClr="000000"/>
              </a:solidFill>
              <a:prstDash val="solid"/>
              <a:miter lim="800000"/>
              <a:headEnd type="none" w="sm" len="sm"/>
              <a:tailEnd type="triangle" w="lg" len="lg"/>
            </a:ln>
          </p:spPr>
          <p:txBody>
            <a:bodyPr lIns="36000" rIns="36000"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de-AT" sz="1200" b="0" i="0" u="none" strike="noStrike" kern="0" cap="none" spc="0" normalizeH="0" baseline="0" noProof="0" dirty="0">
                <a:ln>
                  <a:noFill/>
                </a:ln>
                <a:solidFill>
                  <a:prstClr val="black"/>
                </a:solidFill>
                <a:effectLst/>
                <a:uLnTx/>
                <a:uFillTx/>
                <a:cs typeface="Arial" panose="020B0604020202020204" pitchFamily="34" charset="0"/>
              </a:endParaRPr>
            </a:p>
          </p:txBody>
        </p:sp>
        <p:sp>
          <p:nvSpPr>
            <p:cNvPr id="72" name="Raute 71">
              <a:extLst>
                <a:ext uri="{FF2B5EF4-FFF2-40B4-BE49-F238E27FC236}">
                  <a16:creationId xmlns:a16="http://schemas.microsoft.com/office/drawing/2014/main" id="{B6B03CBD-D3AD-45E4-6A8F-BEE37D150FCB}"/>
                </a:ext>
              </a:extLst>
            </p:cNvPr>
            <p:cNvSpPr/>
            <p:nvPr/>
          </p:nvSpPr>
          <p:spPr>
            <a:xfrm rot="5400000" flipH="1">
              <a:off x="4928997" y="2893013"/>
              <a:ext cx="113008" cy="152275"/>
            </a:xfrm>
            <a:prstGeom prst="diamond">
              <a:avLst/>
            </a:prstGeom>
            <a:solidFill>
              <a:sysClr val="windowText" lastClr="000000"/>
            </a:solidFill>
            <a:ln w="12700" cap="flat" cmpd="sng">
              <a:solidFill>
                <a:sysClr val="windowText" lastClr="000000"/>
              </a:solidFill>
              <a:prstDash val="solid"/>
              <a:miter lim="800000"/>
              <a:headEnd type="none" w="sm" len="sm"/>
              <a:tailEnd type="triangle" w="lg" len="lg"/>
            </a:ln>
          </p:spPr>
          <p:txBody>
            <a:bodyPr lIns="36000" rIns="36000"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de-AT" sz="1200" b="0" i="0" u="none" strike="noStrike" kern="0" cap="none" spc="0" normalizeH="0" baseline="0" noProof="0" dirty="0">
                <a:ln>
                  <a:noFill/>
                </a:ln>
                <a:solidFill>
                  <a:prstClr val="black"/>
                </a:solidFill>
                <a:effectLst/>
                <a:uLnTx/>
                <a:uFillTx/>
                <a:cs typeface="Arial" panose="020B0604020202020204" pitchFamily="34" charset="0"/>
              </a:endParaRPr>
            </a:p>
          </p:txBody>
        </p:sp>
        <p:sp>
          <p:nvSpPr>
            <p:cNvPr id="73" name="Rechteck 72">
              <a:extLst>
                <a:ext uri="{FF2B5EF4-FFF2-40B4-BE49-F238E27FC236}">
                  <a16:creationId xmlns:a16="http://schemas.microsoft.com/office/drawing/2014/main" id="{A9114795-FCF4-0801-5341-E57F2A7AC229}"/>
                </a:ext>
              </a:extLst>
            </p:cNvPr>
            <p:cNvSpPr/>
            <p:nvPr/>
          </p:nvSpPr>
          <p:spPr>
            <a:xfrm>
              <a:off x="3648945" y="2979366"/>
              <a:ext cx="1248751" cy="67538"/>
            </a:xfrm>
            <a:prstGeom prst="rect">
              <a:avLst/>
            </a:prstGeom>
            <a:noFill/>
            <a:ln w="9525" cap="flat" cmpd="sng" algn="ctr">
              <a:solidFill>
                <a:sysClr val="windowText" lastClr="000000"/>
              </a:solidFill>
              <a:prstDash val="solid"/>
              <a:round/>
              <a:headEnd type="none" w="med" len="med"/>
              <a:tailEnd type="arrow" w="med" len="med"/>
            </a:ln>
            <a:effectLst/>
          </p:spPr>
          <p:txBody>
            <a:bodyPr lIns="36000" rIns="36000" rtlCol="0" anchor="ct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de-AT" sz="1200" b="0" i="0" u="none" strike="noStrike" kern="0" cap="none" spc="0" normalizeH="0" baseline="0" noProof="0" dirty="0">
                <a:ln>
                  <a:noFill/>
                </a:ln>
                <a:solidFill>
                  <a:prstClr val="black"/>
                </a:solidFill>
                <a:effectLst/>
                <a:uLnTx/>
                <a:uFillTx/>
                <a:latin typeface="Calibri" panose="020F0502020204030204"/>
                <a:ea typeface="+mn-ea"/>
                <a:cs typeface="Arial" panose="020B0604020202020204" pitchFamily="34" charset="0"/>
              </a:endParaRPr>
            </a:p>
          </p:txBody>
        </p:sp>
        <p:sp>
          <p:nvSpPr>
            <p:cNvPr id="74" name="Textfeld 73">
              <a:extLst>
                <a:ext uri="{FF2B5EF4-FFF2-40B4-BE49-F238E27FC236}">
                  <a16:creationId xmlns:a16="http://schemas.microsoft.com/office/drawing/2014/main" id="{DE9D586E-5391-10A3-578A-BCCA25679463}"/>
                </a:ext>
              </a:extLst>
            </p:cNvPr>
            <p:cNvSpPr txBox="1"/>
            <p:nvPr/>
          </p:nvSpPr>
          <p:spPr>
            <a:xfrm>
              <a:off x="3446156" y="1547785"/>
              <a:ext cx="381371" cy="261610"/>
            </a:xfrm>
            <a:prstGeom prst="rect">
              <a:avLst/>
            </a:prstGeom>
            <a:noFill/>
          </p:spPr>
          <p:txBody>
            <a:bodyPr wrap="square" lIns="36000" rIns="36000">
              <a:spAutoFit/>
            </a:bodyPr>
            <a:lstStyle/>
            <a:p>
              <a:pPr defTabSz="457200"/>
              <a:r>
                <a:rPr lang="de-AT" sz="1050" dirty="0">
                  <a:solidFill>
                    <a:prstClr val="black"/>
                  </a:solidFill>
                  <a:cs typeface="Arial" panose="020B0604020202020204" pitchFamily="34" charset="0"/>
                </a:rPr>
                <a:t>*</a:t>
              </a:r>
            </a:p>
          </p:txBody>
        </p:sp>
        <p:sp>
          <p:nvSpPr>
            <p:cNvPr id="75" name="Textfeld 74">
              <a:extLst>
                <a:ext uri="{FF2B5EF4-FFF2-40B4-BE49-F238E27FC236}">
                  <a16:creationId xmlns:a16="http://schemas.microsoft.com/office/drawing/2014/main" id="{D286ED47-5FF7-65A2-7666-1DE28E31CF74}"/>
                </a:ext>
              </a:extLst>
            </p:cNvPr>
            <p:cNvSpPr txBox="1"/>
            <p:nvPr/>
          </p:nvSpPr>
          <p:spPr>
            <a:xfrm>
              <a:off x="4329584" y="2455079"/>
              <a:ext cx="381371" cy="261610"/>
            </a:xfrm>
            <a:prstGeom prst="rect">
              <a:avLst/>
            </a:prstGeom>
            <a:noFill/>
          </p:spPr>
          <p:txBody>
            <a:bodyPr wrap="square" lIns="36000" rIns="36000">
              <a:spAutoFit/>
            </a:bodyPr>
            <a:lstStyle/>
            <a:p>
              <a:pPr defTabSz="457200"/>
              <a:r>
                <a:rPr lang="de-DE" sz="1050" dirty="0">
                  <a:solidFill>
                    <a:prstClr val="black"/>
                  </a:solidFill>
                  <a:cs typeface="Arial" panose="020B0604020202020204" pitchFamily="34" charset="0"/>
                </a:rPr>
                <a:t>1</a:t>
              </a:r>
              <a:endParaRPr lang="de-AT" sz="1050" dirty="0">
                <a:solidFill>
                  <a:prstClr val="black"/>
                </a:solidFill>
                <a:cs typeface="Arial" panose="020B0604020202020204" pitchFamily="34" charset="0"/>
              </a:endParaRPr>
            </a:p>
          </p:txBody>
        </p:sp>
        <p:sp>
          <p:nvSpPr>
            <p:cNvPr id="76" name="Textfeld 75">
              <a:extLst>
                <a:ext uri="{FF2B5EF4-FFF2-40B4-BE49-F238E27FC236}">
                  <a16:creationId xmlns:a16="http://schemas.microsoft.com/office/drawing/2014/main" id="{0D1992A5-56EC-4991-C7AE-550A8F3D8B0D}"/>
                </a:ext>
              </a:extLst>
            </p:cNvPr>
            <p:cNvSpPr txBox="1"/>
            <p:nvPr/>
          </p:nvSpPr>
          <p:spPr>
            <a:xfrm>
              <a:off x="1965731" y="4041973"/>
              <a:ext cx="381371" cy="261610"/>
            </a:xfrm>
            <a:prstGeom prst="rect">
              <a:avLst/>
            </a:prstGeom>
            <a:noFill/>
          </p:spPr>
          <p:txBody>
            <a:bodyPr wrap="square" lIns="36000" rIns="36000">
              <a:spAutoFit/>
            </a:bodyPr>
            <a:lstStyle/>
            <a:p>
              <a:pPr defTabSz="457200"/>
              <a:r>
                <a:rPr lang="de-DE" sz="1050" dirty="0">
                  <a:solidFill>
                    <a:prstClr val="black"/>
                  </a:solidFill>
                  <a:cs typeface="Arial" panose="020B0604020202020204" pitchFamily="34" charset="0"/>
                </a:rPr>
                <a:t>*</a:t>
              </a:r>
              <a:endParaRPr lang="de-AT" sz="1050" dirty="0">
                <a:solidFill>
                  <a:prstClr val="black"/>
                </a:solidFill>
                <a:cs typeface="Arial" panose="020B0604020202020204" pitchFamily="34" charset="0"/>
              </a:endParaRPr>
            </a:p>
          </p:txBody>
        </p:sp>
        <p:sp>
          <p:nvSpPr>
            <p:cNvPr id="77" name="Textfeld 76">
              <a:extLst>
                <a:ext uri="{FF2B5EF4-FFF2-40B4-BE49-F238E27FC236}">
                  <a16:creationId xmlns:a16="http://schemas.microsoft.com/office/drawing/2014/main" id="{BA74BE41-541C-30BA-FDD7-990CA970BDCB}"/>
                </a:ext>
              </a:extLst>
            </p:cNvPr>
            <p:cNvSpPr txBox="1"/>
            <p:nvPr/>
          </p:nvSpPr>
          <p:spPr>
            <a:xfrm>
              <a:off x="3422055" y="2656663"/>
              <a:ext cx="381371" cy="261610"/>
            </a:xfrm>
            <a:prstGeom prst="rect">
              <a:avLst/>
            </a:prstGeom>
            <a:noFill/>
          </p:spPr>
          <p:txBody>
            <a:bodyPr wrap="square" lIns="36000" rIns="36000">
              <a:spAutoFit/>
            </a:bodyPr>
            <a:lstStyle/>
            <a:p>
              <a:pPr defTabSz="457200"/>
              <a:r>
                <a:rPr lang="de-DE" sz="1050" dirty="0">
                  <a:solidFill>
                    <a:prstClr val="black"/>
                  </a:solidFill>
                  <a:cs typeface="Arial" panose="020B0604020202020204" pitchFamily="34" charset="0"/>
                </a:rPr>
                <a:t>*</a:t>
              </a:r>
              <a:endParaRPr lang="de-AT" sz="1050" dirty="0">
                <a:solidFill>
                  <a:prstClr val="black"/>
                </a:solidFill>
                <a:cs typeface="Arial" panose="020B0604020202020204" pitchFamily="34" charset="0"/>
              </a:endParaRPr>
            </a:p>
          </p:txBody>
        </p:sp>
        <p:sp>
          <p:nvSpPr>
            <p:cNvPr id="78" name="Textfeld 77">
              <a:extLst>
                <a:ext uri="{FF2B5EF4-FFF2-40B4-BE49-F238E27FC236}">
                  <a16:creationId xmlns:a16="http://schemas.microsoft.com/office/drawing/2014/main" id="{142F7CFB-28F2-3A9B-7174-884D04242D77}"/>
                </a:ext>
              </a:extLst>
            </p:cNvPr>
            <p:cNvSpPr txBox="1"/>
            <p:nvPr/>
          </p:nvSpPr>
          <p:spPr>
            <a:xfrm>
              <a:off x="4329583" y="3569435"/>
              <a:ext cx="381371" cy="261610"/>
            </a:xfrm>
            <a:prstGeom prst="rect">
              <a:avLst/>
            </a:prstGeom>
            <a:noFill/>
          </p:spPr>
          <p:txBody>
            <a:bodyPr wrap="square" lIns="36000" rIns="36000">
              <a:spAutoFit/>
            </a:bodyPr>
            <a:lstStyle/>
            <a:p>
              <a:pPr defTabSz="457200"/>
              <a:r>
                <a:rPr lang="de-DE" sz="1050" dirty="0">
                  <a:solidFill>
                    <a:prstClr val="black"/>
                  </a:solidFill>
                  <a:cs typeface="Arial" panose="020B0604020202020204" pitchFamily="34" charset="0"/>
                </a:rPr>
                <a:t>1</a:t>
              </a:r>
              <a:endParaRPr lang="de-AT" sz="1050" dirty="0">
                <a:solidFill>
                  <a:prstClr val="black"/>
                </a:solidFill>
                <a:cs typeface="Arial" panose="020B0604020202020204" pitchFamily="34" charset="0"/>
              </a:endParaRPr>
            </a:p>
          </p:txBody>
        </p:sp>
        <p:sp>
          <p:nvSpPr>
            <p:cNvPr id="79" name="Textfeld 78">
              <a:extLst>
                <a:ext uri="{FF2B5EF4-FFF2-40B4-BE49-F238E27FC236}">
                  <a16:creationId xmlns:a16="http://schemas.microsoft.com/office/drawing/2014/main" id="{EACC57ED-7312-373D-0A0D-881881815305}"/>
                </a:ext>
              </a:extLst>
            </p:cNvPr>
            <p:cNvSpPr txBox="1"/>
            <p:nvPr/>
          </p:nvSpPr>
          <p:spPr>
            <a:xfrm>
              <a:off x="5127903" y="1770215"/>
              <a:ext cx="381371" cy="261610"/>
            </a:xfrm>
            <a:prstGeom prst="rect">
              <a:avLst/>
            </a:prstGeom>
            <a:noFill/>
          </p:spPr>
          <p:txBody>
            <a:bodyPr wrap="square" lIns="36000" rIns="36000">
              <a:spAutoFit/>
            </a:bodyPr>
            <a:lstStyle/>
            <a:p>
              <a:pPr defTabSz="457200"/>
              <a:r>
                <a:rPr lang="de-DE" sz="1050" dirty="0">
                  <a:solidFill>
                    <a:prstClr val="black"/>
                  </a:solidFill>
                  <a:cs typeface="Arial" panose="020B0604020202020204" pitchFamily="34" charset="0"/>
                </a:rPr>
                <a:t>*</a:t>
              </a:r>
              <a:endParaRPr lang="de-AT" sz="1050" dirty="0">
                <a:solidFill>
                  <a:prstClr val="black"/>
                </a:solidFill>
                <a:cs typeface="Arial" panose="020B0604020202020204" pitchFamily="34" charset="0"/>
              </a:endParaRPr>
            </a:p>
          </p:txBody>
        </p:sp>
        <p:sp>
          <p:nvSpPr>
            <p:cNvPr id="80" name="Textfeld 79">
              <a:extLst>
                <a:ext uri="{FF2B5EF4-FFF2-40B4-BE49-F238E27FC236}">
                  <a16:creationId xmlns:a16="http://schemas.microsoft.com/office/drawing/2014/main" id="{40B1CA9F-DD86-AF28-D211-4597342D1CCB}"/>
                </a:ext>
              </a:extLst>
            </p:cNvPr>
            <p:cNvSpPr txBox="1"/>
            <p:nvPr/>
          </p:nvSpPr>
          <p:spPr>
            <a:xfrm>
              <a:off x="5183635" y="3791624"/>
              <a:ext cx="381371" cy="261610"/>
            </a:xfrm>
            <a:prstGeom prst="rect">
              <a:avLst/>
            </a:prstGeom>
            <a:noFill/>
          </p:spPr>
          <p:txBody>
            <a:bodyPr wrap="square" lIns="36000" rIns="36000">
              <a:spAutoFit/>
            </a:bodyPr>
            <a:lstStyle/>
            <a:p>
              <a:pPr defTabSz="457200"/>
              <a:r>
                <a:rPr lang="de-DE" sz="1050" dirty="0">
                  <a:solidFill>
                    <a:prstClr val="black"/>
                  </a:solidFill>
                  <a:cs typeface="Arial" panose="020B0604020202020204" pitchFamily="34" charset="0"/>
                </a:rPr>
                <a:t>*</a:t>
              </a:r>
              <a:endParaRPr lang="de-AT" sz="1050" dirty="0">
                <a:solidFill>
                  <a:prstClr val="black"/>
                </a:solidFill>
                <a:cs typeface="Arial" panose="020B0604020202020204" pitchFamily="34" charset="0"/>
              </a:endParaRPr>
            </a:p>
          </p:txBody>
        </p:sp>
        <p:sp>
          <p:nvSpPr>
            <p:cNvPr id="81" name="Textfeld 80">
              <a:extLst>
                <a:ext uri="{FF2B5EF4-FFF2-40B4-BE49-F238E27FC236}">
                  <a16:creationId xmlns:a16="http://schemas.microsoft.com/office/drawing/2014/main" id="{D9CF2F67-4EDC-9D23-25FA-50C2C9AD5975}"/>
                </a:ext>
              </a:extLst>
            </p:cNvPr>
            <p:cNvSpPr txBox="1"/>
            <p:nvPr/>
          </p:nvSpPr>
          <p:spPr>
            <a:xfrm>
              <a:off x="1973090" y="2453818"/>
              <a:ext cx="381371" cy="261610"/>
            </a:xfrm>
            <a:prstGeom prst="rect">
              <a:avLst/>
            </a:prstGeom>
            <a:noFill/>
          </p:spPr>
          <p:txBody>
            <a:bodyPr wrap="square" lIns="36000" rIns="36000">
              <a:spAutoFit/>
            </a:bodyPr>
            <a:lstStyle/>
            <a:p>
              <a:pPr defTabSz="457200"/>
              <a:r>
                <a:rPr lang="de-DE" sz="1050" dirty="0">
                  <a:solidFill>
                    <a:prstClr val="black"/>
                  </a:solidFill>
                  <a:cs typeface="Arial" panose="020B0604020202020204" pitchFamily="34" charset="0"/>
                </a:rPr>
                <a:t>*</a:t>
              </a:r>
              <a:endParaRPr lang="de-AT" sz="1050" dirty="0">
                <a:solidFill>
                  <a:prstClr val="black"/>
                </a:solidFill>
                <a:cs typeface="Arial" panose="020B0604020202020204" pitchFamily="34" charset="0"/>
              </a:endParaRPr>
            </a:p>
          </p:txBody>
        </p:sp>
      </p:grpSp>
    </p:spTree>
    <p:extLst>
      <p:ext uri="{BB962C8B-B14F-4D97-AF65-F5344CB8AC3E}">
        <p14:creationId xmlns:p14="http://schemas.microsoft.com/office/powerpoint/2010/main" val="20068846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388DFDA-E690-2C7C-EBEF-BEF4370E69E4}"/>
              </a:ext>
            </a:extLst>
          </p:cNvPr>
          <p:cNvSpPr>
            <a:spLocks noGrp="1"/>
          </p:cNvSpPr>
          <p:nvPr>
            <p:ph type="title"/>
          </p:nvPr>
        </p:nvSpPr>
        <p:spPr/>
        <p:txBody>
          <a:bodyPr/>
          <a:lstStyle/>
          <a:p>
            <a:r>
              <a:rPr lang="en-US" dirty="0"/>
              <a:t>Old wine in new bottles?</a:t>
            </a:r>
          </a:p>
        </p:txBody>
      </p:sp>
      <p:sp>
        <p:nvSpPr>
          <p:cNvPr id="3" name="Textplatzhalter 2">
            <a:extLst>
              <a:ext uri="{FF2B5EF4-FFF2-40B4-BE49-F238E27FC236}">
                <a16:creationId xmlns:a16="http://schemas.microsoft.com/office/drawing/2014/main" id="{D8A9C8F7-B0C8-5DC7-03E1-4EACE163120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7018888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21EA5F13-BB0B-B9E6-38C6-FFC99F290B21}"/>
              </a:ext>
            </a:extLst>
          </p:cNvPr>
          <p:cNvSpPr>
            <a:spLocks noGrp="1"/>
          </p:cNvSpPr>
          <p:nvPr>
            <p:ph idx="1"/>
          </p:nvPr>
        </p:nvSpPr>
        <p:spPr>
          <a:xfrm>
            <a:off x="468313" y="1598400"/>
            <a:ext cx="8207375" cy="3492500"/>
          </a:xfrm>
        </p:spPr>
        <p:txBody>
          <a:bodyPr/>
          <a:lstStyle/>
          <a:p>
            <a:pPr>
              <a:buClr>
                <a:srgbClr val="00519E"/>
              </a:buClr>
            </a:pPr>
            <a:r>
              <a:rPr lang="en-US" dirty="0"/>
              <a:t>RQ1: The extracted metamodels share similar modeling concepts</a:t>
            </a:r>
          </a:p>
          <a:p>
            <a:pPr lvl="1">
              <a:buClr>
                <a:srgbClr val="00519E"/>
              </a:buClr>
            </a:pPr>
            <a:r>
              <a:rPr lang="en-US" dirty="0">
                <a:solidFill>
                  <a:srgbClr val="00519E"/>
                </a:solidFill>
              </a:rPr>
              <a:t>But: Many aspects not covered </a:t>
            </a:r>
            <a:r>
              <a:rPr lang="en-US" dirty="0"/>
              <a:t>by platform languages, e.g., communication, performance (MARTE) </a:t>
            </a:r>
          </a:p>
          <a:p>
            <a:pPr>
              <a:buClr>
                <a:srgbClr val="00519E"/>
              </a:buClr>
            </a:pPr>
            <a:r>
              <a:rPr lang="en-US" dirty="0"/>
              <a:t>RQ2: </a:t>
            </a:r>
          </a:p>
          <a:p>
            <a:pPr lvl="1">
              <a:buClr>
                <a:srgbClr val="00519E"/>
              </a:buClr>
            </a:pPr>
            <a:r>
              <a:rPr lang="en-US" dirty="0"/>
              <a:t>Concepts of the platforms align with object-oriented concepts and UML CD</a:t>
            </a:r>
          </a:p>
          <a:p>
            <a:pPr lvl="1">
              <a:buClr>
                <a:srgbClr val="00519E"/>
              </a:buClr>
            </a:pPr>
            <a:r>
              <a:rPr lang="en-US" dirty="0"/>
              <a:t>Extend them with domain-specific concepts, e.g., units, time-series</a:t>
            </a:r>
          </a:p>
          <a:p>
            <a:pPr>
              <a:buClr>
                <a:srgbClr val="00519E"/>
              </a:buClr>
            </a:pPr>
            <a:r>
              <a:rPr lang="en-US" dirty="0"/>
              <a:t>RQ3:</a:t>
            </a:r>
            <a:r>
              <a:rPr lang="en-US" b="1" dirty="0"/>
              <a:t> </a:t>
            </a:r>
            <a:r>
              <a:rPr lang="en-US" dirty="0"/>
              <a:t>Using UML CD as a pivot, together with an UML profile enables portability (with limitations)</a:t>
            </a:r>
            <a:endParaRPr lang="en-US" b="1" dirty="0"/>
          </a:p>
          <a:p>
            <a:pPr>
              <a:buClr>
                <a:srgbClr val="00519E"/>
              </a:buClr>
            </a:pPr>
            <a:endParaRPr lang="en-US" dirty="0"/>
          </a:p>
          <a:p>
            <a:pPr>
              <a:buClr>
                <a:srgbClr val="00519E"/>
              </a:buClr>
            </a:pPr>
            <a:r>
              <a:rPr lang="en-US" dirty="0">
                <a:solidFill>
                  <a:srgbClr val="00519E"/>
                </a:solidFill>
              </a:rPr>
              <a:t>Outlook: </a:t>
            </a:r>
          </a:p>
          <a:p>
            <a:pPr lvl="1"/>
            <a:r>
              <a:rPr lang="en-US" dirty="0"/>
              <a:t>Explore other DT platforms and </a:t>
            </a:r>
            <a:r>
              <a:rPr lang="en-US" dirty="0">
                <a:solidFill>
                  <a:srgbClr val="00519E"/>
                </a:solidFill>
              </a:rPr>
              <a:t>derive a pivot DT DSL </a:t>
            </a:r>
            <a:r>
              <a:rPr lang="en-US" dirty="0"/>
              <a:t>for their platform independent description</a:t>
            </a:r>
          </a:p>
          <a:p>
            <a:pPr lvl="1"/>
            <a:r>
              <a:rPr lang="en-US" dirty="0">
                <a:solidFill>
                  <a:srgbClr val="00519E"/>
                </a:solidFill>
              </a:rPr>
              <a:t>Design a language family </a:t>
            </a:r>
            <a:r>
              <a:rPr lang="en-US" dirty="0"/>
              <a:t>(product line) for describing further aspects of digital twins</a:t>
            </a:r>
          </a:p>
          <a:p>
            <a:pPr lvl="1"/>
            <a:endParaRPr lang="en-US" dirty="0"/>
          </a:p>
        </p:txBody>
      </p:sp>
      <p:sp>
        <p:nvSpPr>
          <p:cNvPr id="3" name="Datumsplatzhalter 2">
            <a:extLst>
              <a:ext uri="{FF2B5EF4-FFF2-40B4-BE49-F238E27FC236}">
                <a16:creationId xmlns:a16="http://schemas.microsoft.com/office/drawing/2014/main" id="{EA2F5F8A-7A0C-16BF-486C-42BBC4FE40E0}"/>
              </a:ext>
            </a:extLst>
          </p:cNvPr>
          <p:cNvSpPr>
            <a:spLocks noGrp="1"/>
          </p:cNvSpPr>
          <p:nvPr>
            <p:ph type="dt" sz="half" idx="10"/>
          </p:nvPr>
        </p:nvSpPr>
        <p:spPr/>
        <p:txBody>
          <a:bodyPr/>
          <a:lstStyle/>
          <a:p>
            <a:fld id="{DBB8B713-63F5-4C5B-970B-2127CCBF4EB0}" type="datetime4">
              <a:rPr lang="en-US" smtClean="0"/>
              <a:t>July 1, 2022</a:t>
            </a:fld>
            <a:endParaRPr lang="de-DE" dirty="0"/>
          </a:p>
        </p:txBody>
      </p:sp>
      <p:sp>
        <p:nvSpPr>
          <p:cNvPr id="4" name="Fußzeilenplatzhalter 3">
            <a:extLst>
              <a:ext uri="{FF2B5EF4-FFF2-40B4-BE49-F238E27FC236}">
                <a16:creationId xmlns:a16="http://schemas.microsoft.com/office/drawing/2014/main" id="{5737A411-A9BD-E261-A3E2-709F74406B55}"/>
              </a:ext>
            </a:extLst>
          </p:cNvPr>
          <p:cNvSpPr>
            <a:spLocks noGrp="1"/>
          </p:cNvSpPr>
          <p:nvPr>
            <p:ph type="ftr" sz="quarter" idx="11"/>
          </p:nvPr>
        </p:nvSpPr>
        <p:spPr/>
        <p:txBody>
          <a:bodyPr/>
          <a:lstStyle/>
          <a:p>
            <a:r>
              <a:rPr lang="en-US" dirty="0"/>
              <a:t>Modeling Capabilities of Digital Twin Platforms | Jérôme Pfeiffer | jerome.pfeiffer@isw.uni-stuttgart.de </a:t>
            </a:r>
            <a:endParaRPr lang="de-DE" dirty="0"/>
          </a:p>
        </p:txBody>
      </p:sp>
      <p:sp>
        <p:nvSpPr>
          <p:cNvPr id="5" name="Foliennummernplatzhalter 4">
            <a:extLst>
              <a:ext uri="{FF2B5EF4-FFF2-40B4-BE49-F238E27FC236}">
                <a16:creationId xmlns:a16="http://schemas.microsoft.com/office/drawing/2014/main" id="{7F4CE408-BC37-AAF2-8265-A777E0152A26}"/>
              </a:ext>
            </a:extLst>
          </p:cNvPr>
          <p:cNvSpPr>
            <a:spLocks noGrp="1"/>
          </p:cNvSpPr>
          <p:nvPr>
            <p:ph type="sldNum" sz="quarter" idx="12"/>
          </p:nvPr>
        </p:nvSpPr>
        <p:spPr/>
        <p:txBody>
          <a:bodyPr/>
          <a:lstStyle/>
          <a:p>
            <a:fld id="{9E82CC3C-1DC0-4FDA-9590-6CC506AB67F8}" type="slidenum">
              <a:rPr lang="de-DE" smtClean="0"/>
              <a:pPr/>
              <a:t>19</a:t>
            </a:fld>
            <a:endParaRPr lang="de-DE" dirty="0"/>
          </a:p>
        </p:txBody>
      </p:sp>
      <p:sp>
        <p:nvSpPr>
          <p:cNvPr id="6" name="Textplatzhalter 5">
            <a:extLst>
              <a:ext uri="{FF2B5EF4-FFF2-40B4-BE49-F238E27FC236}">
                <a16:creationId xmlns:a16="http://schemas.microsoft.com/office/drawing/2014/main" id="{D8BE6B5E-40BD-163B-D9D1-016A85037DD7}"/>
              </a:ext>
            </a:extLst>
          </p:cNvPr>
          <p:cNvSpPr>
            <a:spLocks noGrp="1"/>
          </p:cNvSpPr>
          <p:nvPr>
            <p:ph type="body" sz="quarter" idx="13"/>
          </p:nvPr>
        </p:nvSpPr>
        <p:spPr/>
        <p:txBody>
          <a:bodyPr/>
          <a:lstStyle/>
          <a:p>
            <a:r>
              <a:rPr lang="en-US" sz="1800" dirty="0"/>
              <a:t>Old Wine in New Bottles?</a:t>
            </a:r>
            <a:endParaRPr lang="en-US" dirty="0"/>
          </a:p>
        </p:txBody>
      </p:sp>
      <p:sp>
        <p:nvSpPr>
          <p:cNvPr id="7" name="Titel 6">
            <a:extLst>
              <a:ext uri="{FF2B5EF4-FFF2-40B4-BE49-F238E27FC236}">
                <a16:creationId xmlns:a16="http://schemas.microsoft.com/office/drawing/2014/main" id="{56201CA2-D048-2646-6750-52D2D9E068F1}"/>
              </a:ext>
            </a:extLst>
          </p:cNvPr>
          <p:cNvSpPr>
            <a:spLocks noGrp="1"/>
          </p:cNvSpPr>
          <p:nvPr>
            <p:ph type="title"/>
          </p:nvPr>
        </p:nvSpPr>
        <p:spPr/>
        <p:txBody>
          <a:bodyPr/>
          <a:lstStyle/>
          <a:p>
            <a:r>
              <a:rPr lang="en-US" dirty="0"/>
              <a:t>Summary</a:t>
            </a:r>
          </a:p>
        </p:txBody>
      </p:sp>
    </p:spTree>
    <p:extLst>
      <p:ext uri="{BB962C8B-B14F-4D97-AF65-F5344CB8AC3E}">
        <p14:creationId xmlns:p14="http://schemas.microsoft.com/office/powerpoint/2010/main" val="892417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uppieren 7">
            <a:extLst>
              <a:ext uri="{FF2B5EF4-FFF2-40B4-BE49-F238E27FC236}">
                <a16:creationId xmlns:a16="http://schemas.microsoft.com/office/drawing/2014/main" id="{220B64CC-B960-E222-B1E1-62C8C87EE37B}"/>
              </a:ext>
            </a:extLst>
          </p:cNvPr>
          <p:cNvGrpSpPr/>
          <p:nvPr/>
        </p:nvGrpSpPr>
        <p:grpSpPr>
          <a:xfrm>
            <a:off x="877251" y="2981339"/>
            <a:ext cx="7504815" cy="1834734"/>
            <a:chOff x="877251" y="2981339"/>
            <a:chExt cx="7504815" cy="1834734"/>
          </a:xfrm>
        </p:grpSpPr>
        <p:grpSp>
          <p:nvGrpSpPr>
            <p:cNvPr id="14" name="Gruppieren 13">
              <a:extLst>
                <a:ext uri="{FF2B5EF4-FFF2-40B4-BE49-F238E27FC236}">
                  <a16:creationId xmlns:a16="http://schemas.microsoft.com/office/drawing/2014/main" id="{B4CB8A27-1041-D609-DFA9-BE26C65280AB}"/>
                </a:ext>
              </a:extLst>
            </p:cNvPr>
            <p:cNvGrpSpPr/>
            <p:nvPr/>
          </p:nvGrpSpPr>
          <p:grpSpPr>
            <a:xfrm>
              <a:off x="5162456" y="2981339"/>
              <a:ext cx="3219610" cy="865659"/>
              <a:chOff x="7350533" y="3200084"/>
              <a:chExt cx="3219610" cy="865659"/>
            </a:xfrm>
          </p:grpSpPr>
          <p:pic>
            <p:nvPicPr>
              <p:cNvPr id="11" name="Grafik 10">
                <a:extLst>
                  <a:ext uri="{FF2B5EF4-FFF2-40B4-BE49-F238E27FC236}">
                    <a16:creationId xmlns:a16="http://schemas.microsoft.com/office/drawing/2014/main" id="{8C0465AB-961F-B450-4F67-9F5FE3ADE9E4}"/>
                  </a:ext>
                </a:extLst>
              </p:cNvPr>
              <p:cNvPicPr>
                <a:picLocks noChangeAspect="1"/>
              </p:cNvPicPr>
              <p:nvPr/>
            </p:nvPicPr>
            <p:blipFill>
              <a:blip r:embed="rId3"/>
              <a:stretch>
                <a:fillRect/>
              </a:stretch>
            </p:blipFill>
            <p:spPr>
              <a:xfrm>
                <a:off x="9000677" y="3200084"/>
                <a:ext cx="865659" cy="865659"/>
              </a:xfrm>
              <a:prstGeom prst="rect">
                <a:avLst/>
              </a:prstGeom>
            </p:spPr>
          </p:pic>
          <p:pic>
            <p:nvPicPr>
              <p:cNvPr id="13" name="Grafik 12">
                <a:extLst>
                  <a:ext uri="{FF2B5EF4-FFF2-40B4-BE49-F238E27FC236}">
                    <a16:creationId xmlns:a16="http://schemas.microsoft.com/office/drawing/2014/main" id="{94CEE1CF-1527-0A34-12AE-DE0F4ECB6CC9}"/>
                  </a:ext>
                </a:extLst>
              </p:cNvPr>
              <p:cNvPicPr>
                <a:picLocks noChangeAspect="1"/>
              </p:cNvPicPr>
              <p:nvPr/>
            </p:nvPicPr>
            <p:blipFill>
              <a:blip r:embed="rId4"/>
              <a:stretch>
                <a:fillRect/>
              </a:stretch>
            </p:blipFill>
            <p:spPr>
              <a:xfrm>
                <a:off x="7350533" y="3280836"/>
                <a:ext cx="1650144" cy="644588"/>
              </a:xfrm>
              <a:prstGeom prst="rect">
                <a:avLst/>
              </a:prstGeom>
            </p:spPr>
          </p:pic>
          <p:pic>
            <p:nvPicPr>
              <p:cNvPr id="9" name="Grafik 8" descr="Ein Bild, das Text, Geschirr enthält.&#10;&#10;Automatisch generierte Beschreibung">
                <a:extLst>
                  <a:ext uri="{FF2B5EF4-FFF2-40B4-BE49-F238E27FC236}">
                    <a16:creationId xmlns:a16="http://schemas.microsoft.com/office/drawing/2014/main" id="{C291EC31-63A8-0772-02A1-683EE0F16CFA}"/>
                  </a:ext>
                </a:extLst>
              </p:cNvPr>
              <p:cNvPicPr>
                <a:picLocks noChangeAspect="1"/>
              </p:cNvPicPr>
              <p:nvPr/>
            </p:nvPicPr>
            <p:blipFill>
              <a:blip r:embed="rId5"/>
              <a:stretch>
                <a:fillRect/>
              </a:stretch>
            </p:blipFill>
            <p:spPr>
              <a:xfrm>
                <a:off x="10031788" y="3522930"/>
                <a:ext cx="538355" cy="322340"/>
              </a:xfrm>
              <a:prstGeom prst="rect">
                <a:avLst/>
              </a:prstGeom>
            </p:spPr>
          </p:pic>
        </p:grpSp>
        <p:pic>
          <p:nvPicPr>
            <p:cNvPr id="18" name="Grafik 17" descr="Ein Bild, das Brot enthält.&#10;&#10;Automatisch generierte Beschreibung">
              <a:extLst>
                <a:ext uri="{FF2B5EF4-FFF2-40B4-BE49-F238E27FC236}">
                  <a16:creationId xmlns:a16="http://schemas.microsoft.com/office/drawing/2014/main" id="{FB0D87D1-F631-D12D-A40D-9A0E50A291E3}"/>
                </a:ext>
              </a:extLst>
            </p:cNvPr>
            <p:cNvPicPr>
              <a:picLocks noChangeAspect="1"/>
            </p:cNvPicPr>
            <p:nvPr/>
          </p:nvPicPr>
          <p:blipFill>
            <a:blip r:embed="rId6"/>
            <a:stretch>
              <a:fillRect/>
            </a:stretch>
          </p:blipFill>
          <p:spPr>
            <a:xfrm>
              <a:off x="877251" y="3672431"/>
              <a:ext cx="1715464" cy="1143642"/>
            </a:xfrm>
            <a:prstGeom prst="rect">
              <a:avLst/>
            </a:prstGeom>
          </p:spPr>
        </p:pic>
        <p:pic>
          <p:nvPicPr>
            <p:cNvPr id="22" name="Grafik 21" descr="Ein Bild, das schwarz enthält.&#10;&#10;Automatisch generierte Beschreibung">
              <a:extLst>
                <a:ext uri="{FF2B5EF4-FFF2-40B4-BE49-F238E27FC236}">
                  <a16:creationId xmlns:a16="http://schemas.microsoft.com/office/drawing/2014/main" id="{019511ED-13B9-9846-0845-40CB044FEC15}"/>
                </a:ext>
              </a:extLst>
            </p:cNvPr>
            <p:cNvPicPr>
              <a:picLocks noChangeAspect="1"/>
            </p:cNvPicPr>
            <p:nvPr/>
          </p:nvPicPr>
          <p:blipFill>
            <a:blip r:embed="rId7"/>
            <a:stretch>
              <a:fillRect/>
            </a:stretch>
          </p:blipFill>
          <p:spPr>
            <a:xfrm>
              <a:off x="6263102" y="3647643"/>
              <a:ext cx="1524857" cy="1143642"/>
            </a:xfrm>
            <a:prstGeom prst="rect">
              <a:avLst/>
            </a:prstGeom>
          </p:spPr>
        </p:pic>
        <p:sp>
          <p:nvSpPr>
            <p:cNvPr id="23" name="Pfeil: nach rechts 22">
              <a:extLst>
                <a:ext uri="{FF2B5EF4-FFF2-40B4-BE49-F238E27FC236}">
                  <a16:creationId xmlns:a16="http://schemas.microsoft.com/office/drawing/2014/main" id="{A301ADAD-63A6-3FB4-FC78-E66F902AC267}"/>
                </a:ext>
              </a:extLst>
            </p:cNvPr>
            <p:cNvSpPr/>
            <p:nvPr/>
          </p:nvSpPr>
          <p:spPr>
            <a:xfrm>
              <a:off x="3264735" y="4093391"/>
              <a:ext cx="2475046" cy="353924"/>
            </a:xfrm>
            <a:prstGeom prst="rightArrow">
              <a:avLst/>
            </a:prstGeom>
            <a:solidFill>
              <a:srgbClr val="00519E"/>
            </a:solidFill>
            <a:ln>
              <a:solidFill>
                <a:prstClr val="black"/>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114300" rIns="0" bIns="114300" numCol="1" spcCol="0" rtlCol="0" fromWordArt="0" anchor="t" anchorCtr="0" forceAA="0" compatLnSpc="1">
              <a:prstTxWarp prst="textNoShape">
                <a:avLst/>
              </a:prstTxWarp>
              <a:noAutofit/>
            </a:bodyPr>
            <a:lstStyle/>
            <a:p>
              <a:pPr algn="ctr">
                <a:spcBef>
                  <a:spcPct val="0"/>
                </a:spcBef>
                <a:spcAft>
                  <a:spcPct val="0"/>
                </a:spcAft>
                <a:buAutoNum type="arabicPeriod"/>
              </a:pPr>
              <a:endParaRPr lang="en-US" sz="2400">
                <a:solidFill>
                  <a:schemeClr val="tx1">
                    <a:lumMod val="100000"/>
                  </a:schemeClr>
                </a:solidFill>
                <a:latin typeface="Arial (Headings)"/>
              </a:endParaRPr>
            </a:p>
          </p:txBody>
        </p:sp>
        <p:sp>
          <p:nvSpPr>
            <p:cNvPr id="24" name="Textfeld 23">
              <a:extLst>
                <a:ext uri="{FF2B5EF4-FFF2-40B4-BE49-F238E27FC236}">
                  <a16:creationId xmlns:a16="http://schemas.microsoft.com/office/drawing/2014/main" id="{556C575E-2250-86B9-F433-01B57F8023E4}"/>
                </a:ext>
              </a:extLst>
            </p:cNvPr>
            <p:cNvSpPr txBox="1"/>
            <p:nvPr/>
          </p:nvSpPr>
          <p:spPr>
            <a:xfrm>
              <a:off x="3227040" y="3937197"/>
              <a:ext cx="2550436" cy="282267"/>
            </a:xfrm>
            <a:prstGeom prst="rect">
              <a:avLst/>
            </a:prstGeom>
          </p:spPr>
          <p:txBody>
            <a:bodyPr vert="horz" wrap="square" lIns="0" tIns="0" rIns="0" bIns="0" spcCol="288000" rtlCol="0">
              <a:noAutofit/>
            </a:bodyPr>
            <a:lstStyle/>
            <a:p>
              <a:pPr algn="ctr"/>
              <a:r>
                <a:rPr lang="en-US" sz="1400" dirty="0"/>
                <a:t>Old wine in new bottles?</a:t>
              </a:r>
            </a:p>
          </p:txBody>
        </p:sp>
        <p:pic>
          <p:nvPicPr>
            <p:cNvPr id="28" name="Grafik 27">
              <a:extLst>
                <a:ext uri="{FF2B5EF4-FFF2-40B4-BE49-F238E27FC236}">
                  <a16:creationId xmlns:a16="http://schemas.microsoft.com/office/drawing/2014/main" id="{5DC9A806-8354-3C22-7A04-B5000312B71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351166" y="3136642"/>
              <a:ext cx="728274" cy="529820"/>
            </a:xfrm>
            <a:prstGeom prst="rect">
              <a:avLst/>
            </a:prstGeom>
          </p:spPr>
        </p:pic>
      </p:grpSp>
      <p:sp>
        <p:nvSpPr>
          <p:cNvPr id="2" name="Inhaltsplatzhalter 1">
            <a:extLst>
              <a:ext uri="{FF2B5EF4-FFF2-40B4-BE49-F238E27FC236}">
                <a16:creationId xmlns:a16="http://schemas.microsoft.com/office/drawing/2014/main" id="{E1BD18D6-696D-420E-9FE0-A63DFC17F785}"/>
              </a:ext>
            </a:extLst>
          </p:cNvPr>
          <p:cNvSpPr>
            <a:spLocks noGrp="1"/>
          </p:cNvSpPr>
          <p:nvPr>
            <p:ph idx="1"/>
          </p:nvPr>
        </p:nvSpPr>
        <p:spPr>
          <a:xfrm>
            <a:off x="468313" y="1598400"/>
            <a:ext cx="8207375" cy="1542364"/>
          </a:xfrm>
        </p:spPr>
        <p:txBody>
          <a:bodyPr/>
          <a:lstStyle/>
          <a:p>
            <a:pPr>
              <a:lnSpc>
                <a:spcPct val="200000"/>
              </a:lnSpc>
              <a:buClr>
                <a:srgbClr val="00519E"/>
              </a:buClr>
            </a:pPr>
            <a:r>
              <a:rPr lang="en-US" dirty="0">
                <a:solidFill>
                  <a:srgbClr val="00519E"/>
                </a:solidFill>
              </a:rPr>
              <a:t>Digital Twins (DTs) monitor and optimize cyber-physical systems</a:t>
            </a:r>
          </a:p>
          <a:p>
            <a:pPr>
              <a:lnSpc>
                <a:spcPct val="100000"/>
              </a:lnSpc>
              <a:buClr>
                <a:srgbClr val="00519E"/>
              </a:buClr>
            </a:pPr>
            <a:r>
              <a:rPr lang="en-US" dirty="0">
                <a:sym typeface="Wingdings" panose="05000000000000000000" pitchFamily="2" charset="2"/>
              </a:rPr>
              <a:t>Developing DTs requires collaboration between software experts and CPS experts</a:t>
            </a:r>
          </a:p>
          <a:p>
            <a:pPr lvl="1">
              <a:lnSpc>
                <a:spcPct val="100000"/>
              </a:lnSpc>
              <a:buFont typeface="Wingdings" panose="05000000000000000000" pitchFamily="2" charset="2"/>
              <a:buChar char="à"/>
            </a:pPr>
            <a:r>
              <a:rPr lang="en-US" dirty="0">
                <a:sym typeface="Wingdings" panose="05000000000000000000" pitchFamily="2" charset="2"/>
              </a:rPr>
              <a:t> </a:t>
            </a:r>
            <a:r>
              <a:rPr lang="en-US" dirty="0">
                <a:solidFill>
                  <a:srgbClr val="00519E"/>
                </a:solidFill>
                <a:sym typeface="Wingdings" panose="05000000000000000000" pitchFamily="2" charset="2"/>
              </a:rPr>
              <a:t>DT Platforms provide dedicated modeling languages to facilitate DT engineering</a:t>
            </a:r>
          </a:p>
          <a:p>
            <a:pPr>
              <a:lnSpc>
                <a:spcPct val="200000"/>
              </a:lnSpc>
              <a:buClr>
                <a:srgbClr val="00519E"/>
              </a:buClr>
              <a:buFont typeface="Wingdings" panose="05000000000000000000" pitchFamily="2" charset="2"/>
              <a:buChar char="à"/>
            </a:pPr>
            <a:r>
              <a:rPr lang="en-US" dirty="0">
                <a:solidFill>
                  <a:srgbClr val="00519E"/>
                </a:solidFill>
                <a:sym typeface="Wingdings" panose="05000000000000000000" pitchFamily="2" charset="2"/>
              </a:rPr>
              <a:t> New concepts? </a:t>
            </a:r>
            <a:r>
              <a:rPr lang="en-US" dirty="0">
                <a:sym typeface="Wingdings" panose="05000000000000000000" pitchFamily="2" charset="2"/>
              </a:rPr>
              <a:t>Or existing concepts (old wine) wrapped in new textual syntaxes (new bottles)?</a:t>
            </a:r>
          </a:p>
        </p:txBody>
      </p:sp>
      <p:sp>
        <p:nvSpPr>
          <p:cNvPr id="3" name="Datumsplatzhalter 2">
            <a:extLst>
              <a:ext uri="{FF2B5EF4-FFF2-40B4-BE49-F238E27FC236}">
                <a16:creationId xmlns:a16="http://schemas.microsoft.com/office/drawing/2014/main" id="{EE4FAEBE-EE29-41FB-89A2-C63EAE16638A}"/>
              </a:ext>
            </a:extLst>
          </p:cNvPr>
          <p:cNvSpPr>
            <a:spLocks noGrp="1"/>
          </p:cNvSpPr>
          <p:nvPr>
            <p:ph type="dt" sz="half" idx="10"/>
          </p:nvPr>
        </p:nvSpPr>
        <p:spPr/>
        <p:txBody>
          <a:bodyPr/>
          <a:lstStyle/>
          <a:p>
            <a:fld id="{7FF3F76D-FDF3-435D-90C8-3D18950BE9AA}" type="datetime4">
              <a:rPr lang="en-US" smtClean="0"/>
              <a:t>July 1, 2022</a:t>
            </a:fld>
            <a:endParaRPr lang="de-DE" dirty="0"/>
          </a:p>
        </p:txBody>
      </p:sp>
      <p:sp>
        <p:nvSpPr>
          <p:cNvPr id="4" name="Fußzeilenplatzhalter 3">
            <a:extLst>
              <a:ext uri="{FF2B5EF4-FFF2-40B4-BE49-F238E27FC236}">
                <a16:creationId xmlns:a16="http://schemas.microsoft.com/office/drawing/2014/main" id="{48F1D609-07A4-4637-A50A-213DB0659D8E}"/>
              </a:ext>
            </a:extLst>
          </p:cNvPr>
          <p:cNvSpPr>
            <a:spLocks noGrp="1"/>
          </p:cNvSpPr>
          <p:nvPr>
            <p:ph type="ftr" sz="quarter" idx="11"/>
          </p:nvPr>
        </p:nvSpPr>
        <p:spPr/>
        <p:txBody>
          <a:bodyPr/>
          <a:lstStyle/>
          <a:p>
            <a:r>
              <a:rPr lang="en-US" dirty="0"/>
              <a:t>Modeling Capabilities of Digital Twin Platforms</a:t>
            </a:r>
            <a:r>
              <a:rPr lang="de-DE" dirty="0"/>
              <a:t> | Jérôme Pfeiffer | jerome.pfeiffer@isw.uni-stuttgart.de </a:t>
            </a:r>
          </a:p>
        </p:txBody>
      </p:sp>
      <p:sp>
        <p:nvSpPr>
          <p:cNvPr id="5" name="Foliennummernplatzhalter 4">
            <a:extLst>
              <a:ext uri="{FF2B5EF4-FFF2-40B4-BE49-F238E27FC236}">
                <a16:creationId xmlns:a16="http://schemas.microsoft.com/office/drawing/2014/main" id="{6456DA82-A6F6-4621-8617-095CB62C3B9C}"/>
              </a:ext>
            </a:extLst>
          </p:cNvPr>
          <p:cNvSpPr>
            <a:spLocks noGrp="1"/>
          </p:cNvSpPr>
          <p:nvPr>
            <p:ph type="sldNum" sz="quarter" idx="12"/>
          </p:nvPr>
        </p:nvSpPr>
        <p:spPr/>
        <p:txBody>
          <a:bodyPr/>
          <a:lstStyle/>
          <a:p>
            <a:fld id="{9E82CC3C-1DC0-4FDA-9590-6CC506AB67F8}" type="slidenum">
              <a:rPr lang="de-DE" smtClean="0"/>
              <a:pPr/>
              <a:t>2</a:t>
            </a:fld>
            <a:endParaRPr lang="de-DE" dirty="0"/>
          </a:p>
        </p:txBody>
      </p:sp>
      <p:sp>
        <p:nvSpPr>
          <p:cNvPr id="6" name="Textplatzhalter 5">
            <a:extLst>
              <a:ext uri="{FF2B5EF4-FFF2-40B4-BE49-F238E27FC236}">
                <a16:creationId xmlns:a16="http://schemas.microsoft.com/office/drawing/2014/main" id="{EB4820D6-ADFE-4C24-8268-22077A9D7ED5}"/>
              </a:ext>
            </a:extLst>
          </p:cNvPr>
          <p:cNvSpPr>
            <a:spLocks noGrp="1"/>
          </p:cNvSpPr>
          <p:nvPr>
            <p:ph type="body" sz="quarter" idx="13"/>
          </p:nvPr>
        </p:nvSpPr>
        <p:spPr/>
        <p:txBody>
          <a:bodyPr/>
          <a:lstStyle/>
          <a:p>
            <a:endParaRPr lang="en-US" dirty="0"/>
          </a:p>
        </p:txBody>
      </p:sp>
      <p:sp>
        <p:nvSpPr>
          <p:cNvPr id="7" name="Titel 6">
            <a:extLst>
              <a:ext uri="{FF2B5EF4-FFF2-40B4-BE49-F238E27FC236}">
                <a16:creationId xmlns:a16="http://schemas.microsoft.com/office/drawing/2014/main" id="{00B65C4B-EEFC-4E43-8E74-D42C38D52F28}"/>
              </a:ext>
            </a:extLst>
          </p:cNvPr>
          <p:cNvSpPr>
            <a:spLocks noGrp="1"/>
          </p:cNvSpPr>
          <p:nvPr>
            <p:ph type="title"/>
          </p:nvPr>
        </p:nvSpPr>
        <p:spPr/>
        <p:txBody>
          <a:bodyPr/>
          <a:lstStyle/>
          <a:p>
            <a:r>
              <a:rPr lang="en-US" dirty="0"/>
              <a:t>Motivation</a:t>
            </a:r>
          </a:p>
        </p:txBody>
      </p:sp>
      <p:sp>
        <p:nvSpPr>
          <p:cNvPr id="21" name="Textfeld 20">
            <a:extLst>
              <a:ext uri="{FF2B5EF4-FFF2-40B4-BE49-F238E27FC236}">
                <a16:creationId xmlns:a16="http://schemas.microsoft.com/office/drawing/2014/main" id="{D68F647F-B13B-E420-1174-F8D50E01CB3C}"/>
              </a:ext>
            </a:extLst>
          </p:cNvPr>
          <p:cNvSpPr txBox="1"/>
          <p:nvPr/>
        </p:nvSpPr>
        <p:spPr>
          <a:xfrm>
            <a:off x="6248402" y="4816073"/>
            <a:ext cx="2803512" cy="215444"/>
          </a:xfrm>
          <a:prstGeom prst="rect">
            <a:avLst/>
          </a:prstGeom>
          <a:noFill/>
        </p:spPr>
        <p:txBody>
          <a:bodyPr wrap="square">
            <a:spAutoFit/>
          </a:bodyPr>
          <a:lstStyle/>
          <a:p>
            <a:r>
              <a:rPr lang="en-US" sz="800" dirty="0"/>
              <a:t>Photo by Dan Cristian </a:t>
            </a:r>
            <a:r>
              <a:rPr lang="en-US" sz="800" dirty="0" err="1"/>
              <a:t>Pădureț</a:t>
            </a:r>
            <a:r>
              <a:rPr lang="en-US" sz="800" dirty="0"/>
              <a:t> on </a:t>
            </a:r>
            <a:r>
              <a:rPr lang="en-US" sz="800" dirty="0" err="1"/>
              <a:t>Unsplash</a:t>
            </a:r>
            <a:endParaRPr lang="en-US" sz="800" dirty="0"/>
          </a:p>
        </p:txBody>
      </p:sp>
      <p:sp>
        <p:nvSpPr>
          <p:cNvPr id="20" name="Textfeld 19">
            <a:extLst>
              <a:ext uri="{FF2B5EF4-FFF2-40B4-BE49-F238E27FC236}">
                <a16:creationId xmlns:a16="http://schemas.microsoft.com/office/drawing/2014/main" id="{F7CE1F5C-F7D4-B2F2-A98C-3BAC02C5BBA2}"/>
              </a:ext>
            </a:extLst>
          </p:cNvPr>
          <p:cNvSpPr txBox="1"/>
          <p:nvPr/>
        </p:nvSpPr>
        <p:spPr>
          <a:xfrm>
            <a:off x="877251" y="4831147"/>
            <a:ext cx="2018349" cy="215444"/>
          </a:xfrm>
          <a:prstGeom prst="rect">
            <a:avLst/>
          </a:prstGeom>
          <a:noFill/>
        </p:spPr>
        <p:txBody>
          <a:bodyPr wrap="square">
            <a:spAutoFit/>
          </a:bodyPr>
          <a:lstStyle/>
          <a:p>
            <a:r>
              <a:rPr lang="en-US" sz="800" dirty="0"/>
              <a:t>Photo by Marco </a:t>
            </a:r>
            <a:r>
              <a:rPr lang="en-US" sz="800" dirty="0" err="1"/>
              <a:t>Mornati</a:t>
            </a:r>
            <a:r>
              <a:rPr lang="en-US" sz="800" dirty="0"/>
              <a:t> on </a:t>
            </a:r>
            <a:r>
              <a:rPr lang="en-US" sz="800" dirty="0" err="1"/>
              <a:t>Unsplash</a:t>
            </a:r>
            <a:endParaRPr lang="en-US" sz="800" dirty="0"/>
          </a:p>
        </p:txBody>
      </p:sp>
    </p:spTree>
    <p:extLst>
      <p:ext uri="{BB962C8B-B14F-4D97-AF65-F5344CB8AC3E}">
        <p14:creationId xmlns:p14="http://schemas.microsoft.com/office/powerpoint/2010/main" val="2801469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Bildplatzhalter 8">
            <a:extLst>
              <a:ext uri="{FF2B5EF4-FFF2-40B4-BE49-F238E27FC236}">
                <a16:creationId xmlns:a16="http://schemas.microsoft.com/office/drawing/2014/main" id="{BB176207-228F-41BC-99E0-7A0DB2BBCC88}"/>
              </a:ext>
            </a:extLst>
          </p:cNvPr>
          <p:cNvPicPr>
            <a:picLocks noGrp="1" noChangeAspect="1"/>
          </p:cNvPicPr>
          <p:nvPr>
            <p:ph type="pic" sz="quarter" idx="14"/>
          </p:nvPr>
        </p:nvPicPr>
        <p:blipFill>
          <a:blip r:embed="rId3"/>
          <a:srcRect/>
          <a:stretch>
            <a:fillRect/>
          </a:stretch>
        </p:blipFill>
        <p:spPr/>
      </p:pic>
      <p:sp>
        <p:nvSpPr>
          <p:cNvPr id="3" name="Text Placeholder 2">
            <a:extLst>
              <a:ext uri="{FF2B5EF4-FFF2-40B4-BE49-F238E27FC236}">
                <a16:creationId xmlns:a16="http://schemas.microsoft.com/office/drawing/2014/main" id="{FB7AC7CA-F867-4B40-8BA9-BE5D27CBB472}"/>
              </a:ext>
            </a:extLst>
          </p:cNvPr>
          <p:cNvSpPr>
            <a:spLocks noGrp="1"/>
          </p:cNvSpPr>
          <p:nvPr>
            <p:ph type="body" sz="quarter" idx="15"/>
          </p:nvPr>
        </p:nvSpPr>
        <p:spPr/>
        <p:txBody>
          <a:bodyPr/>
          <a:lstStyle/>
          <a:p>
            <a:r>
              <a:rPr lang="en-US"/>
              <a:t>Jérôme Pfeiffer</a:t>
            </a:r>
            <a:endParaRPr lang="en-US" dirty="0"/>
          </a:p>
        </p:txBody>
      </p:sp>
      <p:sp>
        <p:nvSpPr>
          <p:cNvPr id="4" name="Text Placeholder 3">
            <a:extLst>
              <a:ext uri="{FF2B5EF4-FFF2-40B4-BE49-F238E27FC236}">
                <a16:creationId xmlns:a16="http://schemas.microsoft.com/office/drawing/2014/main" id="{ED7B6138-D023-4DAD-A83E-27EB6D387211}"/>
              </a:ext>
            </a:extLst>
          </p:cNvPr>
          <p:cNvSpPr>
            <a:spLocks noGrp="1"/>
          </p:cNvSpPr>
          <p:nvPr>
            <p:ph type="body" sz="quarter" idx="16"/>
          </p:nvPr>
        </p:nvSpPr>
        <p:spPr/>
        <p:txBody>
          <a:bodyPr/>
          <a:lstStyle/>
          <a:p>
            <a:r>
              <a:rPr lang="en-US"/>
              <a:t>94500</a:t>
            </a:r>
            <a:endParaRPr lang="en-US" dirty="0"/>
          </a:p>
        </p:txBody>
      </p:sp>
      <p:sp>
        <p:nvSpPr>
          <p:cNvPr id="6" name="Text Placeholder 5">
            <a:extLst>
              <a:ext uri="{FF2B5EF4-FFF2-40B4-BE49-F238E27FC236}">
                <a16:creationId xmlns:a16="http://schemas.microsoft.com/office/drawing/2014/main" id="{77D7F390-6ABE-4864-90F9-31D71696AD89}"/>
              </a:ext>
            </a:extLst>
          </p:cNvPr>
          <p:cNvSpPr>
            <a:spLocks noGrp="1"/>
          </p:cNvSpPr>
          <p:nvPr>
            <p:ph type="body" sz="quarter" idx="19"/>
          </p:nvPr>
        </p:nvSpPr>
        <p:spPr/>
        <p:txBody>
          <a:bodyPr/>
          <a:lstStyle/>
          <a:p>
            <a:r>
              <a:rPr lang="en-US" dirty="0"/>
              <a:t>jerome.pfeiffer@isw.uni-stuttgart.de</a:t>
            </a:r>
          </a:p>
        </p:txBody>
      </p:sp>
      <p:sp>
        <p:nvSpPr>
          <p:cNvPr id="7" name="Text Placeholder 6">
            <a:extLst>
              <a:ext uri="{FF2B5EF4-FFF2-40B4-BE49-F238E27FC236}">
                <a16:creationId xmlns:a16="http://schemas.microsoft.com/office/drawing/2014/main" id="{53411C52-FD64-42FC-8B5F-11A7A3793E55}"/>
              </a:ext>
            </a:extLst>
          </p:cNvPr>
          <p:cNvSpPr>
            <a:spLocks noGrp="1"/>
          </p:cNvSpPr>
          <p:nvPr>
            <p:ph type="body" sz="quarter" idx="20"/>
          </p:nvPr>
        </p:nvSpPr>
        <p:spPr/>
        <p:txBody>
          <a:bodyPr/>
          <a:lstStyle/>
          <a:p>
            <a:r>
              <a:rPr lang="en-US"/>
              <a:t>Research Assistant</a:t>
            </a:r>
            <a:endParaRPr lang="en-US" dirty="0"/>
          </a:p>
        </p:txBody>
      </p:sp>
      <p:sp>
        <p:nvSpPr>
          <p:cNvPr id="10" name="Text Placeholder 5">
            <a:extLst>
              <a:ext uri="{FF2B5EF4-FFF2-40B4-BE49-F238E27FC236}">
                <a16:creationId xmlns:a16="http://schemas.microsoft.com/office/drawing/2014/main" id="{F46BE2F5-3D38-7850-D660-C235202BE7D6}"/>
              </a:ext>
            </a:extLst>
          </p:cNvPr>
          <p:cNvSpPr txBox="1">
            <a:spLocks/>
          </p:cNvSpPr>
          <p:nvPr/>
        </p:nvSpPr>
        <p:spPr>
          <a:xfrm>
            <a:off x="2717044" y="3240223"/>
            <a:ext cx="2747409" cy="216000"/>
          </a:xfrm>
          <a:prstGeom prst="rect">
            <a:avLst/>
          </a:prstGeom>
        </p:spPr>
        <p:txBody>
          <a:bodyPr vert="horz" lIns="0" tIns="0" rIns="0" bIns="0" spcCol="288000" rtlCol="0">
            <a:noAutofit/>
          </a:bodyPr>
          <a:lstStyle>
            <a:lvl1pPr marL="0" indent="0" algn="l" defTabSz="685800" rtl="0" eaLnBrk="1" latinLnBrk="0" hangingPunct="1">
              <a:lnSpc>
                <a:spcPct val="120000"/>
              </a:lnSpc>
              <a:spcBef>
                <a:spcPts val="750"/>
              </a:spcBef>
              <a:buClr>
                <a:schemeClr val="accent1"/>
              </a:buClr>
              <a:buFont typeface="Arial" panose="020B0604020202020204" pitchFamily="34" charset="0"/>
              <a:buNone/>
              <a:defRPr sz="1200" b="0" kern="1200">
                <a:solidFill>
                  <a:schemeClr val="bg1"/>
                </a:solidFill>
                <a:latin typeface="+mn-lt"/>
                <a:ea typeface="+mn-ea"/>
                <a:cs typeface="+mn-cs"/>
              </a:defRPr>
            </a:lvl1pPr>
            <a:lvl2pPr marL="360363" indent="-184150" algn="l" defTabSz="685800" rtl="0" eaLnBrk="1" latinLnBrk="0" hangingPunct="1">
              <a:lnSpc>
                <a:spcPct val="120000"/>
              </a:lnSpc>
              <a:spcBef>
                <a:spcPts val="375"/>
              </a:spcBef>
              <a:buClr>
                <a:schemeClr val="tx1"/>
              </a:buClr>
              <a:buFont typeface="Arial" panose="020B0604020202020204" pitchFamily="34" charset="0"/>
              <a:buChar char="•"/>
              <a:defRPr sz="1400" kern="1200">
                <a:solidFill>
                  <a:schemeClr val="bg1"/>
                </a:solidFill>
                <a:latin typeface="+mn-lt"/>
                <a:ea typeface="+mn-ea"/>
                <a:cs typeface="+mn-cs"/>
              </a:defRPr>
            </a:lvl2pPr>
            <a:lvl3pPr marL="536575" indent="-176213" algn="l" defTabSz="685800" rtl="0" eaLnBrk="1" latinLnBrk="0" hangingPunct="1">
              <a:lnSpc>
                <a:spcPct val="120000"/>
              </a:lnSpc>
              <a:spcBef>
                <a:spcPts val="375"/>
              </a:spcBef>
              <a:buClr>
                <a:schemeClr val="tx1"/>
              </a:buClr>
              <a:buFont typeface="Arial" panose="020B0604020202020204" pitchFamily="34" charset="0"/>
              <a:buChar char="•"/>
              <a:defRPr sz="1200" kern="1200">
                <a:solidFill>
                  <a:schemeClr val="bg1"/>
                </a:solidFill>
                <a:latin typeface="+mn-lt"/>
                <a:ea typeface="+mn-ea"/>
                <a:cs typeface="+mn-cs"/>
              </a:defRPr>
            </a:lvl3pPr>
            <a:lvl4pPr marL="720725" indent="-184150" algn="l" defTabSz="685800" rtl="0" eaLnBrk="1" latinLnBrk="0" hangingPunct="1">
              <a:lnSpc>
                <a:spcPct val="120000"/>
              </a:lnSpc>
              <a:spcBef>
                <a:spcPts val="375"/>
              </a:spcBef>
              <a:buClr>
                <a:schemeClr val="tx1"/>
              </a:buClr>
              <a:buFont typeface="Arial" panose="020B0604020202020204" pitchFamily="34" charset="0"/>
              <a:buChar char="•"/>
              <a:defRPr sz="1200" kern="1200">
                <a:solidFill>
                  <a:schemeClr val="bg1"/>
                </a:solidFill>
                <a:latin typeface="+mn-lt"/>
                <a:ea typeface="+mn-ea"/>
                <a:cs typeface="+mn-cs"/>
              </a:defRPr>
            </a:lvl4pPr>
            <a:lvl5pPr marL="896938" indent="-176213" algn="l" defTabSz="685800" rtl="0" eaLnBrk="1" latinLnBrk="0" hangingPunct="1">
              <a:lnSpc>
                <a:spcPct val="120000"/>
              </a:lnSpc>
              <a:spcBef>
                <a:spcPts val="375"/>
              </a:spcBef>
              <a:buClr>
                <a:schemeClr val="tx1"/>
              </a:buClr>
              <a:buFont typeface="Arial" panose="020B0604020202020204" pitchFamily="34" charset="0"/>
              <a:buChar char="•"/>
              <a:defRPr sz="1200" kern="1200">
                <a:solidFill>
                  <a:schemeClr val="bg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dirty="0"/>
              <a:t>linkedin.com/in/</a:t>
            </a:r>
            <a:r>
              <a:rPr lang="en-US" dirty="0" err="1"/>
              <a:t>jerome-pfeiffer</a:t>
            </a:r>
            <a:r>
              <a:rPr lang="en-US" dirty="0"/>
              <a:t>/</a:t>
            </a:r>
          </a:p>
        </p:txBody>
      </p:sp>
      <p:pic>
        <p:nvPicPr>
          <p:cNvPr id="5" name="Grafik 4">
            <a:extLst>
              <a:ext uri="{FF2B5EF4-FFF2-40B4-BE49-F238E27FC236}">
                <a16:creationId xmlns:a16="http://schemas.microsoft.com/office/drawing/2014/main" id="{419078A5-D4C4-3994-31A3-CDC660A1D3CF}"/>
              </a:ext>
            </a:extLst>
          </p:cNvPr>
          <p:cNvPicPr>
            <a:picLocks noChangeAspect="1"/>
          </p:cNvPicPr>
          <p:nvPr/>
        </p:nvPicPr>
        <p:blipFill>
          <a:blip r:embed="rId4"/>
          <a:stretch>
            <a:fillRect/>
          </a:stretch>
        </p:blipFill>
        <p:spPr>
          <a:xfrm>
            <a:off x="7692512" y="4253679"/>
            <a:ext cx="1264675" cy="1264675"/>
          </a:xfrm>
          <a:prstGeom prst="rect">
            <a:avLst/>
          </a:prstGeom>
        </p:spPr>
      </p:pic>
      <p:sp>
        <p:nvSpPr>
          <p:cNvPr id="12" name="Freihandform: Form 11">
            <a:extLst>
              <a:ext uri="{FF2B5EF4-FFF2-40B4-BE49-F238E27FC236}">
                <a16:creationId xmlns:a16="http://schemas.microsoft.com/office/drawing/2014/main" id="{DC333ADC-AF0D-E3FA-BA11-56763E5497CE}"/>
              </a:ext>
            </a:extLst>
          </p:cNvPr>
          <p:cNvSpPr/>
          <p:nvPr/>
        </p:nvSpPr>
        <p:spPr>
          <a:xfrm>
            <a:off x="6987662" y="4984955"/>
            <a:ext cx="658761" cy="210125"/>
          </a:xfrm>
          <a:custGeom>
            <a:avLst/>
            <a:gdLst>
              <a:gd name="connsiteX0" fmla="*/ 0 w 658761"/>
              <a:gd name="connsiteY0" fmla="*/ 0 h 210125"/>
              <a:gd name="connsiteX1" fmla="*/ 294967 w 658761"/>
              <a:gd name="connsiteY1" fmla="*/ 196645 h 210125"/>
              <a:gd name="connsiteX2" fmla="*/ 658761 w 658761"/>
              <a:gd name="connsiteY2" fmla="*/ 176981 h 210125"/>
            </a:gdLst>
            <a:ahLst/>
            <a:cxnLst>
              <a:cxn ang="0">
                <a:pos x="connsiteX0" y="connsiteY0"/>
              </a:cxn>
              <a:cxn ang="0">
                <a:pos x="connsiteX1" y="connsiteY1"/>
              </a:cxn>
              <a:cxn ang="0">
                <a:pos x="connsiteX2" y="connsiteY2"/>
              </a:cxn>
            </a:cxnLst>
            <a:rect l="l" t="t" r="r" b="b"/>
            <a:pathLst>
              <a:path w="658761" h="210125">
                <a:moveTo>
                  <a:pt x="0" y="0"/>
                </a:moveTo>
                <a:cubicBezTo>
                  <a:pt x="92587" y="83574"/>
                  <a:pt x="185174" y="167148"/>
                  <a:pt x="294967" y="196645"/>
                </a:cubicBezTo>
                <a:cubicBezTo>
                  <a:pt x="404760" y="226142"/>
                  <a:pt x="531760" y="201561"/>
                  <a:pt x="658761" y="176981"/>
                </a:cubicBezTo>
              </a:path>
            </a:pathLst>
          </a:custGeom>
          <a:noFill/>
          <a:ln>
            <a:solidFill>
              <a:srgbClr val="00519E"/>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feld 12">
            <a:extLst>
              <a:ext uri="{FF2B5EF4-FFF2-40B4-BE49-F238E27FC236}">
                <a16:creationId xmlns:a16="http://schemas.microsoft.com/office/drawing/2014/main" id="{054AB358-7737-2DF7-5F5E-5C0815B7A293}"/>
              </a:ext>
            </a:extLst>
          </p:cNvPr>
          <p:cNvSpPr txBox="1"/>
          <p:nvPr/>
        </p:nvSpPr>
        <p:spPr>
          <a:xfrm>
            <a:off x="6525545" y="4477977"/>
            <a:ext cx="924233" cy="304800"/>
          </a:xfrm>
          <a:prstGeom prst="rect">
            <a:avLst/>
          </a:prstGeom>
        </p:spPr>
        <p:txBody>
          <a:bodyPr vert="horz" wrap="square" lIns="0" tIns="0" rIns="0" bIns="0" spcCol="288000" rtlCol="0">
            <a:noAutofit/>
          </a:bodyPr>
          <a:lstStyle/>
          <a:p>
            <a:pPr algn="ctr"/>
            <a:r>
              <a:rPr lang="en-US" dirty="0">
                <a:solidFill>
                  <a:srgbClr val="00519E"/>
                </a:solidFill>
                <a:latin typeface="Trebuchet MS" panose="020B0603020202020204" pitchFamily="34" charset="0"/>
              </a:rPr>
              <a:t>scan for full paper</a:t>
            </a:r>
          </a:p>
        </p:txBody>
      </p:sp>
    </p:spTree>
    <p:extLst>
      <p:ext uri="{BB962C8B-B14F-4D97-AF65-F5344CB8AC3E}">
        <p14:creationId xmlns:p14="http://schemas.microsoft.com/office/powerpoint/2010/main" val="38771476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C819446-88C9-C602-616A-A4BC9AC4ACB9}"/>
              </a:ext>
            </a:extLst>
          </p:cNvPr>
          <p:cNvSpPr>
            <a:spLocks noGrp="1"/>
          </p:cNvSpPr>
          <p:nvPr>
            <p:ph type="title"/>
          </p:nvPr>
        </p:nvSpPr>
        <p:spPr>
          <a:xfrm>
            <a:off x="2422799" y="2250000"/>
            <a:ext cx="6306863" cy="900000"/>
          </a:xfrm>
        </p:spPr>
        <p:txBody>
          <a:bodyPr/>
          <a:lstStyle/>
          <a:p>
            <a:r>
              <a:rPr lang="en-US" sz="2000" dirty="0">
                <a:sym typeface="Wingdings" panose="05000000000000000000" pitchFamily="2" charset="2"/>
              </a:rPr>
              <a:t>RQ1: What are the conceptual </a:t>
            </a:r>
            <a:r>
              <a:rPr lang="en-US" sz="2000" dirty="0">
                <a:solidFill>
                  <a:srgbClr val="00B0F0"/>
                </a:solidFill>
                <a:sym typeface="Wingdings" panose="05000000000000000000" pitchFamily="2" charset="2"/>
              </a:rPr>
              <a:t>metamodels</a:t>
            </a:r>
            <a:r>
              <a:rPr lang="en-US" sz="2000" dirty="0">
                <a:sym typeface="Wingdings" panose="05000000000000000000" pitchFamily="2" charset="2"/>
              </a:rPr>
              <a:t> </a:t>
            </a:r>
            <a:r>
              <a:rPr lang="en-US" sz="2000" dirty="0">
                <a:solidFill>
                  <a:schemeClr val="accent1"/>
                </a:solidFill>
                <a:sym typeface="Wingdings" panose="05000000000000000000" pitchFamily="2" charset="2"/>
              </a:rPr>
              <a:t>used</a:t>
            </a:r>
            <a:r>
              <a:rPr lang="en-US" sz="2000" dirty="0">
                <a:sym typeface="Wingdings" panose="05000000000000000000" pitchFamily="2" charset="2"/>
              </a:rPr>
              <a:t> by existing DT platforms?</a:t>
            </a:r>
            <a:br>
              <a:rPr lang="en-US" sz="2000" dirty="0">
                <a:sym typeface="Wingdings" panose="05000000000000000000" pitchFamily="2" charset="2"/>
              </a:rPr>
            </a:br>
            <a:br>
              <a:rPr lang="en-US" sz="2000" dirty="0">
                <a:sym typeface="Wingdings" panose="05000000000000000000" pitchFamily="2" charset="2"/>
              </a:rPr>
            </a:br>
            <a:r>
              <a:rPr lang="en-US" sz="2000" dirty="0">
                <a:sym typeface="Wingdings" panose="05000000000000000000" pitchFamily="2" charset="2"/>
              </a:rPr>
              <a:t>RQ2: How do they </a:t>
            </a:r>
            <a:r>
              <a:rPr lang="en-US" sz="2000" dirty="0">
                <a:solidFill>
                  <a:schemeClr val="accent1"/>
                </a:solidFill>
                <a:sym typeface="Wingdings" panose="05000000000000000000" pitchFamily="2" charset="2"/>
              </a:rPr>
              <a:t>relate to existing modeling concepts </a:t>
            </a:r>
            <a:r>
              <a:rPr lang="en-US" sz="2000" dirty="0">
                <a:sym typeface="Wingdings" panose="05000000000000000000" pitchFamily="2" charset="2"/>
              </a:rPr>
              <a:t>and standards?</a:t>
            </a:r>
            <a:br>
              <a:rPr lang="en-US" sz="2000" dirty="0">
                <a:sym typeface="Wingdings" panose="05000000000000000000" pitchFamily="2" charset="2"/>
              </a:rPr>
            </a:br>
            <a:br>
              <a:rPr lang="en-US" sz="2000" dirty="0">
                <a:sym typeface="Wingdings" panose="05000000000000000000" pitchFamily="2" charset="2"/>
              </a:rPr>
            </a:br>
            <a:r>
              <a:rPr lang="en-US" sz="2000" dirty="0">
                <a:sym typeface="Wingdings" panose="05000000000000000000" pitchFamily="2" charset="2"/>
              </a:rPr>
              <a:t>RQ3: How can existing modeling concepts </a:t>
            </a:r>
            <a:r>
              <a:rPr lang="en-US" sz="2000" dirty="0">
                <a:solidFill>
                  <a:schemeClr val="accent1"/>
                </a:solidFill>
                <a:sym typeface="Wingdings" panose="05000000000000000000" pitchFamily="2" charset="2"/>
              </a:rPr>
              <a:t>enable</a:t>
            </a:r>
            <a:r>
              <a:rPr lang="en-US" sz="2000" dirty="0">
                <a:sym typeface="Wingdings" panose="05000000000000000000" pitchFamily="2" charset="2"/>
              </a:rPr>
              <a:t> </a:t>
            </a:r>
            <a:r>
              <a:rPr lang="en-US" sz="2000" dirty="0">
                <a:solidFill>
                  <a:schemeClr val="accent1"/>
                </a:solidFill>
                <a:sym typeface="Wingdings" panose="05000000000000000000" pitchFamily="2" charset="2"/>
              </a:rPr>
              <a:t>portability</a:t>
            </a:r>
            <a:r>
              <a:rPr lang="en-US" sz="2000" dirty="0">
                <a:sym typeface="Wingdings" panose="05000000000000000000" pitchFamily="2" charset="2"/>
              </a:rPr>
              <a:t>?</a:t>
            </a:r>
            <a:endParaRPr lang="en-US" sz="4400" dirty="0"/>
          </a:p>
        </p:txBody>
      </p:sp>
      <p:sp>
        <p:nvSpPr>
          <p:cNvPr id="3" name="Textplatzhalter 2">
            <a:extLst>
              <a:ext uri="{FF2B5EF4-FFF2-40B4-BE49-F238E27FC236}">
                <a16:creationId xmlns:a16="http://schemas.microsoft.com/office/drawing/2014/main" id="{722990B8-1CBB-8139-D875-4B30C87283AD}"/>
              </a:ext>
            </a:extLst>
          </p:cNvPr>
          <p:cNvSpPr>
            <a:spLocks noGrp="1"/>
          </p:cNvSpPr>
          <p:nvPr>
            <p:ph type="body" idx="1"/>
          </p:nvPr>
        </p:nvSpPr>
        <p:spPr>
          <a:xfrm>
            <a:off x="2422799" y="1867800"/>
            <a:ext cx="3026729" cy="221599"/>
          </a:xfrm>
        </p:spPr>
        <p:txBody>
          <a:bodyPr/>
          <a:lstStyle/>
          <a:p>
            <a:r>
              <a:rPr lang="en-US" sz="1600" dirty="0"/>
              <a:t>Research Questions</a:t>
            </a:r>
          </a:p>
        </p:txBody>
      </p:sp>
    </p:spTree>
    <p:extLst>
      <p:ext uri="{BB962C8B-B14F-4D97-AF65-F5344CB8AC3E}">
        <p14:creationId xmlns:p14="http://schemas.microsoft.com/office/powerpoint/2010/main" val="27778193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47654CF7-B328-4D11-B5A5-1D9C7654BD16}"/>
              </a:ext>
            </a:extLst>
          </p:cNvPr>
          <p:cNvSpPr>
            <a:spLocks noGrp="1"/>
          </p:cNvSpPr>
          <p:nvPr>
            <p:ph idx="1"/>
          </p:nvPr>
        </p:nvSpPr>
        <p:spPr>
          <a:xfrm>
            <a:off x="468315" y="1598400"/>
            <a:ext cx="4450570" cy="3492500"/>
          </a:xfrm>
        </p:spPr>
        <p:txBody>
          <a:bodyPr/>
          <a:lstStyle/>
          <a:p>
            <a:pPr marL="0" indent="0">
              <a:lnSpc>
                <a:spcPct val="150000"/>
              </a:lnSpc>
              <a:buClr>
                <a:srgbClr val="00519E"/>
              </a:buClr>
              <a:buNone/>
            </a:pPr>
            <a:r>
              <a:rPr lang="en-US" dirty="0"/>
              <a:t> Definition: A digital twin is a </a:t>
            </a:r>
            <a:r>
              <a:rPr lang="en-US" sz="1400" dirty="0">
                <a:solidFill>
                  <a:srgbClr val="00519E"/>
                </a:solidFill>
              </a:rPr>
              <a:t>digital model </a:t>
            </a:r>
            <a:r>
              <a:rPr lang="en-US" sz="1400" dirty="0"/>
              <a:t>of real-world </a:t>
            </a:r>
            <a:br>
              <a:rPr lang="en-US" dirty="0"/>
            </a:br>
            <a:r>
              <a:rPr lang="en-US" dirty="0"/>
              <a:t> </a:t>
            </a:r>
            <a:r>
              <a:rPr lang="en-US" sz="1400" dirty="0"/>
              <a:t>things, places, business processes, and people</a:t>
            </a:r>
            <a:endParaRPr lang="en-US" dirty="0"/>
          </a:p>
          <a:p>
            <a:pPr>
              <a:lnSpc>
                <a:spcPct val="150000"/>
              </a:lnSpc>
              <a:buClr>
                <a:srgbClr val="00519E"/>
              </a:buClr>
            </a:pPr>
            <a:r>
              <a:rPr lang="en-US" dirty="0"/>
              <a:t>JSON-based </a:t>
            </a:r>
            <a:r>
              <a:rPr lang="en-US" dirty="0">
                <a:solidFill>
                  <a:srgbClr val="00519E"/>
                </a:solidFill>
              </a:rPr>
              <a:t>Digital Twin Definition Language (DTDL)</a:t>
            </a:r>
            <a:endParaRPr lang="en-US" dirty="0"/>
          </a:p>
          <a:p>
            <a:pPr>
              <a:lnSpc>
                <a:spcPct val="150000"/>
              </a:lnSpc>
              <a:buClr>
                <a:srgbClr val="00519E"/>
              </a:buClr>
            </a:pPr>
            <a:r>
              <a:rPr lang="en-US" dirty="0"/>
              <a:t>Models </a:t>
            </a:r>
          </a:p>
          <a:p>
            <a:pPr lvl="1">
              <a:lnSpc>
                <a:spcPct val="150000"/>
              </a:lnSpc>
              <a:buClr>
                <a:srgbClr val="00519E"/>
              </a:buClr>
            </a:pPr>
            <a:r>
              <a:rPr lang="en-US" dirty="0"/>
              <a:t>Contextualize raw data </a:t>
            </a:r>
          </a:p>
          <a:p>
            <a:pPr lvl="1">
              <a:lnSpc>
                <a:spcPct val="150000"/>
              </a:lnSpc>
              <a:buClr>
                <a:srgbClr val="00519E"/>
              </a:buClr>
            </a:pPr>
            <a:r>
              <a:rPr lang="en-US" dirty="0"/>
              <a:t>Act as contract to other services</a:t>
            </a:r>
          </a:p>
          <a:p>
            <a:pPr marL="176213" lvl="1" indent="0">
              <a:lnSpc>
                <a:spcPct val="150000"/>
              </a:lnSpc>
              <a:buClr>
                <a:srgbClr val="00519E"/>
              </a:buClr>
              <a:buNone/>
            </a:pPr>
            <a:endParaRPr lang="en-US" dirty="0"/>
          </a:p>
          <a:p>
            <a:pPr>
              <a:lnSpc>
                <a:spcPct val="150000"/>
              </a:lnSpc>
              <a:buClr>
                <a:srgbClr val="00519E"/>
              </a:buClr>
              <a:buFont typeface="Wingdings" panose="05000000000000000000" pitchFamily="2" charset="2"/>
              <a:buChar char="à"/>
            </a:pPr>
            <a:r>
              <a:rPr lang="en-US" dirty="0"/>
              <a:t> Queries for analysis on received data</a:t>
            </a:r>
          </a:p>
          <a:p>
            <a:pPr>
              <a:lnSpc>
                <a:spcPct val="150000"/>
              </a:lnSpc>
              <a:buClr>
                <a:srgbClr val="00519E"/>
              </a:buClr>
              <a:buFont typeface="Wingdings" panose="05000000000000000000" pitchFamily="2" charset="2"/>
              <a:buChar char="à"/>
            </a:pPr>
            <a:r>
              <a:rPr lang="en-US" dirty="0"/>
              <a:t> Visualization</a:t>
            </a:r>
          </a:p>
        </p:txBody>
      </p:sp>
      <p:sp>
        <p:nvSpPr>
          <p:cNvPr id="3" name="Datumsplatzhalter 2">
            <a:extLst>
              <a:ext uri="{FF2B5EF4-FFF2-40B4-BE49-F238E27FC236}">
                <a16:creationId xmlns:a16="http://schemas.microsoft.com/office/drawing/2014/main" id="{CD982987-054D-49A9-BAF6-3C32545C1589}"/>
              </a:ext>
            </a:extLst>
          </p:cNvPr>
          <p:cNvSpPr>
            <a:spLocks noGrp="1"/>
          </p:cNvSpPr>
          <p:nvPr>
            <p:ph type="dt" sz="half" idx="10"/>
          </p:nvPr>
        </p:nvSpPr>
        <p:spPr/>
        <p:txBody>
          <a:bodyPr/>
          <a:lstStyle/>
          <a:p>
            <a:fld id="{F4955F7A-8788-4798-9F89-BCB800974363}" type="datetime4">
              <a:rPr lang="en-US" smtClean="0"/>
              <a:t>July 1, 2022</a:t>
            </a:fld>
            <a:endParaRPr lang="de-DE" dirty="0"/>
          </a:p>
        </p:txBody>
      </p:sp>
      <p:sp>
        <p:nvSpPr>
          <p:cNvPr id="4" name="Fußzeilenplatzhalter 3">
            <a:extLst>
              <a:ext uri="{FF2B5EF4-FFF2-40B4-BE49-F238E27FC236}">
                <a16:creationId xmlns:a16="http://schemas.microsoft.com/office/drawing/2014/main" id="{49215D94-8452-4B11-88F2-1A6A42D873CE}"/>
              </a:ext>
            </a:extLst>
          </p:cNvPr>
          <p:cNvSpPr>
            <a:spLocks noGrp="1"/>
          </p:cNvSpPr>
          <p:nvPr>
            <p:ph type="ftr" sz="quarter" idx="11"/>
          </p:nvPr>
        </p:nvSpPr>
        <p:spPr/>
        <p:txBody>
          <a:bodyPr/>
          <a:lstStyle/>
          <a:p>
            <a:r>
              <a:rPr lang="en-US"/>
              <a:t>Modeling Capabilities of Digital Twin Platforms | Jérôme Pfeiffer | jerome.pfeiffer@isw.uni-stuttgart.de </a:t>
            </a:r>
            <a:endParaRPr lang="de-DE" dirty="0"/>
          </a:p>
        </p:txBody>
      </p:sp>
      <p:sp>
        <p:nvSpPr>
          <p:cNvPr id="5" name="Foliennummernplatzhalter 4">
            <a:extLst>
              <a:ext uri="{FF2B5EF4-FFF2-40B4-BE49-F238E27FC236}">
                <a16:creationId xmlns:a16="http://schemas.microsoft.com/office/drawing/2014/main" id="{794C3BE6-44C1-4C00-BEB1-BA9CC9263098}"/>
              </a:ext>
            </a:extLst>
          </p:cNvPr>
          <p:cNvSpPr>
            <a:spLocks noGrp="1"/>
          </p:cNvSpPr>
          <p:nvPr>
            <p:ph type="sldNum" sz="quarter" idx="12"/>
          </p:nvPr>
        </p:nvSpPr>
        <p:spPr/>
        <p:txBody>
          <a:bodyPr/>
          <a:lstStyle/>
          <a:p>
            <a:fld id="{9E82CC3C-1DC0-4FDA-9590-6CC506AB67F8}" type="slidenum">
              <a:rPr lang="de-DE" smtClean="0"/>
              <a:pPr/>
              <a:t>4</a:t>
            </a:fld>
            <a:endParaRPr lang="de-DE" dirty="0"/>
          </a:p>
        </p:txBody>
      </p:sp>
      <p:sp>
        <p:nvSpPr>
          <p:cNvPr id="6" name="Textplatzhalter 5">
            <a:extLst>
              <a:ext uri="{FF2B5EF4-FFF2-40B4-BE49-F238E27FC236}">
                <a16:creationId xmlns:a16="http://schemas.microsoft.com/office/drawing/2014/main" id="{638EDABF-44BB-4F60-9904-9FCDB6D62C2A}"/>
              </a:ext>
            </a:extLst>
          </p:cNvPr>
          <p:cNvSpPr>
            <a:spLocks noGrp="1"/>
          </p:cNvSpPr>
          <p:nvPr>
            <p:ph type="body" sz="quarter" idx="13"/>
          </p:nvPr>
        </p:nvSpPr>
        <p:spPr/>
        <p:txBody>
          <a:bodyPr/>
          <a:lstStyle/>
          <a:p>
            <a:r>
              <a:rPr lang="en-US" dirty="0"/>
              <a:t>A digital model of real-world things</a:t>
            </a:r>
          </a:p>
        </p:txBody>
      </p:sp>
      <p:sp>
        <p:nvSpPr>
          <p:cNvPr id="7" name="Titel 6">
            <a:extLst>
              <a:ext uri="{FF2B5EF4-FFF2-40B4-BE49-F238E27FC236}">
                <a16:creationId xmlns:a16="http://schemas.microsoft.com/office/drawing/2014/main" id="{BCF932E6-2AC7-4273-A8B3-75A9E08378F3}"/>
              </a:ext>
            </a:extLst>
          </p:cNvPr>
          <p:cNvSpPr>
            <a:spLocks noGrp="1"/>
          </p:cNvSpPr>
          <p:nvPr>
            <p:ph type="title"/>
          </p:nvPr>
        </p:nvSpPr>
        <p:spPr/>
        <p:txBody>
          <a:bodyPr/>
          <a:lstStyle/>
          <a:p>
            <a:r>
              <a:rPr lang="en-US" dirty="0"/>
              <a:t>Microsoft Azure Digital Twin</a:t>
            </a:r>
          </a:p>
        </p:txBody>
      </p:sp>
      <p:grpSp>
        <p:nvGrpSpPr>
          <p:cNvPr id="8" name="Gruppieren 7">
            <a:extLst>
              <a:ext uri="{FF2B5EF4-FFF2-40B4-BE49-F238E27FC236}">
                <a16:creationId xmlns:a16="http://schemas.microsoft.com/office/drawing/2014/main" id="{8BA4B4C5-3515-ED0C-8F8D-3B1ABA33A2FC}"/>
              </a:ext>
            </a:extLst>
          </p:cNvPr>
          <p:cNvGrpSpPr/>
          <p:nvPr/>
        </p:nvGrpSpPr>
        <p:grpSpPr>
          <a:xfrm>
            <a:off x="5161773" y="1494705"/>
            <a:ext cx="3647264" cy="3771612"/>
            <a:chOff x="5161773" y="1494705"/>
            <a:chExt cx="3647264" cy="3771612"/>
          </a:xfrm>
        </p:grpSpPr>
        <p:grpSp>
          <p:nvGrpSpPr>
            <p:cNvPr id="16" name="Gruppieren 15">
              <a:extLst>
                <a:ext uri="{FF2B5EF4-FFF2-40B4-BE49-F238E27FC236}">
                  <a16:creationId xmlns:a16="http://schemas.microsoft.com/office/drawing/2014/main" id="{E8D21578-E70E-4129-A7A7-6CF95DCC1F63}"/>
                </a:ext>
              </a:extLst>
            </p:cNvPr>
            <p:cNvGrpSpPr/>
            <p:nvPr/>
          </p:nvGrpSpPr>
          <p:grpSpPr>
            <a:xfrm>
              <a:off x="5161773" y="1813040"/>
              <a:ext cx="3513912" cy="3166897"/>
              <a:chOff x="5141495" y="963138"/>
              <a:chExt cx="3513912" cy="3166897"/>
            </a:xfrm>
          </p:grpSpPr>
          <p:grpSp>
            <p:nvGrpSpPr>
              <p:cNvPr id="15" name="Gruppieren 14">
                <a:extLst>
                  <a:ext uri="{FF2B5EF4-FFF2-40B4-BE49-F238E27FC236}">
                    <a16:creationId xmlns:a16="http://schemas.microsoft.com/office/drawing/2014/main" id="{2A441F85-32B1-46FA-BB1E-683EE4AEEB17}"/>
                  </a:ext>
                </a:extLst>
              </p:cNvPr>
              <p:cNvGrpSpPr/>
              <p:nvPr/>
            </p:nvGrpSpPr>
            <p:grpSpPr>
              <a:xfrm>
                <a:off x="5141495" y="963138"/>
                <a:ext cx="3328737" cy="3016214"/>
                <a:chOff x="5141495" y="963138"/>
                <a:chExt cx="3328737" cy="3016214"/>
              </a:xfrm>
            </p:grpSpPr>
            <p:sp>
              <p:nvSpPr>
                <p:cNvPr id="13" name="Rectangle 2">
                  <a:extLst>
                    <a:ext uri="{FF2B5EF4-FFF2-40B4-BE49-F238E27FC236}">
                      <a16:creationId xmlns:a16="http://schemas.microsoft.com/office/drawing/2014/main" id="{F86E568A-F275-41BF-8F3D-E7E30081E8BE}"/>
                    </a:ext>
                  </a:extLst>
                </p:cNvPr>
                <p:cNvSpPr>
                  <a:spLocks noChangeArrowheads="1"/>
                </p:cNvSpPr>
                <p:nvPr/>
              </p:nvSpPr>
              <p:spPr bwMode="auto">
                <a:xfrm>
                  <a:off x="5370754" y="963138"/>
                  <a:ext cx="3099478" cy="301621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1000" b="0" i="0" u="none" strike="noStrike" cap="none" normalizeH="0" baseline="0" dirty="0">
                      <a:ln>
                        <a:noFill/>
                      </a:ln>
                      <a:solidFill>
                        <a:schemeClr val="tx1"/>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de-DE" altLang="de-DE" sz="1000" dirty="0">
                      <a:latin typeface="Consolas" panose="020B0609020204030204" pitchFamily="49" charset="0"/>
                    </a:rPr>
                    <a:t>  </a:t>
                  </a:r>
                  <a:r>
                    <a:rPr kumimoji="0" lang="de-DE" altLang="de-DE" sz="1000" b="0" i="0" u="none" strike="noStrike" cap="none" normalizeH="0" baseline="0" dirty="0">
                      <a:ln>
                        <a:noFill/>
                      </a:ln>
                      <a:solidFill>
                        <a:schemeClr val="tx1"/>
                      </a:solidFill>
                      <a:effectLst/>
                      <a:latin typeface="Consolas" panose="020B0609020204030204" pitchFamily="49" charset="0"/>
                    </a:rPr>
                    <a:t>"@</a:t>
                  </a:r>
                  <a:r>
                    <a:rPr kumimoji="0" lang="de-DE" altLang="de-DE" sz="1000" b="0" i="0" u="none" strike="noStrike" cap="none" normalizeH="0" baseline="0" dirty="0" err="1">
                      <a:ln>
                        <a:noFill/>
                      </a:ln>
                      <a:solidFill>
                        <a:schemeClr val="tx1"/>
                      </a:solidFill>
                      <a:effectLst/>
                      <a:latin typeface="Consolas" panose="020B0609020204030204" pitchFamily="49" charset="0"/>
                    </a:rPr>
                    <a:t>id</a:t>
                  </a:r>
                  <a:r>
                    <a:rPr kumimoji="0" lang="de-DE" altLang="de-DE" sz="1000" b="0" i="0" u="none" strike="noStrike" cap="none" normalizeH="0" baseline="0" dirty="0">
                      <a:ln>
                        <a:noFill/>
                      </a:ln>
                      <a:solidFill>
                        <a:schemeClr val="tx1"/>
                      </a:solidFill>
                      <a:effectLst/>
                      <a:latin typeface="Consolas" panose="020B0609020204030204" pitchFamily="49" charset="0"/>
                    </a:rPr>
                    <a:t>": "dtmi:com:example:Building;1",</a:t>
                  </a:r>
                </a:p>
                <a:p>
                  <a:pPr marL="0" marR="0" lvl="0" indent="0" algn="l" defTabSz="914400" rtl="0" eaLnBrk="0" fontAlgn="base" latinLnBrk="0" hangingPunct="0">
                    <a:lnSpc>
                      <a:spcPct val="100000"/>
                    </a:lnSpc>
                    <a:spcBef>
                      <a:spcPct val="0"/>
                    </a:spcBef>
                    <a:spcAft>
                      <a:spcPct val="0"/>
                    </a:spcAft>
                    <a:buClrTx/>
                    <a:buSzTx/>
                    <a:buFontTx/>
                    <a:buNone/>
                    <a:tabLst/>
                  </a:pPr>
                  <a:r>
                    <a:rPr lang="de-DE" altLang="de-DE" sz="1000" dirty="0">
                      <a:latin typeface="Consolas" panose="020B0609020204030204" pitchFamily="49" charset="0"/>
                    </a:rPr>
                    <a:t>  </a:t>
                  </a:r>
                  <a:r>
                    <a:rPr kumimoji="0" lang="de-DE" altLang="de-DE" sz="1000" b="0" i="0" u="none" strike="noStrike" cap="none" normalizeH="0" baseline="0" dirty="0">
                      <a:ln>
                        <a:noFill/>
                      </a:ln>
                      <a:solidFill>
                        <a:schemeClr val="tx1"/>
                      </a:solidFill>
                      <a:effectLst/>
                      <a:latin typeface="Consolas" panose="020B0609020204030204" pitchFamily="49" charset="0"/>
                    </a:rPr>
                    <a:t>"@type": "Interface", </a:t>
                  </a:r>
                </a:p>
                <a:p>
                  <a:pPr marL="0" marR="0" lvl="0" indent="0" algn="l" defTabSz="914400" rtl="0" eaLnBrk="0" fontAlgn="base" latinLnBrk="0" hangingPunct="0">
                    <a:lnSpc>
                      <a:spcPct val="100000"/>
                    </a:lnSpc>
                    <a:spcBef>
                      <a:spcPct val="0"/>
                    </a:spcBef>
                    <a:spcAft>
                      <a:spcPct val="0"/>
                    </a:spcAft>
                    <a:buClrTx/>
                    <a:buSzTx/>
                    <a:buFontTx/>
                    <a:buNone/>
                    <a:tabLst/>
                  </a:pPr>
                  <a:r>
                    <a:rPr lang="de-DE" altLang="de-DE" sz="1000" dirty="0">
                      <a:latin typeface="Consolas" panose="020B0609020204030204" pitchFamily="49" charset="0"/>
                    </a:rPr>
                    <a:t>  </a:t>
                  </a:r>
                  <a:r>
                    <a:rPr kumimoji="0" lang="de-DE" altLang="de-DE" sz="1000" b="0" i="0" u="none" strike="noStrike" cap="none" normalizeH="0" baseline="0" dirty="0">
                      <a:ln>
                        <a:noFill/>
                      </a:ln>
                      <a:solidFill>
                        <a:schemeClr val="tx1"/>
                      </a:solidFill>
                      <a:effectLst/>
                      <a:latin typeface="Consolas" panose="020B0609020204030204" pitchFamily="49" charset="0"/>
                    </a:rPr>
                    <a:t>"</a:t>
                  </a:r>
                  <a:r>
                    <a:rPr kumimoji="0" lang="de-DE" altLang="de-DE" sz="1000" b="0" i="0" u="none" strike="noStrike" cap="none" normalizeH="0" baseline="0" dirty="0" err="1">
                      <a:ln>
                        <a:noFill/>
                      </a:ln>
                      <a:solidFill>
                        <a:schemeClr val="tx1"/>
                      </a:solidFill>
                      <a:effectLst/>
                      <a:latin typeface="Consolas" panose="020B0609020204030204" pitchFamily="49" charset="0"/>
                    </a:rPr>
                    <a:t>displayName</a:t>
                  </a:r>
                  <a:r>
                    <a:rPr kumimoji="0" lang="de-DE" altLang="de-DE" sz="1000" b="0" i="0" u="none" strike="noStrike" cap="none" normalizeH="0" baseline="0" dirty="0">
                      <a:ln>
                        <a:noFill/>
                      </a:ln>
                      <a:solidFill>
                        <a:schemeClr val="tx1"/>
                      </a:solidFill>
                      <a:effectLst/>
                      <a:latin typeface="Consolas" panose="020B0609020204030204" pitchFamily="49" charset="0"/>
                    </a:rPr>
                    <a:t>": "Building", </a:t>
                  </a:r>
                </a:p>
                <a:p>
                  <a:pPr marL="0" marR="0" lvl="0" indent="0" algn="l" defTabSz="914400" rtl="0" eaLnBrk="0" fontAlgn="base" latinLnBrk="0" hangingPunct="0">
                    <a:lnSpc>
                      <a:spcPct val="100000"/>
                    </a:lnSpc>
                    <a:spcBef>
                      <a:spcPct val="0"/>
                    </a:spcBef>
                    <a:spcAft>
                      <a:spcPct val="0"/>
                    </a:spcAft>
                    <a:buClrTx/>
                    <a:buSzTx/>
                    <a:buFontTx/>
                    <a:buNone/>
                    <a:tabLst/>
                  </a:pPr>
                  <a:r>
                    <a:rPr lang="de-DE" altLang="de-DE" sz="1000" dirty="0">
                      <a:latin typeface="Consolas" panose="020B0609020204030204" pitchFamily="49" charset="0"/>
                    </a:rPr>
                    <a:t>  </a:t>
                  </a:r>
                  <a:r>
                    <a:rPr kumimoji="0" lang="de-DE" altLang="de-DE" sz="1000" b="0" i="0" u="none" strike="noStrike" cap="none" normalizeH="0" baseline="0" dirty="0">
                      <a:ln>
                        <a:noFill/>
                      </a:ln>
                      <a:solidFill>
                        <a:schemeClr val="tx1"/>
                      </a:solidFill>
                      <a:effectLst/>
                      <a:latin typeface="Consolas" panose="020B0609020204030204" pitchFamily="49" charset="0"/>
                    </a:rPr>
                    <a:t>"</a:t>
                  </a:r>
                  <a:r>
                    <a:rPr kumimoji="0" lang="de-DE" altLang="de-DE" sz="1000" b="0" i="0" u="none" strike="noStrike" cap="none" normalizeH="0" baseline="0" dirty="0" err="1">
                      <a:ln>
                        <a:noFill/>
                      </a:ln>
                      <a:solidFill>
                        <a:schemeClr val="tx1"/>
                      </a:solidFill>
                      <a:effectLst/>
                      <a:latin typeface="Consolas" panose="020B0609020204030204" pitchFamily="49" charset="0"/>
                    </a:rPr>
                    <a:t>contents</a:t>
                  </a:r>
                  <a:r>
                    <a:rPr kumimoji="0" lang="de-DE" altLang="de-DE" sz="1000" b="0" i="0" u="none" strike="noStrike" cap="none" normalizeH="0" baseline="0" dirty="0">
                      <a:ln>
                        <a:noFill/>
                      </a:ln>
                      <a:solidFill>
                        <a:schemeClr val="tx1"/>
                      </a:solidFill>
                      <a:effectLst/>
                      <a:latin typeface="Consolas" panose="020B0609020204030204" pitchFamily="49" charset="0"/>
                    </a:rPr>
                    <a:t>": [ </a:t>
                  </a:r>
                </a:p>
                <a:p>
                  <a:pPr marL="0" marR="0" lvl="0" indent="0" algn="l" defTabSz="914400" rtl="0" eaLnBrk="0" fontAlgn="base" latinLnBrk="0" hangingPunct="0">
                    <a:lnSpc>
                      <a:spcPct val="100000"/>
                    </a:lnSpc>
                    <a:spcBef>
                      <a:spcPct val="0"/>
                    </a:spcBef>
                    <a:spcAft>
                      <a:spcPct val="0"/>
                    </a:spcAft>
                    <a:buClrTx/>
                    <a:buSzTx/>
                    <a:buFontTx/>
                    <a:buNone/>
                    <a:tabLst/>
                  </a:pPr>
                  <a:r>
                    <a:rPr lang="de-DE" altLang="de-DE" sz="1000" dirty="0">
                      <a:latin typeface="Consolas" panose="020B0609020204030204" pitchFamily="49" charset="0"/>
                    </a:rPr>
                    <a:t>    </a:t>
                  </a:r>
                  <a:r>
                    <a:rPr kumimoji="0" lang="de-DE" altLang="de-DE" sz="1000" b="0" i="0" u="none" strike="noStrike" cap="none" normalizeH="0" baseline="0" dirty="0">
                      <a:ln>
                        <a:noFill/>
                      </a:ln>
                      <a:solidFill>
                        <a:schemeClr val="tx1"/>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de-DE" altLang="de-DE" sz="1000" dirty="0">
                      <a:latin typeface="Consolas" panose="020B0609020204030204" pitchFamily="49" charset="0"/>
                    </a:rPr>
                    <a:t>      </a:t>
                  </a:r>
                  <a:r>
                    <a:rPr kumimoji="0" lang="de-DE" altLang="de-DE" sz="1000" b="0" i="0" u="none" strike="noStrike" cap="none" normalizeH="0" baseline="0" dirty="0">
                      <a:ln>
                        <a:noFill/>
                      </a:ln>
                      <a:solidFill>
                        <a:schemeClr val="tx1"/>
                      </a:solidFill>
                      <a:effectLst/>
                      <a:latin typeface="Consolas" panose="020B0609020204030204" pitchFamily="49" charset="0"/>
                    </a:rPr>
                    <a:t>"@type": "Property",</a:t>
                  </a:r>
                </a:p>
                <a:p>
                  <a:pPr marL="0" marR="0" lvl="0" indent="0" algn="l" defTabSz="914400" rtl="0" eaLnBrk="0" fontAlgn="base" latinLnBrk="0" hangingPunct="0">
                    <a:lnSpc>
                      <a:spcPct val="100000"/>
                    </a:lnSpc>
                    <a:spcBef>
                      <a:spcPct val="0"/>
                    </a:spcBef>
                    <a:spcAft>
                      <a:spcPct val="0"/>
                    </a:spcAft>
                    <a:buClrTx/>
                    <a:buSzTx/>
                    <a:buFontTx/>
                    <a:buNone/>
                    <a:tabLst/>
                  </a:pPr>
                  <a:r>
                    <a:rPr lang="de-DE" altLang="de-DE" sz="1000" dirty="0">
                      <a:latin typeface="Consolas" panose="020B0609020204030204" pitchFamily="49" charset="0"/>
                    </a:rPr>
                    <a:t>     </a:t>
                  </a:r>
                  <a:r>
                    <a:rPr kumimoji="0" lang="de-DE" altLang="de-DE" sz="1000" b="0" i="0" u="none" strike="noStrike" cap="none" normalizeH="0" baseline="0" dirty="0">
                      <a:ln>
                        <a:noFill/>
                      </a:ln>
                      <a:solidFill>
                        <a:schemeClr val="tx1"/>
                      </a:solidFill>
                      <a:effectLst/>
                      <a:latin typeface="Consolas" panose="020B0609020204030204" pitchFamily="49" charset="0"/>
                    </a:rPr>
                    <a:t> "</a:t>
                  </a:r>
                  <a:r>
                    <a:rPr kumimoji="0" lang="de-DE" altLang="de-DE" sz="1000" b="0" i="0" u="none" strike="noStrike" cap="none" normalizeH="0" baseline="0" dirty="0" err="1">
                      <a:ln>
                        <a:noFill/>
                      </a:ln>
                      <a:solidFill>
                        <a:schemeClr val="tx1"/>
                      </a:solidFill>
                      <a:effectLst/>
                      <a:latin typeface="Consolas" panose="020B0609020204030204" pitchFamily="49" charset="0"/>
                    </a:rPr>
                    <a:t>name</a:t>
                  </a:r>
                  <a:r>
                    <a:rPr kumimoji="0" lang="de-DE" altLang="de-DE" sz="1000" b="0" i="0" u="none" strike="noStrike" cap="none" normalizeH="0" baseline="0" dirty="0">
                      <a:ln>
                        <a:noFill/>
                      </a:ln>
                      <a:solidFill>
                        <a:schemeClr val="tx1"/>
                      </a:solidFill>
                      <a:effectLst/>
                      <a:latin typeface="Consolas" panose="020B0609020204030204" pitchFamily="49" charset="0"/>
                    </a:rPr>
                    <a:t>": "</a:t>
                  </a:r>
                  <a:r>
                    <a:rPr kumimoji="0" lang="de-DE" altLang="de-DE" sz="1000" b="0" i="0" u="none" strike="noStrike" cap="none" normalizeH="0" baseline="0" dirty="0" err="1">
                      <a:ln>
                        <a:noFill/>
                      </a:ln>
                      <a:solidFill>
                        <a:schemeClr val="tx1"/>
                      </a:solidFill>
                      <a:effectLst/>
                      <a:latin typeface="Consolas" panose="020B0609020204030204" pitchFamily="49" charset="0"/>
                    </a:rPr>
                    <a:t>name</a:t>
                  </a:r>
                  <a:r>
                    <a:rPr kumimoji="0" lang="de-DE" altLang="de-DE" sz="1000" b="0" i="0" u="none" strike="noStrike" cap="none" normalizeH="0" baseline="0" dirty="0">
                      <a:ln>
                        <a:noFill/>
                      </a:ln>
                      <a:solidFill>
                        <a:schemeClr val="tx1"/>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de-DE" altLang="de-DE" sz="1000" dirty="0">
                      <a:latin typeface="Consolas" panose="020B0609020204030204" pitchFamily="49" charset="0"/>
                    </a:rPr>
                    <a:t>      </a:t>
                  </a:r>
                  <a:r>
                    <a:rPr kumimoji="0" lang="de-DE" altLang="de-DE" sz="1000" b="0" i="0" u="none" strike="noStrike" cap="none" normalizeH="0" baseline="0" dirty="0">
                      <a:ln>
                        <a:noFill/>
                      </a:ln>
                      <a:solidFill>
                        <a:schemeClr val="tx1"/>
                      </a:solidFill>
                      <a:effectLst/>
                      <a:latin typeface="Consolas" panose="020B0609020204030204" pitchFamily="49" charset="0"/>
                    </a:rPr>
                    <a:t>"</a:t>
                  </a:r>
                  <a:r>
                    <a:rPr kumimoji="0" lang="de-DE" altLang="de-DE" sz="1000" b="0" i="0" u="none" strike="noStrike" cap="none" normalizeH="0" baseline="0" dirty="0" err="1">
                      <a:ln>
                        <a:noFill/>
                      </a:ln>
                      <a:solidFill>
                        <a:schemeClr val="tx1"/>
                      </a:solidFill>
                      <a:effectLst/>
                      <a:latin typeface="Consolas" panose="020B0609020204030204" pitchFamily="49" charset="0"/>
                    </a:rPr>
                    <a:t>schema</a:t>
                  </a:r>
                  <a:r>
                    <a:rPr kumimoji="0" lang="de-DE" altLang="de-DE" sz="1000" b="0" i="0" u="none" strike="noStrike" cap="none" normalizeH="0" baseline="0" dirty="0">
                      <a:ln>
                        <a:noFill/>
                      </a:ln>
                      <a:solidFill>
                        <a:schemeClr val="tx1"/>
                      </a:solidFill>
                      <a:effectLst/>
                      <a:latin typeface="Consolas" panose="020B0609020204030204" pitchFamily="49" charset="0"/>
                    </a:rPr>
                    <a:t>": "</a:t>
                  </a:r>
                  <a:r>
                    <a:rPr kumimoji="0" lang="de-DE" altLang="de-DE" sz="1000" b="0" i="0" u="none" strike="noStrike" cap="none" normalizeH="0" baseline="0" dirty="0" err="1">
                      <a:ln>
                        <a:noFill/>
                      </a:ln>
                      <a:solidFill>
                        <a:schemeClr val="tx1"/>
                      </a:solidFill>
                      <a:effectLst/>
                      <a:latin typeface="Consolas" panose="020B0609020204030204" pitchFamily="49" charset="0"/>
                    </a:rPr>
                    <a:t>string</a:t>
                  </a:r>
                  <a:r>
                    <a:rPr kumimoji="0" lang="de-DE" altLang="de-DE" sz="1000" b="0" i="0" u="none" strike="noStrike" cap="none" normalizeH="0" baseline="0" dirty="0">
                      <a:ln>
                        <a:noFill/>
                      </a:ln>
                      <a:solidFill>
                        <a:schemeClr val="tx1"/>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de-DE" altLang="de-DE" sz="1000" dirty="0">
                      <a:latin typeface="Consolas" panose="020B0609020204030204" pitchFamily="49" charset="0"/>
                    </a:rPr>
                    <a:t>      </a:t>
                  </a:r>
                  <a:r>
                    <a:rPr kumimoji="0" lang="de-DE" altLang="de-DE" sz="1000" b="0" i="0" u="none" strike="noStrike" cap="none" normalizeH="0" baseline="0" dirty="0">
                      <a:ln>
                        <a:noFill/>
                      </a:ln>
                      <a:solidFill>
                        <a:schemeClr val="tx1"/>
                      </a:solidFill>
                      <a:effectLst/>
                      <a:latin typeface="Consolas" panose="020B0609020204030204" pitchFamily="49" charset="0"/>
                    </a:rPr>
                    <a:t>"</a:t>
                  </a:r>
                  <a:r>
                    <a:rPr kumimoji="0" lang="de-DE" altLang="de-DE" sz="1000" b="0" i="0" u="none" strike="noStrike" cap="none" normalizeH="0" baseline="0" dirty="0" err="1">
                      <a:ln>
                        <a:noFill/>
                      </a:ln>
                      <a:solidFill>
                        <a:schemeClr val="tx1"/>
                      </a:solidFill>
                      <a:effectLst/>
                      <a:latin typeface="Consolas" panose="020B0609020204030204" pitchFamily="49" charset="0"/>
                    </a:rPr>
                    <a:t>writable</a:t>
                  </a:r>
                  <a:r>
                    <a:rPr kumimoji="0" lang="de-DE" altLang="de-DE" sz="1000" b="0" i="0" u="none" strike="noStrike" cap="none" normalizeH="0" baseline="0" dirty="0">
                      <a:ln>
                        <a:noFill/>
                      </a:ln>
                      <a:solidFill>
                        <a:schemeClr val="tx1"/>
                      </a:solidFill>
                      <a:effectLst/>
                      <a:latin typeface="Consolas" panose="020B0609020204030204" pitchFamily="49" charset="0"/>
                    </a:rPr>
                    <a:t>": </a:t>
                  </a:r>
                  <a:r>
                    <a:rPr kumimoji="0" lang="de-DE" altLang="de-DE" sz="1000" b="0" i="0" u="none" strike="noStrike" cap="none" normalizeH="0" baseline="0" dirty="0" err="1">
                      <a:ln>
                        <a:noFill/>
                      </a:ln>
                      <a:solidFill>
                        <a:schemeClr val="tx1"/>
                      </a:solidFill>
                      <a:effectLst/>
                      <a:latin typeface="Consolas" panose="020B0609020204030204" pitchFamily="49" charset="0"/>
                    </a:rPr>
                    <a:t>true</a:t>
                  </a:r>
                  <a:r>
                    <a:rPr kumimoji="0" lang="de-DE" altLang="de-DE" sz="1000" b="0" i="0" u="none" strike="noStrike" cap="none" normalizeH="0" baseline="0" dirty="0">
                      <a:ln>
                        <a:noFill/>
                      </a:ln>
                      <a:solidFill>
                        <a:schemeClr val="tx1"/>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de-DE" altLang="de-DE" sz="1000" dirty="0">
                      <a:latin typeface="Consolas" panose="020B0609020204030204" pitchFamily="49" charset="0"/>
                    </a:rPr>
                    <a:t>    </a:t>
                  </a:r>
                  <a:r>
                    <a:rPr kumimoji="0" lang="de-DE" altLang="de-DE" sz="1000" b="0" i="0" u="none" strike="noStrike" cap="none" normalizeH="0" baseline="0" dirty="0">
                      <a:ln>
                        <a:noFill/>
                      </a:ln>
                      <a:solidFill>
                        <a:schemeClr val="tx1"/>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de-DE" altLang="de-DE" sz="1000" dirty="0">
                      <a:latin typeface="Consolas" panose="020B0609020204030204" pitchFamily="49" charset="0"/>
                    </a:rPr>
                    <a:t>    </a:t>
                  </a:r>
                  <a:r>
                    <a:rPr kumimoji="0" lang="de-DE" altLang="de-DE" sz="1000" b="0" i="0" u="none" strike="noStrike" cap="none" normalizeH="0" baseline="0" dirty="0">
                      <a:ln>
                        <a:noFill/>
                      </a:ln>
                      <a:solidFill>
                        <a:schemeClr val="tx1"/>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de-DE" altLang="de-DE" sz="1000" dirty="0">
                      <a:latin typeface="Consolas" panose="020B0609020204030204" pitchFamily="49" charset="0"/>
                    </a:rPr>
                    <a:t>      </a:t>
                  </a:r>
                  <a:r>
                    <a:rPr kumimoji="0" lang="de-DE" altLang="de-DE" sz="1000" b="0" i="0" u="none" strike="noStrike" cap="none" normalizeH="0" baseline="0" dirty="0">
                      <a:ln>
                        <a:noFill/>
                      </a:ln>
                      <a:solidFill>
                        <a:schemeClr val="tx1"/>
                      </a:solidFill>
                      <a:effectLst/>
                      <a:latin typeface="Consolas" panose="020B0609020204030204" pitchFamily="49" charset="0"/>
                    </a:rPr>
                    <a:t>"@type": "</a:t>
                  </a:r>
                  <a:r>
                    <a:rPr kumimoji="0" lang="de-DE" altLang="de-DE" sz="1000" b="0" i="0" u="none" strike="noStrike" cap="none" normalizeH="0" baseline="0" dirty="0" err="1">
                      <a:ln>
                        <a:noFill/>
                      </a:ln>
                      <a:solidFill>
                        <a:schemeClr val="tx1"/>
                      </a:solidFill>
                      <a:effectLst/>
                      <a:latin typeface="Consolas" panose="020B0609020204030204" pitchFamily="49" charset="0"/>
                    </a:rPr>
                    <a:t>Relationship</a:t>
                  </a:r>
                  <a:r>
                    <a:rPr kumimoji="0" lang="de-DE" altLang="de-DE" sz="1000" b="0" i="0" u="none" strike="noStrike" cap="none" normalizeH="0" baseline="0" dirty="0">
                      <a:ln>
                        <a:noFill/>
                      </a:ln>
                      <a:solidFill>
                        <a:schemeClr val="tx1"/>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de-DE" altLang="de-DE" sz="1000" dirty="0">
                      <a:latin typeface="Consolas" panose="020B0609020204030204" pitchFamily="49" charset="0"/>
                    </a:rPr>
                    <a:t>     </a:t>
                  </a:r>
                  <a:r>
                    <a:rPr kumimoji="0" lang="de-DE" altLang="de-DE" sz="1000" b="0" i="0" u="none" strike="noStrike" cap="none" normalizeH="0" baseline="0" dirty="0">
                      <a:ln>
                        <a:noFill/>
                      </a:ln>
                      <a:solidFill>
                        <a:schemeClr val="tx1"/>
                      </a:solidFill>
                      <a:effectLst/>
                      <a:latin typeface="Consolas" panose="020B0609020204030204" pitchFamily="49" charset="0"/>
                    </a:rPr>
                    <a:t> "</a:t>
                  </a:r>
                  <a:r>
                    <a:rPr kumimoji="0" lang="de-DE" altLang="de-DE" sz="1000" b="0" i="0" u="none" strike="noStrike" cap="none" normalizeH="0" baseline="0" dirty="0" err="1">
                      <a:ln>
                        <a:noFill/>
                      </a:ln>
                      <a:solidFill>
                        <a:schemeClr val="tx1"/>
                      </a:solidFill>
                      <a:effectLst/>
                      <a:latin typeface="Consolas" panose="020B0609020204030204" pitchFamily="49" charset="0"/>
                    </a:rPr>
                    <a:t>name</a:t>
                  </a:r>
                  <a:r>
                    <a:rPr kumimoji="0" lang="de-DE" altLang="de-DE" sz="1000" b="0" i="0" u="none" strike="noStrike" cap="none" normalizeH="0" baseline="0" dirty="0">
                      <a:ln>
                        <a:noFill/>
                      </a:ln>
                      <a:solidFill>
                        <a:schemeClr val="tx1"/>
                      </a:solidFill>
                      <a:effectLst/>
                      <a:latin typeface="Consolas" panose="020B0609020204030204" pitchFamily="49" charset="0"/>
                    </a:rPr>
                    <a:t>": "</a:t>
                  </a:r>
                  <a:r>
                    <a:rPr kumimoji="0" lang="de-DE" altLang="de-DE" sz="1000" b="0" i="0" u="none" strike="noStrike" cap="none" normalizeH="0" baseline="0" dirty="0" err="1">
                      <a:ln>
                        <a:noFill/>
                      </a:ln>
                      <a:solidFill>
                        <a:schemeClr val="tx1"/>
                      </a:solidFill>
                      <a:effectLst/>
                      <a:latin typeface="Consolas" panose="020B0609020204030204" pitchFamily="49" charset="0"/>
                    </a:rPr>
                    <a:t>contains</a:t>
                  </a:r>
                  <a:r>
                    <a:rPr kumimoji="0" lang="de-DE" altLang="de-DE" sz="1000" b="0" i="0" u="none" strike="noStrike" cap="none" normalizeH="0" baseline="0" dirty="0">
                      <a:ln>
                        <a:noFill/>
                      </a:ln>
                      <a:solidFill>
                        <a:schemeClr val="tx1"/>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de-DE" altLang="de-DE" sz="1000" dirty="0">
                      <a:latin typeface="Consolas" panose="020B0609020204030204" pitchFamily="49" charset="0"/>
                    </a:rPr>
                    <a:t>     </a:t>
                  </a:r>
                  <a:r>
                    <a:rPr kumimoji="0" lang="de-DE" altLang="de-DE" sz="1000" b="0" i="0" u="none" strike="noStrike" cap="none" normalizeH="0" baseline="0" dirty="0">
                      <a:ln>
                        <a:noFill/>
                      </a:ln>
                      <a:solidFill>
                        <a:schemeClr val="tx1"/>
                      </a:solidFill>
                      <a:effectLst/>
                      <a:latin typeface="Consolas" panose="020B0609020204030204" pitchFamily="49" charset="0"/>
                    </a:rPr>
                    <a:t> "</a:t>
                  </a:r>
                  <a:r>
                    <a:rPr kumimoji="0" lang="de-DE" altLang="de-DE" sz="1000" b="0" i="0" u="none" strike="noStrike" cap="none" normalizeH="0" baseline="0" dirty="0" err="1">
                      <a:ln>
                        <a:noFill/>
                      </a:ln>
                      <a:solidFill>
                        <a:schemeClr val="tx1"/>
                      </a:solidFill>
                      <a:effectLst/>
                      <a:latin typeface="Consolas" panose="020B0609020204030204" pitchFamily="49" charset="0"/>
                    </a:rPr>
                    <a:t>target</a:t>
                  </a:r>
                  <a:r>
                    <a:rPr kumimoji="0" lang="de-DE" altLang="de-DE" sz="1000" b="0" i="0" u="none" strike="noStrike" cap="none" normalizeH="0" baseline="0" dirty="0">
                      <a:ln>
                        <a:noFill/>
                      </a:ln>
                      <a:solidFill>
                        <a:schemeClr val="tx1"/>
                      </a:solidFill>
                      <a:effectLst/>
                      <a:latin typeface="Consolas" panose="020B0609020204030204" pitchFamily="49" charset="0"/>
                    </a:rPr>
                    <a:t>": "dtmi:com:example:Room;1" </a:t>
                  </a:r>
                </a:p>
                <a:p>
                  <a:pPr marL="0" marR="0" lvl="0" indent="0" algn="l" defTabSz="914400" rtl="0" eaLnBrk="0" fontAlgn="base" latinLnBrk="0" hangingPunct="0">
                    <a:lnSpc>
                      <a:spcPct val="100000"/>
                    </a:lnSpc>
                    <a:spcBef>
                      <a:spcPct val="0"/>
                    </a:spcBef>
                    <a:spcAft>
                      <a:spcPct val="0"/>
                    </a:spcAft>
                    <a:buClrTx/>
                    <a:buSzTx/>
                    <a:buFontTx/>
                    <a:buNone/>
                    <a:tabLst/>
                  </a:pPr>
                  <a:r>
                    <a:rPr lang="de-DE" altLang="de-DE" sz="1000" dirty="0">
                      <a:latin typeface="Consolas" panose="020B0609020204030204" pitchFamily="49" charset="0"/>
                    </a:rPr>
                    <a:t>    </a:t>
                  </a:r>
                  <a:r>
                    <a:rPr kumimoji="0" lang="de-DE" altLang="de-DE" sz="1000" b="0" i="0" u="none" strike="noStrike" cap="none" normalizeH="0" baseline="0" dirty="0">
                      <a:ln>
                        <a:noFill/>
                      </a:ln>
                      <a:solidFill>
                        <a:schemeClr val="tx1"/>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de-DE" altLang="de-DE" sz="1000" dirty="0">
                      <a:latin typeface="Consolas" panose="020B0609020204030204" pitchFamily="49" charset="0"/>
                    </a:rPr>
                    <a:t>  </a:t>
                  </a:r>
                  <a:r>
                    <a:rPr kumimoji="0" lang="de-DE" altLang="de-DE" sz="1000" b="0" i="0" u="none" strike="noStrike" cap="none" normalizeH="0" baseline="0" dirty="0">
                      <a:ln>
                        <a:noFill/>
                      </a:ln>
                      <a:solidFill>
                        <a:schemeClr val="tx1"/>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de-DE" altLang="de-DE" sz="1000" dirty="0">
                      <a:latin typeface="Consolas" panose="020B0609020204030204" pitchFamily="49" charset="0"/>
                    </a:rPr>
                    <a:t>  </a:t>
                  </a:r>
                  <a:r>
                    <a:rPr kumimoji="0" lang="de-DE" altLang="de-DE" sz="1000" b="0" i="0" u="none" strike="noStrike" cap="none" normalizeH="0" baseline="0" dirty="0">
                      <a:ln>
                        <a:noFill/>
                      </a:ln>
                      <a:solidFill>
                        <a:schemeClr val="tx1"/>
                      </a:solidFill>
                      <a:effectLst/>
                      <a:latin typeface="Consolas" panose="020B0609020204030204" pitchFamily="49" charset="0"/>
                    </a:rPr>
                    <a:t>"@</a:t>
                  </a:r>
                  <a:r>
                    <a:rPr kumimoji="0" lang="de-DE" altLang="de-DE" sz="1000" b="0" i="0" u="none" strike="noStrike" cap="none" normalizeH="0" baseline="0" dirty="0" err="1">
                      <a:ln>
                        <a:noFill/>
                      </a:ln>
                      <a:solidFill>
                        <a:schemeClr val="tx1"/>
                      </a:solidFill>
                      <a:effectLst/>
                      <a:latin typeface="Consolas" panose="020B0609020204030204" pitchFamily="49" charset="0"/>
                    </a:rPr>
                    <a:t>context</a:t>
                  </a:r>
                  <a:r>
                    <a:rPr kumimoji="0" lang="de-DE" altLang="de-DE" sz="1000" b="0" i="0" u="none" strike="noStrike" cap="none" normalizeH="0" baseline="0" dirty="0">
                      <a:ln>
                        <a:noFill/>
                      </a:ln>
                      <a:solidFill>
                        <a:schemeClr val="tx1"/>
                      </a:solidFill>
                      <a:effectLst/>
                      <a:latin typeface="Consolas" panose="020B0609020204030204" pitchFamily="49" charset="0"/>
                    </a:rPr>
                    <a:t>": "dtmi:dtdl:context;2"</a:t>
                  </a:r>
                </a:p>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1000" b="0" i="0" u="none" strike="noStrike" cap="none" normalizeH="0" baseline="0" dirty="0">
                      <a:ln>
                        <a:noFill/>
                      </a:ln>
                      <a:solidFill>
                        <a:schemeClr val="tx1"/>
                      </a:solidFill>
                      <a:effectLst/>
                      <a:latin typeface="Consolas" panose="020B0609020204030204" pitchFamily="49" charset="0"/>
                    </a:rPr>
                    <a:t>}</a:t>
                  </a:r>
                  <a:r>
                    <a:rPr kumimoji="0" lang="de-DE" altLang="de-DE" sz="600" b="0" i="0" u="none" strike="noStrike" cap="none" normalizeH="0" baseline="0" dirty="0">
                      <a:ln>
                        <a:noFill/>
                      </a:ln>
                      <a:solidFill>
                        <a:schemeClr val="tx1"/>
                      </a:solidFill>
                      <a:effectLst/>
                      <a:latin typeface="Consolas" panose="020B0609020204030204" pitchFamily="49" charset="0"/>
                    </a:rPr>
                    <a:t> </a:t>
                  </a:r>
                  <a:endParaRPr kumimoji="0" lang="de-DE" altLang="de-DE" sz="1800" b="0" i="0" u="none" strike="noStrike" cap="none" normalizeH="0" baseline="0" dirty="0">
                    <a:ln>
                      <a:noFill/>
                    </a:ln>
                    <a:solidFill>
                      <a:schemeClr val="tx1"/>
                    </a:solidFill>
                    <a:effectLst/>
                    <a:latin typeface="Consolas" panose="020B0609020204030204" pitchFamily="49" charset="0"/>
                  </a:endParaRPr>
                </a:p>
              </p:txBody>
            </p:sp>
            <p:sp>
              <p:nvSpPr>
                <p:cNvPr id="14" name="Rectangle 2">
                  <a:extLst>
                    <a:ext uri="{FF2B5EF4-FFF2-40B4-BE49-F238E27FC236}">
                      <a16:creationId xmlns:a16="http://schemas.microsoft.com/office/drawing/2014/main" id="{A88079C8-9250-4920-8645-F0125881818B}"/>
                    </a:ext>
                  </a:extLst>
                </p:cNvPr>
                <p:cNvSpPr>
                  <a:spLocks noChangeArrowheads="1"/>
                </p:cNvSpPr>
                <p:nvPr/>
              </p:nvSpPr>
              <p:spPr bwMode="auto">
                <a:xfrm>
                  <a:off x="5141495" y="963142"/>
                  <a:ext cx="229260" cy="301621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45720" rIns="3600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de-DE" altLang="de-DE" sz="1000" b="0" i="0" u="none" strike="noStrike" cap="none" normalizeH="0" baseline="0" dirty="0">
                      <a:ln>
                        <a:noFill/>
                      </a:ln>
                      <a:solidFill>
                        <a:schemeClr val="tx1"/>
                      </a:solidFill>
                      <a:effectLst/>
                      <a:latin typeface="Consolas" panose="020B0609020204030204" pitchFamily="49" charset="0"/>
                    </a:rPr>
                    <a:t>1</a:t>
                  </a:r>
                </a:p>
                <a:p>
                  <a:pPr marL="0" marR="0" lvl="0" indent="0" algn="ctr" defTabSz="914400" rtl="0" eaLnBrk="0" fontAlgn="base" latinLnBrk="0" hangingPunct="0">
                    <a:lnSpc>
                      <a:spcPct val="100000"/>
                    </a:lnSpc>
                    <a:spcBef>
                      <a:spcPct val="0"/>
                    </a:spcBef>
                    <a:spcAft>
                      <a:spcPct val="0"/>
                    </a:spcAft>
                    <a:buClrTx/>
                    <a:buSzTx/>
                    <a:buFontTx/>
                    <a:buNone/>
                    <a:tabLst/>
                  </a:pPr>
                  <a:r>
                    <a:rPr lang="de-DE" altLang="de-DE" sz="1000" dirty="0">
                      <a:latin typeface="Consolas" panose="020B0609020204030204" pitchFamily="49" charset="0"/>
                    </a:rPr>
                    <a:t>2</a:t>
                  </a:r>
                </a:p>
                <a:p>
                  <a:pPr marL="0" marR="0" lvl="0" indent="0" algn="ctr" defTabSz="914400" rtl="0" eaLnBrk="0" fontAlgn="base" latinLnBrk="0" hangingPunct="0">
                    <a:lnSpc>
                      <a:spcPct val="100000"/>
                    </a:lnSpc>
                    <a:spcBef>
                      <a:spcPct val="0"/>
                    </a:spcBef>
                    <a:spcAft>
                      <a:spcPct val="0"/>
                    </a:spcAft>
                    <a:buClrTx/>
                    <a:buSzTx/>
                    <a:buFontTx/>
                    <a:buNone/>
                    <a:tabLst/>
                  </a:pPr>
                  <a:r>
                    <a:rPr kumimoji="0" lang="de-DE" altLang="de-DE" sz="1000" b="0" i="0" u="none" strike="noStrike" cap="none" normalizeH="0" baseline="0" dirty="0">
                      <a:ln>
                        <a:noFill/>
                      </a:ln>
                      <a:solidFill>
                        <a:schemeClr val="tx1"/>
                      </a:solidFill>
                      <a:effectLst/>
                      <a:latin typeface="Consolas" panose="020B0609020204030204" pitchFamily="49" charset="0"/>
                    </a:rPr>
                    <a:t>3</a:t>
                  </a:r>
                </a:p>
                <a:p>
                  <a:pPr marL="0" marR="0" lvl="0" indent="0" algn="ctr" defTabSz="914400" rtl="0" eaLnBrk="0" fontAlgn="base" latinLnBrk="0" hangingPunct="0">
                    <a:lnSpc>
                      <a:spcPct val="100000"/>
                    </a:lnSpc>
                    <a:spcBef>
                      <a:spcPct val="0"/>
                    </a:spcBef>
                    <a:spcAft>
                      <a:spcPct val="0"/>
                    </a:spcAft>
                    <a:buClrTx/>
                    <a:buSzTx/>
                    <a:buFontTx/>
                    <a:buNone/>
                    <a:tabLst/>
                  </a:pPr>
                  <a:r>
                    <a:rPr lang="de-DE" altLang="de-DE" sz="1000" dirty="0">
                      <a:latin typeface="Consolas" panose="020B0609020204030204" pitchFamily="49" charset="0"/>
                    </a:rPr>
                    <a:t>4</a:t>
                  </a:r>
                </a:p>
                <a:p>
                  <a:pPr marL="0" marR="0" lvl="0" indent="0" algn="ctr" defTabSz="914400" rtl="0" eaLnBrk="0" fontAlgn="base" latinLnBrk="0" hangingPunct="0">
                    <a:lnSpc>
                      <a:spcPct val="100000"/>
                    </a:lnSpc>
                    <a:spcBef>
                      <a:spcPct val="0"/>
                    </a:spcBef>
                    <a:spcAft>
                      <a:spcPct val="0"/>
                    </a:spcAft>
                    <a:buClrTx/>
                    <a:buSzTx/>
                    <a:buFontTx/>
                    <a:buNone/>
                    <a:tabLst/>
                  </a:pPr>
                  <a:r>
                    <a:rPr kumimoji="0" lang="de-DE" altLang="de-DE" sz="1000" b="0" i="0" u="none" strike="noStrike" cap="none" normalizeH="0" baseline="0" dirty="0">
                      <a:ln>
                        <a:noFill/>
                      </a:ln>
                      <a:solidFill>
                        <a:schemeClr val="tx1"/>
                      </a:solidFill>
                      <a:effectLst/>
                      <a:latin typeface="Consolas" panose="020B0609020204030204" pitchFamily="49" charset="0"/>
                    </a:rPr>
                    <a:t>5</a:t>
                  </a:r>
                </a:p>
                <a:p>
                  <a:pPr marL="0" marR="0" lvl="0" indent="0" algn="ctr" defTabSz="914400" rtl="0" eaLnBrk="0" fontAlgn="base" latinLnBrk="0" hangingPunct="0">
                    <a:lnSpc>
                      <a:spcPct val="100000"/>
                    </a:lnSpc>
                    <a:spcBef>
                      <a:spcPct val="0"/>
                    </a:spcBef>
                    <a:spcAft>
                      <a:spcPct val="0"/>
                    </a:spcAft>
                    <a:buClrTx/>
                    <a:buSzTx/>
                    <a:buFontTx/>
                    <a:buNone/>
                    <a:tabLst/>
                  </a:pPr>
                  <a:r>
                    <a:rPr lang="de-DE" altLang="de-DE" sz="1000" dirty="0">
                      <a:latin typeface="Consolas" panose="020B0609020204030204" pitchFamily="49" charset="0"/>
                    </a:rPr>
                    <a:t>6</a:t>
                  </a:r>
                </a:p>
                <a:p>
                  <a:pPr marL="0" marR="0" lvl="0" indent="0" algn="ctr" defTabSz="914400" rtl="0" eaLnBrk="0" fontAlgn="base" latinLnBrk="0" hangingPunct="0">
                    <a:lnSpc>
                      <a:spcPct val="100000"/>
                    </a:lnSpc>
                    <a:spcBef>
                      <a:spcPct val="0"/>
                    </a:spcBef>
                    <a:spcAft>
                      <a:spcPct val="0"/>
                    </a:spcAft>
                    <a:buClrTx/>
                    <a:buSzTx/>
                    <a:buFontTx/>
                    <a:buNone/>
                    <a:tabLst/>
                  </a:pPr>
                  <a:r>
                    <a:rPr lang="de-DE" altLang="de-DE" sz="1000" dirty="0">
                      <a:latin typeface="Consolas" panose="020B0609020204030204" pitchFamily="49" charset="0"/>
                    </a:rPr>
                    <a:t>7</a:t>
                  </a:r>
                </a:p>
                <a:p>
                  <a:pPr marL="0" marR="0" lvl="0" indent="0" algn="ctr" defTabSz="914400" rtl="0" eaLnBrk="0" fontAlgn="base" latinLnBrk="0" hangingPunct="0">
                    <a:lnSpc>
                      <a:spcPct val="100000"/>
                    </a:lnSpc>
                    <a:spcBef>
                      <a:spcPct val="0"/>
                    </a:spcBef>
                    <a:spcAft>
                      <a:spcPct val="0"/>
                    </a:spcAft>
                    <a:buClrTx/>
                    <a:buSzTx/>
                    <a:buFontTx/>
                    <a:buNone/>
                    <a:tabLst/>
                  </a:pPr>
                  <a:r>
                    <a:rPr kumimoji="0" lang="de-DE" altLang="de-DE" sz="1000" b="0" i="0" u="none" strike="noStrike" cap="none" normalizeH="0" baseline="0" dirty="0">
                      <a:ln>
                        <a:noFill/>
                      </a:ln>
                      <a:solidFill>
                        <a:schemeClr val="tx1"/>
                      </a:solidFill>
                      <a:effectLst/>
                      <a:latin typeface="Consolas" panose="020B0609020204030204" pitchFamily="49" charset="0"/>
                    </a:rPr>
                    <a:t>8</a:t>
                  </a:r>
                </a:p>
                <a:p>
                  <a:pPr marL="0" marR="0" lvl="0" indent="0" algn="ctr" defTabSz="914400" rtl="0" eaLnBrk="0" fontAlgn="base" latinLnBrk="0" hangingPunct="0">
                    <a:lnSpc>
                      <a:spcPct val="100000"/>
                    </a:lnSpc>
                    <a:spcBef>
                      <a:spcPct val="0"/>
                    </a:spcBef>
                    <a:spcAft>
                      <a:spcPct val="0"/>
                    </a:spcAft>
                    <a:buClrTx/>
                    <a:buSzTx/>
                    <a:buFontTx/>
                    <a:buNone/>
                    <a:tabLst/>
                  </a:pPr>
                  <a:r>
                    <a:rPr lang="de-DE" altLang="de-DE" sz="1000" dirty="0">
                      <a:latin typeface="Consolas" panose="020B0609020204030204" pitchFamily="49" charset="0"/>
                    </a:rPr>
                    <a:t>9</a:t>
                  </a:r>
                </a:p>
                <a:p>
                  <a:pPr marL="0" marR="0" lvl="0" indent="0" algn="ctr" defTabSz="914400" rtl="0" eaLnBrk="0" fontAlgn="base" latinLnBrk="0" hangingPunct="0">
                    <a:lnSpc>
                      <a:spcPct val="100000"/>
                    </a:lnSpc>
                    <a:spcBef>
                      <a:spcPct val="0"/>
                    </a:spcBef>
                    <a:spcAft>
                      <a:spcPct val="0"/>
                    </a:spcAft>
                    <a:buClrTx/>
                    <a:buSzTx/>
                    <a:buFontTx/>
                    <a:buNone/>
                    <a:tabLst/>
                  </a:pPr>
                  <a:r>
                    <a:rPr kumimoji="0" lang="de-DE" altLang="de-DE" sz="1000" b="0" i="0" u="none" strike="noStrike" cap="none" normalizeH="0" baseline="0" dirty="0">
                      <a:ln>
                        <a:noFill/>
                      </a:ln>
                      <a:solidFill>
                        <a:schemeClr val="tx1"/>
                      </a:solidFill>
                      <a:effectLst/>
                      <a:latin typeface="Consolas" panose="020B0609020204030204" pitchFamily="49" charset="0"/>
                    </a:rPr>
                    <a:t>10</a:t>
                  </a:r>
                </a:p>
                <a:p>
                  <a:pPr marL="0" marR="0" lvl="0" indent="0" algn="ctr" defTabSz="914400" rtl="0" eaLnBrk="0" fontAlgn="base" latinLnBrk="0" hangingPunct="0">
                    <a:lnSpc>
                      <a:spcPct val="100000"/>
                    </a:lnSpc>
                    <a:spcBef>
                      <a:spcPct val="0"/>
                    </a:spcBef>
                    <a:spcAft>
                      <a:spcPct val="0"/>
                    </a:spcAft>
                    <a:buClrTx/>
                    <a:buSzTx/>
                    <a:buFontTx/>
                    <a:buNone/>
                    <a:tabLst/>
                  </a:pPr>
                  <a:r>
                    <a:rPr lang="de-DE" altLang="de-DE" sz="1000" dirty="0">
                      <a:latin typeface="Consolas" panose="020B0609020204030204" pitchFamily="49" charset="0"/>
                    </a:rPr>
                    <a:t>11</a:t>
                  </a:r>
                </a:p>
                <a:p>
                  <a:pPr marL="0" marR="0" lvl="0" indent="0" algn="ctr" defTabSz="914400" rtl="0" eaLnBrk="0" fontAlgn="base" latinLnBrk="0" hangingPunct="0">
                    <a:lnSpc>
                      <a:spcPct val="100000"/>
                    </a:lnSpc>
                    <a:spcBef>
                      <a:spcPct val="0"/>
                    </a:spcBef>
                    <a:spcAft>
                      <a:spcPct val="0"/>
                    </a:spcAft>
                    <a:buClrTx/>
                    <a:buSzTx/>
                    <a:buFontTx/>
                    <a:buNone/>
                    <a:tabLst/>
                  </a:pPr>
                  <a:r>
                    <a:rPr kumimoji="0" lang="de-DE" altLang="de-DE" sz="1000" b="0" i="0" u="none" strike="noStrike" cap="none" normalizeH="0" baseline="0" dirty="0">
                      <a:ln>
                        <a:noFill/>
                      </a:ln>
                      <a:solidFill>
                        <a:schemeClr val="tx1"/>
                      </a:solidFill>
                      <a:effectLst/>
                      <a:latin typeface="Consolas" panose="020B0609020204030204" pitchFamily="49" charset="0"/>
                    </a:rPr>
                    <a:t>12</a:t>
                  </a:r>
                </a:p>
                <a:p>
                  <a:pPr marL="0" marR="0" lvl="0" indent="0" algn="ctr" defTabSz="914400" rtl="0" eaLnBrk="0" fontAlgn="base" latinLnBrk="0" hangingPunct="0">
                    <a:lnSpc>
                      <a:spcPct val="100000"/>
                    </a:lnSpc>
                    <a:spcBef>
                      <a:spcPct val="0"/>
                    </a:spcBef>
                    <a:spcAft>
                      <a:spcPct val="0"/>
                    </a:spcAft>
                    <a:buClrTx/>
                    <a:buSzTx/>
                    <a:buFontTx/>
                    <a:buNone/>
                    <a:tabLst/>
                  </a:pPr>
                  <a:r>
                    <a:rPr lang="de-DE" altLang="de-DE" sz="1000" dirty="0">
                      <a:latin typeface="Consolas" panose="020B0609020204030204" pitchFamily="49" charset="0"/>
                    </a:rPr>
                    <a:t>13</a:t>
                  </a:r>
                </a:p>
                <a:p>
                  <a:pPr marL="0" marR="0" lvl="0" indent="0" algn="ctr" defTabSz="914400" rtl="0" eaLnBrk="0" fontAlgn="base" latinLnBrk="0" hangingPunct="0">
                    <a:lnSpc>
                      <a:spcPct val="100000"/>
                    </a:lnSpc>
                    <a:spcBef>
                      <a:spcPct val="0"/>
                    </a:spcBef>
                    <a:spcAft>
                      <a:spcPct val="0"/>
                    </a:spcAft>
                    <a:buClrTx/>
                    <a:buSzTx/>
                    <a:buFontTx/>
                    <a:buNone/>
                    <a:tabLst/>
                  </a:pPr>
                  <a:r>
                    <a:rPr kumimoji="0" lang="de-DE" altLang="de-DE" sz="1000" b="0" i="0" u="none" strike="noStrike" cap="none" normalizeH="0" baseline="0" dirty="0">
                      <a:ln>
                        <a:noFill/>
                      </a:ln>
                      <a:solidFill>
                        <a:schemeClr val="tx1"/>
                      </a:solidFill>
                      <a:effectLst/>
                      <a:latin typeface="Consolas" panose="020B0609020204030204" pitchFamily="49" charset="0"/>
                    </a:rPr>
                    <a:t>14</a:t>
                  </a:r>
                </a:p>
                <a:p>
                  <a:pPr marL="0" marR="0" lvl="0" indent="0" algn="ctr" defTabSz="914400" rtl="0" eaLnBrk="0" fontAlgn="base" latinLnBrk="0" hangingPunct="0">
                    <a:lnSpc>
                      <a:spcPct val="100000"/>
                    </a:lnSpc>
                    <a:spcBef>
                      <a:spcPct val="0"/>
                    </a:spcBef>
                    <a:spcAft>
                      <a:spcPct val="0"/>
                    </a:spcAft>
                    <a:buClrTx/>
                    <a:buSzTx/>
                    <a:buFontTx/>
                    <a:buNone/>
                    <a:tabLst/>
                  </a:pPr>
                  <a:r>
                    <a:rPr kumimoji="0" lang="de-DE" altLang="de-DE" sz="1000" b="0" i="0" u="none" strike="noStrike" cap="none" normalizeH="0" baseline="0" dirty="0">
                      <a:ln>
                        <a:noFill/>
                      </a:ln>
                      <a:solidFill>
                        <a:schemeClr val="tx1"/>
                      </a:solidFill>
                      <a:effectLst/>
                      <a:latin typeface="Consolas" panose="020B0609020204030204" pitchFamily="49" charset="0"/>
                    </a:rPr>
                    <a:t>15</a:t>
                  </a:r>
                </a:p>
                <a:p>
                  <a:pPr marL="0" marR="0" lvl="0" indent="0" algn="ctr" defTabSz="914400" rtl="0" eaLnBrk="0" fontAlgn="base" latinLnBrk="0" hangingPunct="0">
                    <a:lnSpc>
                      <a:spcPct val="100000"/>
                    </a:lnSpc>
                    <a:spcBef>
                      <a:spcPct val="0"/>
                    </a:spcBef>
                    <a:spcAft>
                      <a:spcPct val="0"/>
                    </a:spcAft>
                    <a:buClrTx/>
                    <a:buSzTx/>
                    <a:buFontTx/>
                    <a:buNone/>
                    <a:tabLst/>
                  </a:pPr>
                  <a:r>
                    <a:rPr lang="de-DE" altLang="de-DE" sz="1000" dirty="0">
                      <a:latin typeface="Consolas" panose="020B0609020204030204" pitchFamily="49" charset="0"/>
                    </a:rPr>
                    <a:t>16</a:t>
                  </a:r>
                </a:p>
                <a:p>
                  <a:pPr marL="0" marR="0" lvl="0" indent="0" algn="ctr" defTabSz="914400" rtl="0" eaLnBrk="0" fontAlgn="base" latinLnBrk="0" hangingPunct="0">
                    <a:lnSpc>
                      <a:spcPct val="100000"/>
                    </a:lnSpc>
                    <a:spcBef>
                      <a:spcPct val="0"/>
                    </a:spcBef>
                    <a:spcAft>
                      <a:spcPct val="0"/>
                    </a:spcAft>
                    <a:buClrTx/>
                    <a:buSzTx/>
                    <a:buFontTx/>
                    <a:buNone/>
                    <a:tabLst/>
                  </a:pPr>
                  <a:r>
                    <a:rPr kumimoji="0" lang="de-DE" altLang="de-DE" sz="1000" b="0" i="0" u="none" strike="noStrike" cap="none" normalizeH="0" baseline="0" dirty="0">
                      <a:ln>
                        <a:noFill/>
                      </a:ln>
                      <a:solidFill>
                        <a:schemeClr val="tx1"/>
                      </a:solidFill>
                      <a:effectLst/>
                      <a:latin typeface="Consolas" panose="020B0609020204030204" pitchFamily="49" charset="0"/>
                    </a:rPr>
                    <a:t>17</a:t>
                  </a:r>
                </a:p>
                <a:p>
                  <a:pPr marL="0" marR="0" lvl="0" indent="0" algn="ctr" defTabSz="914400" rtl="0" eaLnBrk="0" fontAlgn="base" latinLnBrk="0" hangingPunct="0">
                    <a:lnSpc>
                      <a:spcPct val="100000"/>
                    </a:lnSpc>
                    <a:spcBef>
                      <a:spcPct val="0"/>
                    </a:spcBef>
                    <a:spcAft>
                      <a:spcPct val="0"/>
                    </a:spcAft>
                    <a:buClrTx/>
                    <a:buSzTx/>
                    <a:buFontTx/>
                    <a:buNone/>
                    <a:tabLst/>
                  </a:pPr>
                  <a:r>
                    <a:rPr lang="de-DE" altLang="de-DE" sz="1000" dirty="0">
                      <a:latin typeface="Consolas" panose="020B0609020204030204" pitchFamily="49" charset="0"/>
                    </a:rPr>
                    <a:t>18</a:t>
                  </a:r>
                </a:p>
                <a:p>
                  <a:pPr marL="0" marR="0" lvl="0" indent="0" algn="ctr" defTabSz="914400" rtl="0" eaLnBrk="0" fontAlgn="base" latinLnBrk="0" hangingPunct="0">
                    <a:lnSpc>
                      <a:spcPct val="100000"/>
                    </a:lnSpc>
                    <a:spcBef>
                      <a:spcPct val="0"/>
                    </a:spcBef>
                    <a:spcAft>
                      <a:spcPct val="0"/>
                    </a:spcAft>
                    <a:buClrTx/>
                    <a:buSzTx/>
                    <a:buFontTx/>
                    <a:buNone/>
                    <a:tabLst/>
                  </a:pPr>
                  <a:r>
                    <a:rPr kumimoji="0" lang="de-DE" altLang="de-DE" sz="1000" b="0" i="0" u="none" strike="noStrike" cap="none" normalizeH="0" baseline="0" dirty="0">
                      <a:ln>
                        <a:noFill/>
                      </a:ln>
                      <a:solidFill>
                        <a:schemeClr val="tx1"/>
                      </a:solidFill>
                      <a:effectLst/>
                      <a:latin typeface="Consolas" panose="020B0609020204030204" pitchFamily="49" charset="0"/>
                    </a:rPr>
                    <a:t>19</a:t>
                  </a:r>
                  <a:endParaRPr kumimoji="0" lang="de-DE" altLang="de-DE" sz="1800" b="0" i="0" u="none" strike="noStrike" cap="none" normalizeH="0" baseline="0" dirty="0">
                    <a:ln>
                      <a:noFill/>
                    </a:ln>
                    <a:solidFill>
                      <a:schemeClr val="tx1"/>
                    </a:solidFill>
                    <a:effectLst/>
                    <a:latin typeface="Consolas" panose="020B0609020204030204" pitchFamily="49" charset="0"/>
                  </a:endParaRPr>
                </a:p>
              </p:txBody>
            </p:sp>
          </p:grpSp>
          <p:pic>
            <p:nvPicPr>
              <p:cNvPr id="9" name="Grafik 8">
                <a:extLst>
                  <a:ext uri="{FF2B5EF4-FFF2-40B4-BE49-F238E27FC236}">
                    <a16:creationId xmlns:a16="http://schemas.microsoft.com/office/drawing/2014/main" id="{54F5B8A9-4A31-4D62-BDA4-C3D05DFB7588}"/>
                  </a:ext>
                </a:extLst>
              </p:cNvPr>
              <p:cNvPicPr>
                <a:picLocks noChangeAspect="1"/>
              </p:cNvPicPr>
              <p:nvPr/>
            </p:nvPicPr>
            <p:blipFill>
              <a:blip r:embed="rId3"/>
              <a:stretch>
                <a:fillRect/>
              </a:stretch>
            </p:blipFill>
            <p:spPr>
              <a:xfrm>
                <a:off x="7942613" y="3417242"/>
                <a:ext cx="712794" cy="712793"/>
              </a:xfrm>
              <a:prstGeom prst="rect">
                <a:avLst/>
              </a:prstGeom>
              <a:effectLst>
                <a:outerShdw blurRad="50800" dist="38100" dir="13500000" algn="br" rotWithShape="0">
                  <a:prstClr val="black">
                    <a:alpha val="40000"/>
                  </a:prstClr>
                </a:outerShdw>
              </a:effectLst>
            </p:spPr>
          </p:pic>
        </p:grpSp>
        <p:sp>
          <p:nvSpPr>
            <p:cNvPr id="19" name="Textfeld 18">
              <a:extLst>
                <a:ext uri="{FF2B5EF4-FFF2-40B4-BE49-F238E27FC236}">
                  <a16:creationId xmlns:a16="http://schemas.microsoft.com/office/drawing/2014/main" id="{ECE60469-CE0C-4361-B32B-4DA54A021758}"/>
                </a:ext>
              </a:extLst>
            </p:cNvPr>
            <p:cNvSpPr txBox="1"/>
            <p:nvPr/>
          </p:nvSpPr>
          <p:spPr>
            <a:xfrm>
              <a:off x="5161773" y="4941876"/>
              <a:ext cx="3647264" cy="324441"/>
            </a:xfrm>
            <a:prstGeom prst="rect">
              <a:avLst/>
            </a:prstGeom>
          </p:spPr>
          <p:txBody>
            <a:bodyPr vert="horz" wrap="square" lIns="0" tIns="0" rIns="0" bIns="0" spcCol="288000" rtlCol="0">
              <a:noAutofit/>
            </a:bodyPr>
            <a:lstStyle/>
            <a:p>
              <a:r>
                <a:rPr lang="en-US" sz="1000" dirty="0">
                  <a:solidFill>
                    <a:schemeClr val="accent1"/>
                  </a:solidFill>
                  <a:hlinkClick r:id="rId4">
                    <a:extLst>
                      <a:ext uri="{A12FA001-AC4F-418D-AE19-62706E023703}">
                        <ahyp:hlinkClr xmlns:ahyp="http://schemas.microsoft.com/office/drawing/2018/hyperlinkcolor" val="tx"/>
                      </a:ext>
                    </a:extLst>
                  </a:hlinkClick>
                </a:rPr>
                <a:t>https://azure.microsoft.com/en-us/services/digital-twins/</a:t>
              </a:r>
              <a:r>
                <a:rPr lang="en-US" sz="1000" dirty="0">
                  <a:solidFill>
                    <a:schemeClr val="accent1"/>
                  </a:solidFill>
                </a:rPr>
                <a:t> </a:t>
              </a:r>
            </a:p>
          </p:txBody>
        </p:sp>
        <p:sp>
          <p:nvSpPr>
            <p:cNvPr id="20" name="AutoShape 40">
              <a:extLst>
                <a:ext uri="{FF2B5EF4-FFF2-40B4-BE49-F238E27FC236}">
                  <a16:creationId xmlns:a16="http://schemas.microsoft.com/office/drawing/2014/main" id="{064F780A-8E38-415C-BE5F-BCBC1458841F}"/>
                </a:ext>
              </a:extLst>
            </p:cNvPr>
            <p:cNvSpPr>
              <a:spLocks noChangeArrowheads="1"/>
            </p:cNvSpPr>
            <p:nvPr/>
          </p:nvSpPr>
          <p:spPr bwMode="auto">
            <a:xfrm flipV="1">
              <a:off x="8030365" y="1494705"/>
              <a:ext cx="460145" cy="276225"/>
            </a:xfrm>
            <a:prstGeom prst="foldedCorner">
              <a:avLst>
                <a:gd name="adj" fmla="val 27606"/>
              </a:avLst>
            </a:prstGeom>
            <a:solidFill>
              <a:schemeClr val="bg1"/>
            </a:solidFill>
            <a:ln w="9525">
              <a:solidFill>
                <a:schemeClr val="tx1"/>
              </a:solidFill>
              <a:round/>
              <a:headEnd/>
              <a:tailEnd/>
            </a:ln>
          </p:spPr>
          <p:txBody>
            <a:bodyPr rot="10800000" wrap="none" anchor="ctr" anchorCtr="1"/>
            <a:lstStyle/>
            <a:p>
              <a:pPr eaLnBrk="0" hangingPunct="0">
                <a:lnSpc>
                  <a:spcPct val="70000"/>
                </a:lnSpc>
              </a:pPr>
              <a:r>
                <a:rPr lang="en-US" altLang="de-DE" sz="1000" dirty="0">
                  <a:latin typeface="Arial" panose="020B0604020202020204" pitchFamily="34" charset="0"/>
                  <a:cs typeface="Arial" panose="020B0604020202020204" pitchFamily="34" charset="0"/>
                </a:rPr>
                <a:t>DTDL</a:t>
              </a:r>
              <a:endParaRPr lang="en-US" altLang="de-DE" sz="1050" dirty="0">
                <a:latin typeface="Arial" panose="020B0604020202020204" pitchFamily="34" charset="0"/>
                <a:cs typeface="Arial" panose="020B0604020202020204" pitchFamily="34" charset="0"/>
              </a:endParaRPr>
            </a:p>
          </p:txBody>
        </p:sp>
      </p:grpSp>
      <p:sp>
        <p:nvSpPr>
          <p:cNvPr id="10" name="Rechteck 9">
            <a:extLst>
              <a:ext uri="{FF2B5EF4-FFF2-40B4-BE49-F238E27FC236}">
                <a16:creationId xmlns:a16="http://schemas.microsoft.com/office/drawing/2014/main" id="{C77DFFFA-EFC8-7916-6BEB-F56D2E3AC02A}"/>
              </a:ext>
            </a:extLst>
          </p:cNvPr>
          <p:cNvSpPr/>
          <p:nvPr/>
        </p:nvSpPr>
        <p:spPr>
          <a:xfrm>
            <a:off x="467685" y="1587514"/>
            <a:ext cx="4450885" cy="72025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114300" rIns="0" bIns="114300" numCol="1" spcCol="0" rtlCol="0" fromWordArt="0" anchor="t" anchorCtr="0" forceAA="0" compatLnSpc="1">
            <a:prstTxWarp prst="textNoShape">
              <a:avLst/>
            </a:prstTxWarp>
            <a:noAutofit/>
          </a:bodyPr>
          <a:lstStyle/>
          <a:p>
            <a:pPr algn="ctr">
              <a:spcBef>
                <a:spcPct val="0"/>
              </a:spcBef>
              <a:spcAft>
                <a:spcPct val="0"/>
              </a:spcAft>
              <a:buAutoNum type="arabicPeriod"/>
            </a:pPr>
            <a:endParaRPr lang="en-US" sz="2400">
              <a:solidFill>
                <a:schemeClr val="tx1">
                  <a:lumMod val="100000"/>
                </a:schemeClr>
              </a:solidFill>
              <a:latin typeface="Arial (Headings)"/>
            </a:endParaRPr>
          </a:p>
        </p:txBody>
      </p:sp>
    </p:spTree>
    <p:extLst>
      <p:ext uri="{BB962C8B-B14F-4D97-AF65-F5344CB8AC3E}">
        <p14:creationId xmlns:p14="http://schemas.microsoft.com/office/powerpoint/2010/main" val="3526969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2" end="2"/>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xEl>
                                              <p:pRg st="3" end="3"/>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P spid="10"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7F9ACA97-3391-D515-C2E3-574CEF07D8F6}"/>
              </a:ext>
            </a:extLst>
          </p:cNvPr>
          <p:cNvSpPr>
            <a:spLocks noGrp="1"/>
          </p:cNvSpPr>
          <p:nvPr>
            <p:ph idx="1"/>
          </p:nvPr>
        </p:nvSpPr>
        <p:spPr>
          <a:xfrm>
            <a:off x="468315" y="1598400"/>
            <a:ext cx="4303318" cy="3492500"/>
          </a:xfrm>
        </p:spPr>
        <p:txBody>
          <a:bodyPr/>
          <a:lstStyle/>
          <a:p>
            <a:pPr marL="0" indent="0">
              <a:buClr>
                <a:srgbClr val="00519E"/>
              </a:buClr>
              <a:buNone/>
            </a:pPr>
            <a:r>
              <a:rPr lang="en-US" dirty="0"/>
              <a:t> Definition: A digital twin</a:t>
            </a:r>
          </a:p>
          <a:p>
            <a:pPr lvl="1">
              <a:buClr>
                <a:srgbClr val="00519E"/>
              </a:buClr>
            </a:pPr>
            <a:r>
              <a:rPr lang="en-US" dirty="0">
                <a:solidFill>
                  <a:srgbClr val="00519E"/>
                </a:solidFill>
              </a:rPr>
              <a:t>mirrors</a:t>
            </a:r>
            <a:r>
              <a:rPr lang="en-US" dirty="0"/>
              <a:t> physical assets/devices</a:t>
            </a:r>
          </a:p>
          <a:p>
            <a:pPr lvl="1">
              <a:buClr>
                <a:srgbClr val="00519E"/>
              </a:buClr>
            </a:pPr>
            <a:r>
              <a:rPr lang="en-US" dirty="0">
                <a:solidFill>
                  <a:srgbClr val="00519E"/>
                </a:solidFill>
              </a:rPr>
              <a:t>provides</a:t>
            </a:r>
            <a:r>
              <a:rPr lang="en-US" dirty="0"/>
              <a:t> various aspects + </a:t>
            </a:r>
            <a:r>
              <a:rPr lang="en-US" dirty="0">
                <a:solidFill>
                  <a:srgbClr val="00519E"/>
                </a:solidFill>
              </a:rPr>
              <a:t>services</a:t>
            </a:r>
            <a:r>
              <a:rPr lang="en-US" dirty="0"/>
              <a:t> around devices</a:t>
            </a:r>
          </a:p>
          <a:p>
            <a:pPr lvl="1">
              <a:buClr>
                <a:srgbClr val="00519E"/>
              </a:buClr>
            </a:pPr>
            <a:r>
              <a:rPr lang="en-US" dirty="0"/>
              <a:t>keeps real and digital world in </a:t>
            </a:r>
            <a:r>
              <a:rPr lang="en-US" dirty="0">
                <a:solidFill>
                  <a:srgbClr val="00519E"/>
                </a:solidFill>
              </a:rPr>
              <a:t>sync</a:t>
            </a:r>
          </a:p>
          <a:p>
            <a:pPr>
              <a:buClr>
                <a:srgbClr val="00519E"/>
              </a:buClr>
            </a:pPr>
            <a:r>
              <a:rPr lang="en-US" dirty="0"/>
              <a:t>Modeling language: </a:t>
            </a:r>
            <a:r>
              <a:rPr lang="en-US" dirty="0" err="1"/>
              <a:t>VortoLang</a:t>
            </a:r>
            <a:r>
              <a:rPr lang="en-US" dirty="0"/>
              <a:t> (VL)</a:t>
            </a:r>
          </a:p>
          <a:p>
            <a:pPr>
              <a:buClr>
                <a:srgbClr val="00519E"/>
              </a:buClr>
              <a:buFont typeface="Wingdings" panose="05000000000000000000" pitchFamily="2" charset="2"/>
              <a:buChar char="à"/>
            </a:pPr>
            <a:r>
              <a:rPr lang="en-US" dirty="0"/>
              <a:t> Code </a:t>
            </a:r>
            <a:r>
              <a:rPr lang="en-US" dirty="0">
                <a:solidFill>
                  <a:srgbClr val="00519E"/>
                </a:solidFill>
              </a:rPr>
              <a:t>generators translate models into applications</a:t>
            </a:r>
          </a:p>
        </p:txBody>
      </p:sp>
      <p:sp>
        <p:nvSpPr>
          <p:cNvPr id="3" name="Datumsplatzhalter 2">
            <a:extLst>
              <a:ext uri="{FF2B5EF4-FFF2-40B4-BE49-F238E27FC236}">
                <a16:creationId xmlns:a16="http://schemas.microsoft.com/office/drawing/2014/main" id="{1C964288-BCBC-FB1C-AB06-46AA00FD9D56}"/>
              </a:ext>
            </a:extLst>
          </p:cNvPr>
          <p:cNvSpPr>
            <a:spLocks noGrp="1"/>
          </p:cNvSpPr>
          <p:nvPr>
            <p:ph type="dt" sz="half" idx="10"/>
          </p:nvPr>
        </p:nvSpPr>
        <p:spPr/>
        <p:txBody>
          <a:bodyPr/>
          <a:lstStyle/>
          <a:p>
            <a:fld id="{9FD5E2B1-DDA9-4EB7-8980-2C2C3A4A6BB6}" type="datetime4">
              <a:rPr lang="en-US" smtClean="0"/>
              <a:t>July 1, 2022</a:t>
            </a:fld>
            <a:endParaRPr lang="de-DE" dirty="0"/>
          </a:p>
        </p:txBody>
      </p:sp>
      <p:sp>
        <p:nvSpPr>
          <p:cNvPr id="4" name="Fußzeilenplatzhalter 3">
            <a:extLst>
              <a:ext uri="{FF2B5EF4-FFF2-40B4-BE49-F238E27FC236}">
                <a16:creationId xmlns:a16="http://schemas.microsoft.com/office/drawing/2014/main" id="{4292ACE3-3190-D88E-F22C-90D4F1BC77DE}"/>
              </a:ext>
            </a:extLst>
          </p:cNvPr>
          <p:cNvSpPr>
            <a:spLocks noGrp="1"/>
          </p:cNvSpPr>
          <p:nvPr>
            <p:ph type="ftr" sz="quarter" idx="11"/>
          </p:nvPr>
        </p:nvSpPr>
        <p:spPr/>
        <p:txBody>
          <a:bodyPr/>
          <a:lstStyle/>
          <a:p>
            <a:r>
              <a:rPr lang="en-US"/>
              <a:t>Modeling Capabilities of Digital Twin Platforms | Jérôme Pfeiffer | jerome.pfeiffer@isw.uni-stuttgart.de </a:t>
            </a:r>
            <a:endParaRPr lang="de-DE" dirty="0"/>
          </a:p>
        </p:txBody>
      </p:sp>
      <p:sp>
        <p:nvSpPr>
          <p:cNvPr id="5" name="Foliennummernplatzhalter 4">
            <a:extLst>
              <a:ext uri="{FF2B5EF4-FFF2-40B4-BE49-F238E27FC236}">
                <a16:creationId xmlns:a16="http://schemas.microsoft.com/office/drawing/2014/main" id="{0F8A56D9-BA0F-02E0-E8D7-B7E3F4044990}"/>
              </a:ext>
            </a:extLst>
          </p:cNvPr>
          <p:cNvSpPr>
            <a:spLocks noGrp="1"/>
          </p:cNvSpPr>
          <p:nvPr>
            <p:ph type="sldNum" sz="quarter" idx="12"/>
          </p:nvPr>
        </p:nvSpPr>
        <p:spPr/>
        <p:txBody>
          <a:bodyPr/>
          <a:lstStyle/>
          <a:p>
            <a:fld id="{9E82CC3C-1DC0-4FDA-9590-6CC506AB67F8}" type="slidenum">
              <a:rPr lang="de-DE" smtClean="0"/>
              <a:pPr/>
              <a:t>5</a:t>
            </a:fld>
            <a:endParaRPr lang="de-DE" dirty="0"/>
          </a:p>
        </p:txBody>
      </p:sp>
      <p:sp>
        <p:nvSpPr>
          <p:cNvPr id="6" name="Textplatzhalter 5">
            <a:extLst>
              <a:ext uri="{FF2B5EF4-FFF2-40B4-BE49-F238E27FC236}">
                <a16:creationId xmlns:a16="http://schemas.microsoft.com/office/drawing/2014/main" id="{FF812DA2-B3A8-51F4-1F85-E8AA700229E6}"/>
              </a:ext>
            </a:extLst>
          </p:cNvPr>
          <p:cNvSpPr>
            <a:spLocks noGrp="1"/>
          </p:cNvSpPr>
          <p:nvPr>
            <p:ph type="body" sz="quarter" idx="13"/>
          </p:nvPr>
        </p:nvSpPr>
        <p:spPr/>
        <p:txBody>
          <a:bodyPr/>
          <a:lstStyle/>
          <a:p>
            <a:r>
              <a:rPr lang="en-US" dirty="0"/>
              <a:t>Digital Twins mirror the physical world</a:t>
            </a:r>
          </a:p>
        </p:txBody>
      </p:sp>
      <p:sp>
        <p:nvSpPr>
          <p:cNvPr id="7" name="Titel 6">
            <a:extLst>
              <a:ext uri="{FF2B5EF4-FFF2-40B4-BE49-F238E27FC236}">
                <a16:creationId xmlns:a16="http://schemas.microsoft.com/office/drawing/2014/main" id="{440F5F90-E2E8-4416-CE6E-F7D414A2DE7F}"/>
              </a:ext>
            </a:extLst>
          </p:cNvPr>
          <p:cNvSpPr>
            <a:spLocks noGrp="1"/>
          </p:cNvSpPr>
          <p:nvPr>
            <p:ph type="title"/>
          </p:nvPr>
        </p:nvSpPr>
        <p:spPr/>
        <p:txBody>
          <a:bodyPr/>
          <a:lstStyle/>
          <a:p>
            <a:r>
              <a:rPr lang="en-US" dirty="0"/>
              <a:t>Eclipse Foundation</a:t>
            </a:r>
          </a:p>
        </p:txBody>
      </p:sp>
      <p:grpSp>
        <p:nvGrpSpPr>
          <p:cNvPr id="9" name="Gruppieren 8">
            <a:extLst>
              <a:ext uri="{FF2B5EF4-FFF2-40B4-BE49-F238E27FC236}">
                <a16:creationId xmlns:a16="http://schemas.microsoft.com/office/drawing/2014/main" id="{B4F3EC5A-471B-919A-5301-6AE72C97312E}"/>
              </a:ext>
            </a:extLst>
          </p:cNvPr>
          <p:cNvGrpSpPr/>
          <p:nvPr/>
        </p:nvGrpSpPr>
        <p:grpSpPr>
          <a:xfrm>
            <a:off x="464014" y="3776947"/>
            <a:ext cx="4572000" cy="1377821"/>
            <a:chOff x="464014" y="3776947"/>
            <a:chExt cx="4572000" cy="1377821"/>
          </a:xfrm>
        </p:grpSpPr>
        <p:grpSp>
          <p:nvGrpSpPr>
            <p:cNvPr id="32" name="Gruppieren 31">
              <a:extLst>
                <a:ext uri="{FF2B5EF4-FFF2-40B4-BE49-F238E27FC236}">
                  <a16:creationId xmlns:a16="http://schemas.microsoft.com/office/drawing/2014/main" id="{82522459-A4C8-8DC2-5BF1-C15EAF6845E1}"/>
                </a:ext>
              </a:extLst>
            </p:cNvPr>
            <p:cNvGrpSpPr/>
            <p:nvPr/>
          </p:nvGrpSpPr>
          <p:grpSpPr>
            <a:xfrm>
              <a:off x="490925" y="3776947"/>
              <a:ext cx="4303633" cy="1001668"/>
              <a:chOff x="-419664" y="3592814"/>
              <a:chExt cx="5172123" cy="1203809"/>
            </a:xfrm>
          </p:grpSpPr>
          <p:pic>
            <p:nvPicPr>
              <p:cNvPr id="29" name="Grafik 28">
                <a:extLst>
                  <a:ext uri="{FF2B5EF4-FFF2-40B4-BE49-F238E27FC236}">
                    <a16:creationId xmlns:a16="http://schemas.microsoft.com/office/drawing/2014/main" id="{252EA55E-2994-3FF2-8AC7-951802FF7E94}"/>
                  </a:ext>
                </a:extLst>
              </p:cNvPr>
              <p:cNvPicPr>
                <a:picLocks noChangeAspect="1"/>
              </p:cNvPicPr>
              <p:nvPr/>
            </p:nvPicPr>
            <p:blipFill rotWithShape="1">
              <a:blip r:embed="rId3"/>
              <a:srcRect l="16124" t="51709" r="579" b="1417"/>
              <a:stretch/>
            </p:blipFill>
            <p:spPr>
              <a:xfrm>
                <a:off x="953357" y="3592814"/>
                <a:ext cx="3799102" cy="1203808"/>
              </a:xfrm>
              <a:prstGeom prst="rect">
                <a:avLst/>
              </a:prstGeom>
            </p:spPr>
          </p:pic>
          <p:pic>
            <p:nvPicPr>
              <p:cNvPr id="31" name="Grafik 30">
                <a:extLst>
                  <a:ext uri="{FF2B5EF4-FFF2-40B4-BE49-F238E27FC236}">
                    <a16:creationId xmlns:a16="http://schemas.microsoft.com/office/drawing/2014/main" id="{AE866CD9-C54E-B1BE-6A06-2398FF98CD5F}"/>
                  </a:ext>
                </a:extLst>
              </p:cNvPr>
              <p:cNvPicPr>
                <a:picLocks noChangeAspect="1"/>
              </p:cNvPicPr>
              <p:nvPr/>
            </p:nvPicPr>
            <p:blipFill rotWithShape="1">
              <a:blip r:embed="rId3"/>
              <a:srcRect r="84775" b="76620"/>
              <a:stretch/>
            </p:blipFill>
            <p:spPr>
              <a:xfrm>
                <a:off x="-419664" y="3592815"/>
                <a:ext cx="1392195" cy="1203808"/>
              </a:xfrm>
              <a:prstGeom prst="rect">
                <a:avLst/>
              </a:prstGeom>
            </p:spPr>
          </p:pic>
        </p:grpSp>
        <p:sp>
          <p:nvSpPr>
            <p:cNvPr id="34" name="Textfeld 33">
              <a:extLst>
                <a:ext uri="{FF2B5EF4-FFF2-40B4-BE49-F238E27FC236}">
                  <a16:creationId xmlns:a16="http://schemas.microsoft.com/office/drawing/2014/main" id="{67193B70-69FC-798B-48A7-BED0B01149DD}"/>
                </a:ext>
              </a:extLst>
            </p:cNvPr>
            <p:cNvSpPr txBox="1"/>
            <p:nvPr/>
          </p:nvSpPr>
          <p:spPr>
            <a:xfrm>
              <a:off x="464014" y="4778615"/>
              <a:ext cx="4303319" cy="215444"/>
            </a:xfrm>
            <a:prstGeom prst="rect">
              <a:avLst/>
            </a:prstGeom>
            <a:noFill/>
          </p:spPr>
          <p:txBody>
            <a:bodyPr wrap="square">
              <a:spAutoFit/>
            </a:bodyPr>
            <a:lstStyle/>
            <a:p>
              <a:r>
                <a:rPr lang="en-US" sz="800" dirty="0">
                  <a:solidFill>
                    <a:schemeClr val="accent1"/>
                  </a:solidFill>
                  <a:hlinkClick r:id="rId4">
                    <a:extLst>
                      <a:ext uri="{A12FA001-AC4F-418D-AE19-62706E023703}">
                        <ahyp:hlinkClr xmlns:ahyp="http://schemas.microsoft.com/office/drawing/2018/hyperlinkcolor" val="tx"/>
                      </a:ext>
                    </a:extLst>
                  </a:hlinkClick>
                </a:rPr>
                <a:t>https://github.com/eclipse/vorto/blob/master/docs/tutorials/create_webapp_dashboard.md</a:t>
              </a:r>
              <a:r>
                <a:rPr lang="en-US" sz="800" dirty="0">
                  <a:solidFill>
                    <a:schemeClr val="accent1"/>
                  </a:solidFill>
                </a:rPr>
                <a:t> </a:t>
              </a:r>
            </a:p>
          </p:txBody>
        </p:sp>
        <p:sp>
          <p:nvSpPr>
            <p:cNvPr id="36" name="Textfeld 35">
              <a:extLst>
                <a:ext uri="{FF2B5EF4-FFF2-40B4-BE49-F238E27FC236}">
                  <a16:creationId xmlns:a16="http://schemas.microsoft.com/office/drawing/2014/main" id="{C64FD28B-3908-0BB7-1216-4F6476A16706}"/>
                </a:ext>
              </a:extLst>
            </p:cNvPr>
            <p:cNvSpPr txBox="1"/>
            <p:nvPr/>
          </p:nvSpPr>
          <p:spPr>
            <a:xfrm>
              <a:off x="464014" y="4939324"/>
              <a:ext cx="4572000" cy="215444"/>
            </a:xfrm>
            <a:prstGeom prst="rect">
              <a:avLst/>
            </a:prstGeom>
            <a:noFill/>
          </p:spPr>
          <p:txBody>
            <a:bodyPr wrap="square">
              <a:spAutoFit/>
            </a:bodyPr>
            <a:lstStyle/>
            <a:p>
              <a:r>
                <a:rPr lang="en-US" sz="800" dirty="0">
                  <a:hlinkClick r:id="rId5"/>
                </a:rPr>
                <a:t>https://www.eclipse.org/vorto/</a:t>
              </a:r>
              <a:r>
                <a:rPr lang="en-US" sz="800" dirty="0"/>
                <a:t> </a:t>
              </a:r>
            </a:p>
          </p:txBody>
        </p:sp>
      </p:grpSp>
      <p:grpSp>
        <p:nvGrpSpPr>
          <p:cNvPr id="8" name="Gruppieren 7">
            <a:extLst>
              <a:ext uri="{FF2B5EF4-FFF2-40B4-BE49-F238E27FC236}">
                <a16:creationId xmlns:a16="http://schemas.microsoft.com/office/drawing/2014/main" id="{23A90737-7772-C81E-7C57-A5BE912340A0}"/>
              </a:ext>
            </a:extLst>
          </p:cNvPr>
          <p:cNvGrpSpPr/>
          <p:nvPr/>
        </p:nvGrpSpPr>
        <p:grpSpPr>
          <a:xfrm>
            <a:off x="5036014" y="1858924"/>
            <a:ext cx="3639671" cy="3430336"/>
            <a:chOff x="5036014" y="1858924"/>
            <a:chExt cx="3639671" cy="3430336"/>
          </a:xfrm>
        </p:grpSpPr>
        <p:grpSp>
          <p:nvGrpSpPr>
            <p:cNvPr id="16" name="Gruppieren 15">
              <a:extLst>
                <a:ext uri="{FF2B5EF4-FFF2-40B4-BE49-F238E27FC236}">
                  <a16:creationId xmlns:a16="http://schemas.microsoft.com/office/drawing/2014/main" id="{F6724033-A4BA-8FF5-988D-275E1B3E0E93}"/>
                </a:ext>
              </a:extLst>
            </p:cNvPr>
            <p:cNvGrpSpPr/>
            <p:nvPr/>
          </p:nvGrpSpPr>
          <p:grpSpPr>
            <a:xfrm>
              <a:off x="5036014" y="3481258"/>
              <a:ext cx="3383256" cy="1201007"/>
              <a:chOff x="4356459" y="947071"/>
              <a:chExt cx="3396550" cy="1201007"/>
            </a:xfrm>
          </p:grpSpPr>
          <p:sp>
            <p:nvSpPr>
              <p:cNvPr id="20" name="Rectangle 2">
                <a:extLst>
                  <a:ext uri="{FF2B5EF4-FFF2-40B4-BE49-F238E27FC236}">
                    <a16:creationId xmlns:a16="http://schemas.microsoft.com/office/drawing/2014/main" id="{289B22D3-38B2-197D-A415-4DA53ADEF8E1}"/>
                  </a:ext>
                </a:extLst>
              </p:cNvPr>
              <p:cNvSpPr>
                <a:spLocks noChangeArrowheads="1"/>
              </p:cNvSpPr>
              <p:nvPr/>
            </p:nvSpPr>
            <p:spPr bwMode="auto">
              <a:xfrm>
                <a:off x="4656380" y="947749"/>
                <a:ext cx="3096629" cy="1200329"/>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45720" rIns="3600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1200" b="1" i="0" u="none" strike="noStrike" cap="none" normalizeH="0" baseline="0" dirty="0" err="1">
                    <a:ln>
                      <a:noFill/>
                    </a:ln>
                    <a:solidFill>
                      <a:schemeClr val="tx1"/>
                    </a:solidFill>
                    <a:effectLst/>
                    <a:latin typeface="Courier New" panose="02070309020205020404" pitchFamily="49" charset="0"/>
                    <a:cs typeface="Courier New" panose="02070309020205020404" pitchFamily="49" charset="0"/>
                  </a:rPr>
                  <a:t>functionblock</a:t>
                </a:r>
                <a:r>
                  <a:rPr kumimoji="0" lang="de-DE" altLang="de-DE" sz="120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 </a:t>
                </a:r>
                <a:r>
                  <a:rPr kumimoji="0" lang="de-DE" altLang="de-DE" sz="1200" i="0" u="none" strike="noStrike" cap="none" normalizeH="0" baseline="0" dirty="0" err="1">
                    <a:ln>
                      <a:noFill/>
                    </a:ln>
                    <a:solidFill>
                      <a:schemeClr val="tx1"/>
                    </a:solidFill>
                    <a:effectLst/>
                    <a:latin typeface="Courier New" panose="02070309020205020404" pitchFamily="49" charset="0"/>
                    <a:cs typeface="Courier New" panose="02070309020205020404" pitchFamily="49" charset="0"/>
                  </a:rPr>
                  <a:t>Battery</a:t>
                </a:r>
                <a:r>
                  <a:rPr lang="de-DE" altLang="de-DE" sz="1200" dirty="0">
                    <a:latin typeface="Courier New" panose="02070309020205020404" pitchFamily="49" charset="0"/>
                    <a:cs typeface="Courier New" panose="02070309020205020404" pitchFamily="49" charset="0"/>
                  </a:rPr>
                  <a:t> </a:t>
                </a:r>
                <a:r>
                  <a:rPr kumimoji="0" lang="de-DE" altLang="de-DE" sz="120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120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  </a:t>
                </a:r>
                <a:r>
                  <a:rPr kumimoji="0" lang="de-DE" altLang="de-DE" sz="1200" b="1" i="0" u="none" strike="noStrike" cap="none" normalizeH="0" baseline="0" dirty="0" err="1">
                    <a:ln>
                      <a:noFill/>
                    </a:ln>
                    <a:solidFill>
                      <a:schemeClr val="tx1"/>
                    </a:solidFill>
                    <a:effectLst/>
                    <a:latin typeface="Courier New" panose="02070309020205020404" pitchFamily="49" charset="0"/>
                    <a:cs typeface="Courier New" panose="02070309020205020404" pitchFamily="49" charset="0"/>
                  </a:rPr>
                  <a:t>status</a:t>
                </a:r>
                <a:r>
                  <a:rPr kumimoji="0" lang="de-DE" altLang="de-DE" sz="120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120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    </a:t>
                </a:r>
                <a:r>
                  <a:rPr kumimoji="0" lang="de-DE" altLang="de-DE" sz="1200" b="1" i="0" u="none" strike="noStrike" cap="none" normalizeH="0" baseline="0" dirty="0" err="1">
                    <a:ln>
                      <a:noFill/>
                    </a:ln>
                    <a:solidFill>
                      <a:schemeClr val="tx1"/>
                    </a:solidFill>
                    <a:effectLst/>
                    <a:latin typeface="Courier New" panose="02070309020205020404" pitchFamily="49" charset="0"/>
                    <a:cs typeface="Courier New" panose="02070309020205020404" pitchFamily="49" charset="0"/>
                  </a:rPr>
                  <a:t>mandatory</a:t>
                </a:r>
                <a:r>
                  <a:rPr kumimoji="0" lang="de-DE" altLang="de-DE" sz="120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 </a:t>
                </a:r>
                <a:r>
                  <a:rPr kumimoji="0" lang="de-DE" altLang="de-DE" sz="1200" i="0" u="none" strike="noStrike" cap="none" normalizeH="0" baseline="0" dirty="0" err="1">
                    <a:ln>
                      <a:noFill/>
                    </a:ln>
                    <a:solidFill>
                      <a:schemeClr val="tx1"/>
                    </a:solidFill>
                    <a:effectLst/>
                    <a:latin typeface="Courier New" panose="02070309020205020404" pitchFamily="49" charset="0"/>
                    <a:cs typeface="Courier New" panose="02070309020205020404" pitchFamily="49" charset="0"/>
                  </a:rPr>
                  <a:t>remainingCapacity</a:t>
                </a:r>
                <a:r>
                  <a:rPr kumimoji="0" lang="de-DE" altLang="de-DE" sz="120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 </a:t>
                </a:r>
                <a:br>
                  <a:rPr kumimoji="0" lang="de-DE" altLang="de-DE" sz="120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br>
                <a:r>
                  <a:rPr kumimoji="0" lang="de-DE" altLang="de-DE" sz="120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      </a:t>
                </a:r>
                <a:r>
                  <a:rPr kumimoji="0" lang="de-DE" altLang="de-DE" sz="1200" b="1" i="0" u="none" strike="noStrike" cap="none" normalizeH="0" baseline="0" dirty="0" err="1">
                    <a:ln>
                      <a:noFill/>
                    </a:ln>
                    <a:solidFill>
                      <a:schemeClr val="tx1"/>
                    </a:solidFill>
                    <a:effectLst/>
                    <a:latin typeface="Courier New" panose="02070309020205020404" pitchFamily="49" charset="0"/>
                    <a:cs typeface="Courier New" panose="02070309020205020404" pitchFamily="49" charset="0"/>
                  </a:rPr>
                  <a:t>as</a:t>
                </a:r>
                <a:r>
                  <a:rPr kumimoji="0" lang="de-DE" altLang="de-DE" sz="120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 </a:t>
                </a:r>
                <a:r>
                  <a:rPr kumimoji="0" lang="de-DE" altLang="de-DE" sz="1200" i="0" u="none" strike="noStrike" cap="none" normalizeH="0" baseline="0" dirty="0" err="1">
                    <a:ln>
                      <a:noFill/>
                    </a:ln>
                    <a:solidFill>
                      <a:schemeClr val="tx1"/>
                    </a:solidFill>
                    <a:effectLst/>
                    <a:latin typeface="Courier New" panose="02070309020205020404" pitchFamily="49" charset="0"/>
                    <a:cs typeface="Courier New" panose="02070309020205020404" pitchFamily="49" charset="0"/>
                  </a:rPr>
                  <a:t>Percentage</a:t>
                </a:r>
                <a:br>
                  <a:rPr kumimoji="0" lang="de-DE" altLang="de-DE" sz="120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br>
                <a:r>
                  <a:rPr kumimoji="0" lang="de-DE" altLang="de-DE" sz="120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120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a:t>
                </a:r>
                <a:endParaRPr kumimoji="0" lang="de-DE" altLang="de-DE" sz="280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endParaRPr>
              </a:p>
            </p:txBody>
          </p:sp>
          <p:sp>
            <p:nvSpPr>
              <p:cNvPr id="21" name="Rectangle 2">
                <a:extLst>
                  <a:ext uri="{FF2B5EF4-FFF2-40B4-BE49-F238E27FC236}">
                    <a16:creationId xmlns:a16="http://schemas.microsoft.com/office/drawing/2014/main" id="{9CD95384-1AE4-CC4A-36CC-1409A8A57807}"/>
                  </a:ext>
                </a:extLst>
              </p:cNvPr>
              <p:cNvSpPr>
                <a:spLocks noChangeArrowheads="1"/>
              </p:cNvSpPr>
              <p:nvPr/>
            </p:nvSpPr>
            <p:spPr bwMode="auto">
              <a:xfrm>
                <a:off x="4356459" y="947071"/>
                <a:ext cx="299921" cy="1200329"/>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45720" rIns="3600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de-DE" altLang="de-DE" sz="12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1</a:t>
                </a:r>
              </a:p>
              <a:p>
                <a:pPr marL="0" marR="0" lvl="0" indent="0" algn="ctr" defTabSz="914400" rtl="0" eaLnBrk="0" fontAlgn="base" latinLnBrk="0" hangingPunct="0">
                  <a:lnSpc>
                    <a:spcPct val="100000"/>
                  </a:lnSpc>
                  <a:spcBef>
                    <a:spcPct val="0"/>
                  </a:spcBef>
                  <a:spcAft>
                    <a:spcPct val="0"/>
                  </a:spcAft>
                  <a:buClrTx/>
                  <a:buSzTx/>
                  <a:buFontTx/>
                  <a:buNone/>
                  <a:tabLst/>
                </a:pPr>
                <a:r>
                  <a:rPr lang="de-DE" altLang="de-DE" sz="1200" dirty="0">
                    <a:latin typeface="Courier New" panose="02070309020205020404" pitchFamily="49" charset="0"/>
                    <a:cs typeface="Courier New" panose="02070309020205020404" pitchFamily="49" charset="0"/>
                  </a:rPr>
                  <a:t>2</a:t>
                </a:r>
              </a:p>
              <a:p>
                <a:pPr marL="0" marR="0" lvl="0" indent="0" algn="ctr" defTabSz="914400" rtl="0" eaLnBrk="0" fontAlgn="base" latinLnBrk="0" hangingPunct="0">
                  <a:lnSpc>
                    <a:spcPct val="100000"/>
                  </a:lnSpc>
                  <a:spcBef>
                    <a:spcPct val="0"/>
                  </a:spcBef>
                  <a:spcAft>
                    <a:spcPct val="0"/>
                  </a:spcAft>
                  <a:buClrTx/>
                  <a:buSzTx/>
                  <a:buFontTx/>
                  <a:buNone/>
                  <a:tabLst/>
                </a:pPr>
                <a:r>
                  <a:rPr kumimoji="0" lang="de-DE" altLang="de-DE" sz="12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3</a:t>
                </a:r>
              </a:p>
              <a:p>
                <a:pPr marL="0" marR="0" lvl="0" indent="0" algn="ctr" defTabSz="914400" rtl="0" eaLnBrk="0" fontAlgn="base" latinLnBrk="0" hangingPunct="0">
                  <a:lnSpc>
                    <a:spcPct val="100000"/>
                  </a:lnSpc>
                  <a:spcBef>
                    <a:spcPct val="0"/>
                  </a:spcBef>
                  <a:spcAft>
                    <a:spcPct val="0"/>
                  </a:spcAft>
                  <a:buClrTx/>
                  <a:buSzTx/>
                  <a:buFontTx/>
                  <a:buNone/>
                  <a:tabLst/>
                </a:pPr>
                <a:r>
                  <a:rPr lang="de-DE" altLang="de-DE" sz="1200" dirty="0">
                    <a:latin typeface="Courier New" panose="02070309020205020404" pitchFamily="49" charset="0"/>
                    <a:cs typeface="Courier New" panose="02070309020205020404" pitchFamily="49" charset="0"/>
                  </a:rPr>
                  <a:t>4</a:t>
                </a:r>
              </a:p>
              <a:p>
                <a:pPr marL="0" marR="0" lvl="0" indent="0" algn="ctr" defTabSz="914400" rtl="0" eaLnBrk="0" fontAlgn="base" latinLnBrk="0" hangingPunct="0">
                  <a:lnSpc>
                    <a:spcPct val="100000"/>
                  </a:lnSpc>
                  <a:spcBef>
                    <a:spcPct val="0"/>
                  </a:spcBef>
                  <a:spcAft>
                    <a:spcPct val="0"/>
                  </a:spcAft>
                  <a:buClrTx/>
                  <a:buSzTx/>
                  <a:buFontTx/>
                  <a:buNone/>
                  <a:tabLst/>
                </a:pPr>
                <a:r>
                  <a:rPr kumimoji="0" lang="de-DE" altLang="de-DE" sz="12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5</a:t>
                </a:r>
              </a:p>
              <a:p>
                <a:pPr marL="0" marR="0" lvl="0" indent="0" algn="ctr" defTabSz="914400" rtl="0" eaLnBrk="0" fontAlgn="base" latinLnBrk="0" hangingPunct="0">
                  <a:lnSpc>
                    <a:spcPct val="100000"/>
                  </a:lnSpc>
                  <a:spcBef>
                    <a:spcPct val="0"/>
                  </a:spcBef>
                  <a:spcAft>
                    <a:spcPct val="0"/>
                  </a:spcAft>
                  <a:buClrTx/>
                  <a:buSzTx/>
                  <a:buFontTx/>
                  <a:buNone/>
                  <a:tabLst/>
                </a:pPr>
                <a:r>
                  <a:rPr lang="de-DE" altLang="de-DE" sz="1200" dirty="0">
                    <a:latin typeface="Courier New" panose="02070309020205020404" pitchFamily="49" charset="0"/>
                    <a:cs typeface="Courier New" panose="02070309020205020404" pitchFamily="49" charset="0"/>
                  </a:rPr>
                  <a:t>6</a:t>
                </a:r>
              </a:p>
            </p:txBody>
          </p:sp>
        </p:grpSp>
        <p:grpSp>
          <p:nvGrpSpPr>
            <p:cNvPr id="26" name="Gruppieren 25">
              <a:extLst>
                <a:ext uri="{FF2B5EF4-FFF2-40B4-BE49-F238E27FC236}">
                  <a16:creationId xmlns:a16="http://schemas.microsoft.com/office/drawing/2014/main" id="{D27CF125-ABEA-A9DE-A040-9D3F52D99CC5}"/>
                </a:ext>
              </a:extLst>
            </p:cNvPr>
            <p:cNvGrpSpPr/>
            <p:nvPr/>
          </p:nvGrpSpPr>
          <p:grpSpPr>
            <a:xfrm>
              <a:off x="5036014" y="2207700"/>
              <a:ext cx="3383256" cy="1201007"/>
              <a:chOff x="4356459" y="947071"/>
              <a:chExt cx="3396550" cy="1201007"/>
            </a:xfrm>
          </p:grpSpPr>
          <p:sp>
            <p:nvSpPr>
              <p:cNvPr id="27" name="Rectangle 2">
                <a:extLst>
                  <a:ext uri="{FF2B5EF4-FFF2-40B4-BE49-F238E27FC236}">
                    <a16:creationId xmlns:a16="http://schemas.microsoft.com/office/drawing/2014/main" id="{B84BC580-614D-FC2B-34FF-2E200F23D112}"/>
                  </a:ext>
                </a:extLst>
              </p:cNvPr>
              <p:cNvSpPr>
                <a:spLocks noChangeArrowheads="1"/>
              </p:cNvSpPr>
              <p:nvPr/>
            </p:nvSpPr>
            <p:spPr bwMode="auto">
              <a:xfrm>
                <a:off x="4656380" y="947749"/>
                <a:ext cx="3096629" cy="1200329"/>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45720" rIns="3600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1200" b="1" i="0" u="none" strike="noStrike" cap="none" normalizeH="0" baseline="0" dirty="0" err="1">
                    <a:ln>
                      <a:noFill/>
                    </a:ln>
                    <a:solidFill>
                      <a:schemeClr val="tx1"/>
                    </a:solidFill>
                    <a:effectLst/>
                    <a:latin typeface="Courier New" panose="02070309020205020404" pitchFamily="49" charset="0"/>
                    <a:cs typeface="Courier New" panose="02070309020205020404" pitchFamily="49" charset="0"/>
                  </a:rPr>
                  <a:t>infomodel</a:t>
                </a:r>
                <a:r>
                  <a:rPr kumimoji="0" lang="de-DE" altLang="de-DE" sz="120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 </a:t>
                </a:r>
                <a:r>
                  <a:rPr kumimoji="0" lang="de-DE" altLang="de-DE" sz="1200" i="0" u="none" strike="noStrike" cap="none" normalizeH="0" baseline="0" dirty="0" err="1">
                    <a:ln>
                      <a:noFill/>
                    </a:ln>
                    <a:solidFill>
                      <a:schemeClr val="tx1"/>
                    </a:solidFill>
                    <a:effectLst/>
                    <a:latin typeface="Courier New" panose="02070309020205020404" pitchFamily="49" charset="0"/>
                    <a:cs typeface="Courier New" panose="02070309020205020404" pitchFamily="49" charset="0"/>
                  </a:rPr>
                  <a:t>ECar</a:t>
                </a:r>
                <a:r>
                  <a:rPr kumimoji="0" lang="de-DE" altLang="de-DE" sz="120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120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  </a:t>
                </a:r>
                <a:r>
                  <a:rPr kumimoji="0" lang="de-DE" altLang="de-DE" sz="1200" b="1" i="0" u="none" strike="noStrike" cap="none" normalizeH="0" baseline="0" dirty="0" err="1">
                    <a:ln>
                      <a:noFill/>
                    </a:ln>
                    <a:solidFill>
                      <a:schemeClr val="tx1"/>
                    </a:solidFill>
                    <a:effectLst/>
                    <a:latin typeface="Courier New" panose="02070309020205020404" pitchFamily="49" charset="0"/>
                    <a:cs typeface="Courier New" panose="02070309020205020404" pitchFamily="49" charset="0"/>
                  </a:rPr>
                  <a:t>functionblock</a:t>
                </a:r>
                <a:r>
                  <a:rPr kumimoji="0" lang="de-DE" altLang="de-DE" sz="120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de-DE" altLang="de-DE" sz="1200" dirty="0">
                    <a:latin typeface="Courier New" panose="02070309020205020404" pitchFamily="49" charset="0"/>
                    <a:cs typeface="Courier New" panose="02070309020205020404" pitchFamily="49" charset="0"/>
                  </a:rPr>
                  <a:t>    </a:t>
                </a:r>
                <a:r>
                  <a:rPr lang="de-DE" altLang="de-DE" sz="1200" dirty="0" err="1">
                    <a:latin typeface="Courier New" panose="02070309020205020404" pitchFamily="49" charset="0"/>
                    <a:cs typeface="Courier New" panose="02070309020205020404" pitchFamily="49" charset="0"/>
                  </a:rPr>
                  <a:t>battery</a:t>
                </a:r>
                <a:r>
                  <a:rPr lang="de-DE" altLang="de-DE" sz="1200" dirty="0">
                    <a:latin typeface="Courier New" panose="02070309020205020404" pitchFamily="49" charset="0"/>
                    <a:cs typeface="Courier New" panose="02070309020205020404" pitchFamily="49" charset="0"/>
                  </a:rPr>
                  <a:t> </a:t>
                </a:r>
                <a:r>
                  <a:rPr lang="de-DE" altLang="de-DE" sz="1200" b="1" dirty="0" err="1">
                    <a:latin typeface="Courier New" panose="02070309020205020404" pitchFamily="49" charset="0"/>
                    <a:cs typeface="Courier New" panose="02070309020205020404" pitchFamily="49" charset="0"/>
                  </a:rPr>
                  <a:t>as</a:t>
                </a:r>
                <a:r>
                  <a:rPr lang="de-DE" altLang="de-DE" sz="1200" dirty="0">
                    <a:latin typeface="Courier New" panose="02070309020205020404" pitchFamily="49" charset="0"/>
                    <a:cs typeface="Courier New" panose="02070309020205020404" pitchFamily="49" charset="0"/>
                  </a:rPr>
                  <a:t> </a:t>
                </a:r>
                <a:r>
                  <a:rPr lang="de-DE" altLang="de-DE" sz="1200" dirty="0" err="1">
                    <a:latin typeface="Courier New" panose="02070309020205020404" pitchFamily="49" charset="0"/>
                    <a:cs typeface="Courier New" panose="02070309020205020404" pitchFamily="49" charset="0"/>
                  </a:rPr>
                  <a:t>Battery</a:t>
                </a:r>
                <a:endParaRPr lang="de-DE" altLang="de-DE" sz="1200" dirty="0">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120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    </a:t>
                </a:r>
                <a:r>
                  <a:rPr lang="de-DE" altLang="de-DE" sz="1200" dirty="0">
                    <a:latin typeface="Courier New" panose="02070309020205020404" pitchFamily="49" charset="0"/>
                    <a:cs typeface="Courier New" panose="02070309020205020404" pitchFamily="49" charset="0"/>
                  </a:rPr>
                  <a:t>//…</a:t>
                </a:r>
                <a:endParaRPr kumimoji="0" lang="de-DE" altLang="de-DE" sz="120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120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120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a:t>
                </a:r>
                <a:endParaRPr kumimoji="0" lang="de-DE" altLang="de-DE" sz="280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endParaRPr>
              </a:p>
            </p:txBody>
          </p:sp>
          <p:sp>
            <p:nvSpPr>
              <p:cNvPr id="28" name="Rectangle 2">
                <a:extLst>
                  <a:ext uri="{FF2B5EF4-FFF2-40B4-BE49-F238E27FC236}">
                    <a16:creationId xmlns:a16="http://schemas.microsoft.com/office/drawing/2014/main" id="{3F438312-128F-6DAA-33A7-72914FF8181C}"/>
                  </a:ext>
                </a:extLst>
              </p:cNvPr>
              <p:cNvSpPr>
                <a:spLocks noChangeArrowheads="1"/>
              </p:cNvSpPr>
              <p:nvPr/>
            </p:nvSpPr>
            <p:spPr bwMode="auto">
              <a:xfrm>
                <a:off x="4356459" y="947071"/>
                <a:ext cx="299921" cy="1200329"/>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45720" rIns="3600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de-DE" altLang="de-DE" sz="12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1</a:t>
                </a:r>
              </a:p>
              <a:p>
                <a:pPr marL="0" marR="0" lvl="0" indent="0" algn="ctr" defTabSz="914400" rtl="0" eaLnBrk="0" fontAlgn="base" latinLnBrk="0" hangingPunct="0">
                  <a:lnSpc>
                    <a:spcPct val="100000"/>
                  </a:lnSpc>
                  <a:spcBef>
                    <a:spcPct val="0"/>
                  </a:spcBef>
                  <a:spcAft>
                    <a:spcPct val="0"/>
                  </a:spcAft>
                  <a:buClrTx/>
                  <a:buSzTx/>
                  <a:buFontTx/>
                  <a:buNone/>
                  <a:tabLst/>
                </a:pPr>
                <a:r>
                  <a:rPr lang="de-DE" altLang="de-DE" sz="1200" dirty="0">
                    <a:latin typeface="Courier New" panose="02070309020205020404" pitchFamily="49" charset="0"/>
                    <a:cs typeface="Courier New" panose="02070309020205020404" pitchFamily="49" charset="0"/>
                  </a:rPr>
                  <a:t>2</a:t>
                </a:r>
              </a:p>
              <a:p>
                <a:pPr marL="0" marR="0" lvl="0" indent="0" algn="ctr" defTabSz="914400" rtl="0" eaLnBrk="0" fontAlgn="base" latinLnBrk="0" hangingPunct="0">
                  <a:lnSpc>
                    <a:spcPct val="100000"/>
                  </a:lnSpc>
                  <a:spcBef>
                    <a:spcPct val="0"/>
                  </a:spcBef>
                  <a:spcAft>
                    <a:spcPct val="0"/>
                  </a:spcAft>
                  <a:buClrTx/>
                  <a:buSzTx/>
                  <a:buFontTx/>
                  <a:buNone/>
                  <a:tabLst/>
                </a:pPr>
                <a:r>
                  <a:rPr kumimoji="0" lang="de-DE" altLang="de-DE" sz="12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3</a:t>
                </a:r>
              </a:p>
              <a:p>
                <a:pPr marL="0" marR="0" lvl="0" indent="0" algn="ctr" defTabSz="914400" rtl="0" eaLnBrk="0" fontAlgn="base" latinLnBrk="0" hangingPunct="0">
                  <a:lnSpc>
                    <a:spcPct val="100000"/>
                  </a:lnSpc>
                  <a:spcBef>
                    <a:spcPct val="0"/>
                  </a:spcBef>
                  <a:spcAft>
                    <a:spcPct val="0"/>
                  </a:spcAft>
                  <a:buClrTx/>
                  <a:buSzTx/>
                  <a:buFontTx/>
                  <a:buNone/>
                  <a:tabLst/>
                </a:pPr>
                <a:r>
                  <a:rPr lang="de-DE" altLang="de-DE" sz="1200" dirty="0">
                    <a:latin typeface="Courier New" panose="02070309020205020404" pitchFamily="49" charset="0"/>
                    <a:cs typeface="Courier New" panose="02070309020205020404" pitchFamily="49" charset="0"/>
                  </a:rPr>
                  <a:t>4</a:t>
                </a:r>
              </a:p>
              <a:p>
                <a:pPr marL="0" marR="0" lvl="0" indent="0" algn="ctr" defTabSz="914400" rtl="0" eaLnBrk="0" fontAlgn="base" latinLnBrk="0" hangingPunct="0">
                  <a:lnSpc>
                    <a:spcPct val="100000"/>
                  </a:lnSpc>
                  <a:spcBef>
                    <a:spcPct val="0"/>
                  </a:spcBef>
                  <a:spcAft>
                    <a:spcPct val="0"/>
                  </a:spcAft>
                  <a:buClrTx/>
                  <a:buSzTx/>
                  <a:buFontTx/>
                  <a:buNone/>
                  <a:tabLst/>
                </a:pPr>
                <a:r>
                  <a:rPr kumimoji="0" lang="de-DE" altLang="de-DE" sz="12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5</a:t>
                </a:r>
              </a:p>
              <a:p>
                <a:pPr marL="0" marR="0" lvl="0" indent="0" algn="ctr" defTabSz="914400" rtl="0" eaLnBrk="0" fontAlgn="base" latinLnBrk="0" hangingPunct="0">
                  <a:lnSpc>
                    <a:spcPct val="100000"/>
                  </a:lnSpc>
                  <a:spcBef>
                    <a:spcPct val="0"/>
                  </a:spcBef>
                  <a:spcAft>
                    <a:spcPct val="0"/>
                  </a:spcAft>
                  <a:buClrTx/>
                  <a:buSzTx/>
                  <a:buFontTx/>
                  <a:buNone/>
                  <a:tabLst/>
                </a:pPr>
                <a:r>
                  <a:rPr lang="de-DE" altLang="de-DE" sz="1200" dirty="0">
                    <a:latin typeface="Courier New" panose="02070309020205020404" pitchFamily="49" charset="0"/>
                    <a:cs typeface="Courier New" panose="02070309020205020404" pitchFamily="49" charset="0"/>
                  </a:rPr>
                  <a:t>6</a:t>
                </a:r>
              </a:p>
            </p:txBody>
          </p:sp>
        </p:grpSp>
        <p:pic>
          <p:nvPicPr>
            <p:cNvPr id="10" name="Grafik 9">
              <a:extLst>
                <a:ext uri="{FF2B5EF4-FFF2-40B4-BE49-F238E27FC236}">
                  <a16:creationId xmlns:a16="http://schemas.microsoft.com/office/drawing/2014/main" id="{90372521-B698-3E5A-B06E-6CB2C77B59F4}"/>
                </a:ext>
              </a:extLst>
            </p:cNvPr>
            <p:cNvPicPr>
              <a:picLocks noChangeAspect="1"/>
            </p:cNvPicPr>
            <p:nvPr/>
          </p:nvPicPr>
          <p:blipFill>
            <a:blip r:embed="rId6"/>
            <a:stretch>
              <a:fillRect/>
            </a:stretch>
          </p:blipFill>
          <p:spPr>
            <a:xfrm>
              <a:off x="7801232" y="4414807"/>
              <a:ext cx="874453" cy="874453"/>
            </a:xfrm>
            <a:prstGeom prst="rect">
              <a:avLst/>
            </a:prstGeom>
            <a:effectLst>
              <a:outerShdw blurRad="50800" dist="38100" dir="18900000" algn="bl" rotWithShape="0">
                <a:prstClr val="black">
                  <a:alpha val="40000"/>
                </a:prstClr>
              </a:outerShdw>
            </a:effectLst>
          </p:spPr>
        </p:pic>
        <p:sp>
          <p:nvSpPr>
            <p:cNvPr id="22" name="AutoShape 40">
              <a:extLst>
                <a:ext uri="{FF2B5EF4-FFF2-40B4-BE49-F238E27FC236}">
                  <a16:creationId xmlns:a16="http://schemas.microsoft.com/office/drawing/2014/main" id="{79C81F16-D26D-8320-D921-0830A87CAAE4}"/>
                </a:ext>
              </a:extLst>
            </p:cNvPr>
            <p:cNvSpPr>
              <a:spLocks noChangeArrowheads="1"/>
            </p:cNvSpPr>
            <p:nvPr/>
          </p:nvSpPr>
          <p:spPr bwMode="auto">
            <a:xfrm flipV="1">
              <a:off x="7959125" y="1858924"/>
              <a:ext cx="460145" cy="276225"/>
            </a:xfrm>
            <a:prstGeom prst="foldedCorner">
              <a:avLst>
                <a:gd name="adj" fmla="val 27606"/>
              </a:avLst>
            </a:prstGeom>
            <a:solidFill>
              <a:schemeClr val="bg1"/>
            </a:solidFill>
            <a:ln w="9525">
              <a:solidFill>
                <a:schemeClr val="tx1"/>
              </a:solidFill>
              <a:round/>
              <a:headEnd/>
              <a:tailEnd/>
            </a:ln>
          </p:spPr>
          <p:txBody>
            <a:bodyPr rot="10800000" wrap="none" anchor="ctr" anchorCtr="1"/>
            <a:lstStyle/>
            <a:p>
              <a:pPr eaLnBrk="0" hangingPunct="0">
                <a:lnSpc>
                  <a:spcPct val="70000"/>
                </a:lnSpc>
              </a:pPr>
              <a:r>
                <a:rPr lang="en-US" altLang="de-DE" sz="1000" dirty="0">
                  <a:latin typeface="Arial" panose="020B0604020202020204" pitchFamily="34" charset="0"/>
                  <a:cs typeface="Arial" panose="020B0604020202020204" pitchFamily="34" charset="0"/>
                </a:rPr>
                <a:t>VL</a:t>
              </a:r>
              <a:endParaRPr lang="en-US" altLang="de-DE" sz="1050" dirty="0">
                <a:latin typeface="Arial" panose="020B0604020202020204" pitchFamily="34" charset="0"/>
                <a:cs typeface="Arial" panose="020B0604020202020204" pitchFamily="34" charset="0"/>
              </a:endParaRPr>
            </a:p>
          </p:txBody>
        </p:sp>
      </p:grpSp>
      <p:sp>
        <p:nvSpPr>
          <p:cNvPr id="23" name="Rechteck 22">
            <a:extLst>
              <a:ext uri="{FF2B5EF4-FFF2-40B4-BE49-F238E27FC236}">
                <a16:creationId xmlns:a16="http://schemas.microsoft.com/office/drawing/2014/main" id="{B268F57C-6870-4CB1-E8B0-79FD7A2DAD33}"/>
              </a:ext>
            </a:extLst>
          </p:cNvPr>
          <p:cNvSpPr/>
          <p:nvPr/>
        </p:nvSpPr>
        <p:spPr>
          <a:xfrm>
            <a:off x="467686" y="1587514"/>
            <a:ext cx="4299648" cy="148225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114300" rIns="0" bIns="114300" numCol="1" spcCol="0" rtlCol="0" fromWordArt="0" anchor="t" anchorCtr="0" forceAA="0" compatLnSpc="1">
            <a:prstTxWarp prst="textNoShape">
              <a:avLst/>
            </a:prstTxWarp>
            <a:noAutofit/>
          </a:bodyPr>
          <a:lstStyle/>
          <a:p>
            <a:pPr algn="ctr">
              <a:spcBef>
                <a:spcPct val="0"/>
              </a:spcBef>
              <a:spcAft>
                <a:spcPct val="0"/>
              </a:spcAft>
              <a:buAutoNum type="arabicPeriod"/>
            </a:pPr>
            <a:endParaRPr lang="en-US" sz="2400">
              <a:solidFill>
                <a:schemeClr val="tx1">
                  <a:lumMod val="100000"/>
                </a:schemeClr>
              </a:solidFill>
              <a:latin typeface="Arial (Headings)"/>
            </a:endParaRPr>
          </a:p>
        </p:txBody>
      </p:sp>
    </p:spTree>
    <p:extLst>
      <p:ext uri="{BB962C8B-B14F-4D97-AF65-F5344CB8AC3E}">
        <p14:creationId xmlns:p14="http://schemas.microsoft.com/office/powerpoint/2010/main" val="1841569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P spid="2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7F9ACA97-3391-D515-C2E3-574CEF07D8F6}"/>
              </a:ext>
            </a:extLst>
          </p:cNvPr>
          <p:cNvSpPr>
            <a:spLocks noGrp="1"/>
          </p:cNvSpPr>
          <p:nvPr>
            <p:ph idx="1"/>
          </p:nvPr>
        </p:nvSpPr>
        <p:spPr>
          <a:xfrm>
            <a:off x="468315" y="1598400"/>
            <a:ext cx="4286135" cy="3492500"/>
          </a:xfrm>
        </p:spPr>
        <p:txBody>
          <a:bodyPr/>
          <a:lstStyle/>
          <a:p>
            <a:pPr marL="0" indent="0">
              <a:lnSpc>
                <a:spcPct val="100000"/>
              </a:lnSpc>
              <a:buClr>
                <a:srgbClr val="00519E"/>
              </a:buClr>
              <a:buNone/>
            </a:pPr>
            <a:r>
              <a:rPr lang="en-US" dirty="0"/>
              <a:t> Definition: </a:t>
            </a:r>
          </a:p>
          <a:p>
            <a:pPr lvl="1">
              <a:lnSpc>
                <a:spcPct val="100000"/>
              </a:lnSpc>
              <a:buClr>
                <a:srgbClr val="00519E"/>
              </a:buClr>
            </a:pPr>
            <a:r>
              <a:rPr lang="en-US" dirty="0"/>
              <a:t>A digital twin is a live digital representation</a:t>
            </a:r>
          </a:p>
          <a:p>
            <a:pPr lvl="1">
              <a:lnSpc>
                <a:spcPct val="100000"/>
              </a:lnSpc>
              <a:buClr>
                <a:srgbClr val="00519E"/>
              </a:buClr>
            </a:pPr>
            <a:r>
              <a:rPr lang="en-US" dirty="0"/>
              <a:t>Dynamically updated with data to mimic the structure of the system</a:t>
            </a:r>
          </a:p>
          <a:p>
            <a:pPr marL="176213" lvl="1" indent="0">
              <a:lnSpc>
                <a:spcPct val="100000"/>
              </a:lnSpc>
              <a:buClr>
                <a:srgbClr val="00519E"/>
              </a:buClr>
              <a:buNone/>
            </a:pPr>
            <a:endParaRPr lang="en-US" dirty="0"/>
          </a:p>
          <a:p>
            <a:pPr>
              <a:lnSpc>
                <a:spcPct val="100000"/>
              </a:lnSpc>
              <a:buClr>
                <a:srgbClr val="00519E"/>
              </a:buClr>
            </a:pPr>
            <a:r>
              <a:rPr lang="en-US" dirty="0"/>
              <a:t>IoT </a:t>
            </a:r>
            <a:r>
              <a:rPr lang="en-US" dirty="0" err="1"/>
              <a:t>TwinMaker</a:t>
            </a:r>
            <a:r>
              <a:rPr lang="en-US" dirty="0"/>
              <a:t> is an AWS service</a:t>
            </a:r>
          </a:p>
          <a:p>
            <a:pPr>
              <a:lnSpc>
                <a:spcPct val="100000"/>
              </a:lnSpc>
              <a:buClr>
                <a:srgbClr val="00519E"/>
              </a:buClr>
            </a:pPr>
            <a:r>
              <a:rPr lang="en-US" dirty="0"/>
              <a:t>API to create digital twin models via JSON</a:t>
            </a:r>
          </a:p>
          <a:p>
            <a:pPr>
              <a:lnSpc>
                <a:spcPct val="100000"/>
              </a:lnSpc>
              <a:buClr>
                <a:srgbClr val="00519E"/>
              </a:buClr>
            </a:pPr>
            <a:r>
              <a:rPr lang="en-US" dirty="0">
                <a:solidFill>
                  <a:srgbClr val="00519E"/>
                </a:solidFill>
              </a:rPr>
              <a:t>Digital twin consist of components representing structural elements of the digital twin</a:t>
            </a:r>
            <a:endParaRPr lang="en-US" dirty="0"/>
          </a:p>
          <a:p>
            <a:pPr>
              <a:lnSpc>
                <a:spcPct val="100000"/>
              </a:lnSpc>
              <a:buClr>
                <a:srgbClr val="00519E"/>
              </a:buClr>
            </a:pPr>
            <a:endParaRPr lang="en-US" dirty="0"/>
          </a:p>
          <a:p>
            <a:pPr>
              <a:lnSpc>
                <a:spcPct val="100000"/>
              </a:lnSpc>
              <a:buClr>
                <a:srgbClr val="00519E"/>
              </a:buClr>
            </a:pPr>
            <a:endParaRPr lang="en-US" dirty="0"/>
          </a:p>
          <a:p>
            <a:pPr>
              <a:lnSpc>
                <a:spcPct val="100000"/>
              </a:lnSpc>
              <a:buClr>
                <a:srgbClr val="00519E"/>
              </a:buClr>
              <a:buFont typeface="Wingdings" panose="05000000000000000000" pitchFamily="2" charset="2"/>
              <a:buChar char="à"/>
            </a:pPr>
            <a:r>
              <a:rPr lang="en-US" dirty="0"/>
              <a:t> </a:t>
            </a:r>
            <a:r>
              <a:rPr lang="en-US" dirty="0">
                <a:solidFill>
                  <a:srgbClr val="00519E"/>
                </a:solidFill>
              </a:rPr>
              <a:t>Enables querying and visualization</a:t>
            </a:r>
          </a:p>
        </p:txBody>
      </p:sp>
      <p:sp>
        <p:nvSpPr>
          <p:cNvPr id="3" name="Datumsplatzhalter 2">
            <a:extLst>
              <a:ext uri="{FF2B5EF4-FFF2-40B4-BE49-F238E27FC236}">
                <a16:creationId xmlns:a16="http://schemas.microsoft.com/office/drawing/2014/main" id="{1C964288-BCBC-FB1C-AB06-46AA00FD9D56}"/>
              </a:ext>
            </a:extLst>
          </p:cNvPr>
          <p:cNvSpPr>
            <a:spLocks noGrp="1"/>
          </p:cNvSpPr>
          <p:nvPr>
            <p:ph type="dt" sz="half" idx="10"/>
          </p:nvPr>
        </p:nvSpPr>
        <p:spPr/>
        <p:txBody>
          <a:bodyPr/>
          <a:lstStyle/>
          <a:p>
            <a:fld id="{AA5F6AC7-A9BF-4477-AECC-4963829EC9F7}" type="datetime4">
              <a:rPr lang="en-US" smtClean="0"/>
              <a:t>July 1, 2022</a:t>
            </a:fld>
            <a:endParaRPr lang="de-DE" dirty="0"/>
          </a:p>
        </p:txBody>
      </p:sp>
      <p:sp>
        <p:nvSpPr>
          <p:cNvPr id="4" name="Fußzeilenplatzhalter 3">
            <a:extLst>
              <a:ext uri="{FF2B5EF4-FFF2-40B4-BE49-F238E27FC236}">
                <a16:creationId xmlns:a16="http://schemas.microsoft.com/office/drawing/2014/main" id="{4292ACE3-3190-D88E-F22C-90D4F1BC77DE}"/>
              </a:ext>
            </a:extLst>
          </p:cNvPr>
          <p:cNvSpPr>
            <a:spLocks noGrp="1"/>
          </p:cNvSpPr>
          <p:nvPr>
            <p:ph type="ftr" sz="quarter" idx="11"/>
          </p:nvPr>
        </p:nvSpPr>
        <p:spPr/>
        <p:txBody>
          <a:bodyPr/>
          <a:lstStyle/>
          <a:p>
            <a:r>
              <a:rPr lang="en-US"/>
              <a:t>Modeling Capabilities of Digital Twin Platforms | Jérôme Pfeiffer | jerome.pfeiffer@isw.uni-stuttgart.de </a:t>
            </a:r>
            <a:endParaRPr lang="de-DE" dirty="0"/>
          </a:p>
        </p:txBody>
      </p:sp>
      <p:sp>
        <p:nvSpPr>
          <p:cNvPr id="5" name="Foliennummernplatzhalter 4">
            <a:extLst>
              <a:ext uri="{FF2B5EF4-FFF2-40B4-BE49-F238E27FC236}">
                <a16:creationId xmlns:a16="http://schemas.microsoft.com/office/drawing/2014/main" id="{0F8A56D9-BA0F-02E0-E8D7-B7E3F4044990}"/>
              </a:ext>
            </a:extLst>
          </p:cNvPr>
          <p:cNvSpPr>
            <a:spLocks noGrp="1"/>
          </p:cNvSpPr>
          <p:nvPr>
            <p:ph type="sldNum" sz="quarter" idx="12"/>
          </p:nvPr>
        </p:nvSpPr>
        <p:spPr/>
        <p:txBody>
          <a:bodyPr/>
          <a:lstStyle/>
          <a:p>
            <a:fld id="{9E82CC3C-1DC0-4FDA-9590-6CC506AB67F8}" type="slidenum">
              <a:rPr lang="de-DE" smtClean="0"/>
              <a:pPr/>
              <a:t>6</a:t>
            </a:fld>
            <a:endParaRPr lang="de-DE" dirty="0"/>
          </a:p>
        </p:txBody>
      </p:sp>
      <p:sp>
        <p:nvSpPr>
          <p:cNvPr id="6" name="Textplatzhalter 5">
            <a:extLst>
              <a:ext uri="{FF2B5EF4-FFF2-40B4-BE49-F238E27FC236}">
                <a16:creationId xmlns:a16="http://schemas.microsoft.com/office/drawing/2014/main" id="{FF812DA2-B3A8-51F4-1F85-E8AA700229E6}"/>
              </a:ext>
            </a:extLst>
          </p:cNvPr>
          <p:cNvSpPr>
            <a:spLocks noGrp="1"/>
          </p:cNvSpPr>
          <p:nvPr>
            <p:ph type="body" sz="quarter" idx="13"/>
          </p:nvPr>
        </p:nvSpPr>
        <p:spPr/>
        <p:txBody>
          <a:bodyPr/>
          <a:lstStyle/>
          <a:p>
            <a:r>
              <a:rPr lang="en-US" dirty="0"/>
              <a:t>A dynamically updated digital representation of data</a:t>
            </a:r>
          </a:p>
        </p:txBody>
      </p:sp>
      <p:sp>
        <p:nvSpPr>
          <p:cNvPr id="7" name="Titel 6">
            <a:extLst>
              <a:ext uri="{FF2B5EF4-FFF2-40B4-BE49-F238E27FC236}">
                <a16:creationId xmlns:a16="http://schemas.microsoft.com/office/drawing/2014/main" id="{440F5F90-E2E8-4416-CE6E-F7D414A2DE7F}"/>
              </a:ext>
            </a:extLst>
          </p:cNvPr>
          <p:cNvSpPr>
            <a:spLocks noGrp="1"/>
          </p:cNvSpPr>
          <p:nvPr>
            <p:ph type="title"/>
          </p:nvPr>
        </p:nvSpPr>
        <p:spPr/>
        <p:txBody>
          <a:bodyPr/>
          <a:lstStyle/>
          <a:p>
            <a:r>
              <a:rPr lang="en-US" dirty="0"/>
              <a:t>AWS IoT </a:t>
            </a:r>
            <a:r>
              <a:rPr lang="en-US" dirty="0" err="1"/>
              <a:t>TwinMaker</a:t>
            </a:r>
            <a:endParaRPr lang="en-US" dirty="0"/>
          </a:p>
        </p:txBody>
      </p:sp>
      <p:grpSp>
        <p:nvGrpSpPr>
          <p:cNvPr id="9" name="Gruppieren 8">
            <a:extLst>
              <a:ext uri="{FF2B5EF4-FFF2-40B4-BE49-F238E27FC236}">
                <a16:creationId xmlns:a16="http://schemas.microsoft.com/office/drawing/2014/main" id="{326B8A4A-1755-0776-3AF4-70D9ED357B58}"/>
              </a:ext>
            </a:extLst>
          </p:cNvPr>
          <p:cNvGrpSpPr/>
          <p:nvPr/>
        </p:nvGrpSpPr>
        <p:grpSpPr>
          <a:xfrm>
            <a:off x="4023280" y="1487716"/>
            <a:ext cx="4742102" cy="3673325"/>
            <a:chOff x="4023280" y="1487716"/>
            <a:chExt cx="4742102" cy="3673325"/>
          </a:xfrm>
        </p:grpSpPr>
        <p:sp>
          <p:nvSpPr>
            <p:cNvPr id="25" name="Textfeld 24">
              <a:extLst>
                <a:ext uri="{FF2B5EF4-FFF2-40B4-BE49-F238E27FC236}">
                  <a16:creationId xmlns:a16="http://schemas.microsoft.com/office/drawing/2014/main" id="{60B41122-5243-4962-9E02-26D1588EA4E1}"/>
                </a:ext>
              </a:extLst>
            </p:cNvPr>
            <p:cNvSpPr txBox="1"/>
            <p:nvPr/>
          </p:nvSpPr>
          <p:spPr>
            <a:xfrm>
              <a:off x="4023280" y="4945597"/>
              <a:ext cx="4742102" cy="215444"/>
            </a:xfrm>
            <a:prstGeom prst="rect">
              <a:avLst/>
            </a:prstGeom>
            <a:noFill/>
          </p:spPr>
          <p:txBody>
            <a:bodyPr wrap="square">
              <a:spAutoFit/>
            </a:bodyPr>
            <a:lstStyle/>
            <a:p>
              <a:r>
                <a:rPr lang="en-US" sz="800" dirty="0">
                  <a:hlinkClick r:id="rId2"/>
                </a:rPr>
                <a:t>https://docs.aws.amazon.com/iot-twinmaker/latest/guide/twinmaker-component-types-examples.html</a:t>
              </a:r>
              <a:r>
                <a:rPr lang="en-US" sz="800" dirty="0"/>
                <a:t> </a:t>
              </a:r>
            </a:p>
          </p:txBody>
        </p:sp>
        <p:grpSp>
          <p:nvGrpSpPr>
            <p:cNvPr id="8" name="Gruppieren 7">
              <a:extLst>
                <a:ext uri="{FF2B5EF4-FFF2-40B4-BE49-F238E27FC236}">
                  <a16:creationId xmlns:a16="http://schemas.microsoft.com/office/drawing/2014/main" id="{B221CD8C-D0F1-C810-5918-45946236A63F}"/>
                </a:ext>
              </a:extLst>
            </p:cNvPr>
            <p:cNvGrpSpPr/>
            <p:nvPr/>
          </p:nvGrpSpPr>
          <p:grpSpPr>
            <a:xfrm>
              <a:off x="4754450" y="1487716"/>
              <a:ext cx="3921235" cy="3463962"/>
              <a:chOff x="4754450" y="1385409"/>
              <a:chExt cx="3921235" cy="3463962"/>
            </a:xfrm>
          </p:grpSpPr>
          <p:grpSp>
            <p:nvGrpSpPr>
              <p:cNvPr id="22" name="Gruppieren 21">
                <a:extLst>
                  <a:ext uri="{FF2B5EF4-FFF2-40B4-BE49-F238E27FC236}">
                    <a16:creationId xmlns:a16="http://schemas.microsoft.com/office/drawing/2014/main" id="{357E8BC6-EF65-BD0F-FAD6-98F02CDB11BD}"/>
                  </a:ext>
                </a:extLst>
              </p:cNvPr>
              <p:cNvGrpSpPr/>
              <p:nvPr/>
            </p:nvGrpSpPr>
            <p:grpSpPr>
              <a:xfrm>
                <a:off x="4754450" y="1706780"/>
                <a:ext cx="3921235" cy="3142591"/>
                <a:chOff x="4073789" y="572165"/>
                <a:chExt cx="3936643" cy="3142591"/>
              </a:xfrm>
            </p:grpSpPr>
            <p:sp>
              <p:nvSpPr>
                <p:cNvPr id="23" name="Rectangle 2">
                  <a:extLst>
                    <a:ext uri="{FF2B5EF4-FFF2-40B4-BE49-F238E27FC236}">
                      <a16:creationId xmlns:a16="http://schemas.microsoft.com/office/drawing/2014/main" id="{4F5E036B-5001-3C56-FDDF-4FFC460CB173}"/>
                    </a:ext>
                  </a:extLst>
                </p:cNvPr>
                <p:cNvSpPr>
                  <a:spLocks noChangeArrowheads="1"/>
                </p:cNvSpPr>
                <p:nvPr/>
              </p:nvSpPr>
              <p:spPr bwMode="auto">
                <a:xfrm>
                  <a:off x="4373710" y="575435"/>
                  <a:ext cx="3636722" cy="3139321"/>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0" rIns="3600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120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120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  "</a:t>
                  </a:r>
                  <a:r>
                    <a:rPr kumimoji="0" lang="de-DE" altLang="de-DE" sz="1200" i="0" u="none" strike="noStrike" cap="none" normalizeH="0" baseline="0" dirty="0" err="1">
                      <a:ln>
                        <a:noFill/>
                      </a:ln>
                      <a:solidFill>
                        <a:schemeClr val="tx1"/>
                      </a:solidFill>
                      <a:effectLst/>
                      <a:latin typeface="Courier New" panose="02070309020205020404" pitchFamily="49" charset="0"/>
                      <a:cs typeface="Courier New" panose="02070309020205020404" pitchFamily="49" charset="0"/>
                    </a:rPr>
                    <a:t>componentTypeId</a:t>
                  </a:r>
                  <a:r>
                    <a:rPr kumimoji="0" lang="de-DE" altLang="de-DE" sz="120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 "</a:t>
                  </a:r>
                  <a:r>
                    <a:rPr kumimoji="0" lang="de-DE" altLang="de-DE" sz="1200" i="0" u="none" strike="noStrike" cap="none" normalizeH="0" baseline="0" dirty="0" err="1">
                      <a:ln>
                        <a:noFill/>
                      </a:ln>
                      <a:solidFill>
                        <a:schemeClr val="tx1"/>
                      </a:solidFill>
                      <a:effectLst/>
                      <a:latin typeface="Courier New" panose="02070309020205020404" pitchFamily="49" charset="0"/>
                      <a:cs typeface="Courier New" panose="02070309020205020404" pitchFamily="49" charset="0"/>
                    </a:rPr>
                    <a:t>example.alarm</a:t>
                  </a:r>
                  <a:r>
                    <a:rPr kumimoji="0" lang="de-DE" altLang="de-DE" sz="120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120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  "</a:t>
                  </a:r>
                  <a:r>
                    <a:rPr kumimoji="0" lang="de-DE" altLang="de-DE" sz="1200" i="0" u="none" strike="noStrike" cap="none" normalizeH="0" baseline="0" dirty="0" err="1">
                      <a:ln>
                        <a:noFill/>
                      </a:ln>
                      <a:solidFill>
                        <a:schemeClr val="tx1"/>
                      </a:solidFill>
                      <a:effectLst/>
                      <a:latin typeface="Courier New" panose="02070309020205020404" pitchFamily="49" charset="0"/>
                      <a:cs typeface="Courier New" panose="02070309020205020404" pitchFamily="49" charset="0"/>
                    </a:rPr>
                    <a:t>workspaceId</a:t>
                  </a:r>
                  <a:r>
                    <a:rPr kumimoji="0" lang="de-DE" altLang="de-DE" sz="120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 "</a:t>
                  </a:r>
                  <a:r>
                    <a:rPr kumimoji="0" lang="de-DE" altLang="de-DE" sz="1200" i="0" u="none" strike="noStrike" cap="none" normalizeH="0" baseline="0" dirty="0" err="1">
                      <a:ln>
                        <a:noFill/>
                      </a:ln>
                      <a:solidFill>
                        <a:schemeClr val="tx1"/>
                      </a:solidFill>
                      <a:effectLst/>
                      <a:latin typeface="Courier New" panose="02070309020205020404" pitchFamily="49" charset="0"/>
                      <a:cs typeface="Courier New" panose="02070309020205020404" pitchFamily="49" charset="0"/>
                    </a:rPr>
                    <a:t>MyWorkspace</a:t>
                  </a:r>
                  <a:r>
                    <a:rPr kumimoji="0" lang="de-DE" altLang="de-DE" sz="120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120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  "</a:t>
                  </a:r>
                  <a:r>
                    <a:rPr kumimoji="0" lang="de-DE" altLang="de-DE" sz="1200" i="0" u="none" strike="noStrike" cap="none" normalizeH="0" baseline="0" dirty="0" err="1">
                      <a:ln>
                        <a:noFill/>
                      </a:ln>
                      <a:solidFill>
                        <a:schemeClr val="tx1"/>
                      </a:solidFill>
                      <a:effectLst/>
                      <a:latin typeface="Courier New" panose="02070309020205020404" pitchFamily="49" charset="0"/>
                      <a:cs typeface="Courier New" panose="02070309020205020404" pitchFamily="49" charset="0"/>
                    </a:rPr>
                    <a:t>isSingleton</a:t>
                  </a:r>
                  <a:r>
                    <a:rPr kumimoji="0" lang="de-DE" altLang="de-DE" sz="120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 </a:t>
                  </a:r>
                  <a:r>
                    <a:rPr kumimoji="0" lang="de-DE" altLang="de-DE" sz="1200" i="0" u="none" strike="noStrike" cap="none" normalizeH="0" baseline="0" dirty="0" err="1">
                      <a:ln>
                        <a:noFill/>
                      </a:ln>
                      <a:solidFill>
                        <a:schemeClr val="tx1"/>
                      </a:solidFill>
                      <a:effectLst/>
                      <a:latin typeface="Courier New" panose="02070309020205020404" pitchFamily="49" charset="0"/>
                      <a:cs typeface="Courier New" panose="02070309020205020404" pitchFamily="49" charset="0"/>
                    </a:rPr>
                    <a:t>false</a:t>
                  </a:r>
                  <a:r>
                    <a:rPr kumimoji="0" lang="de-DE" altLang="de-DE" sz="120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120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  "</a:t>
                  </a:r>
                  <a:r>
                    <a:rPr kumimoji="0" lang="de-DE" altLang="de-DE" sz="1200" i="0" u="none" strike="noStrike" cap="none" normalizeH="0" baseline="0" dirty="0" err="1">
                      <a:ln>
                        <a:noFill/>
                      </a:ln>
                      <a:solidFill>
                        <a:schemeClr val="tx1"/>
                      </a:solidFill>
                      <a:effectLst/>
                      <a:latin typeface="Courier New" panose="02070309020205020404" pitchFamily="49" charset="0"/>
                      <a:cs typeface="Courier New" panose="02070309020205020404" pitchFamily="49" charset="0"/>
                    </a:rPr>
                    <a:t>propertyDefinitions</a:t>
                  </a:r>
                  <a:r>
                    <a:rPr kumimoji="0" lang="de-DE" altLang="de-DE" sz="120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120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    "</a:t>
                  </a:r>
                  <a:r>
                    <a:rPr kumimoji="0" lang="de-DE" altLang="de-DE" sz="1200" i="0" u="none" strike="noStrike" cap="none" normalizeH="0" baseline="0" dirty="0" err="1">
                      <a:ln>
                        <a:noFill/>
                      </a:ln>
                      <a:solidFill>
                        <a:schemeClr val="tx1"/>
                      </a:solidFill>
                      <a:effectLst/>
                      <a:latin typeface="Courier New" panose="02070309020205020404" pitchFamily="49" charset="0"/>
                      <a:cs typeface="Courier New" panose="02070309020205020404" pitchFamily="49" charset="0"/>
                    </a:rPr>
                    <a:t>alarm_status</a:t>
                  </a:r>
                  <a:r>
                    <a:rPr kumimoji="0" lang="de-DE" altLang="de-DE" sz="120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120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      "</a:t>
                  </a:r>
                  <a:r>
                    <a:rPr kumimoji="0" lang="de-DE" altLang="de-DE" sz="1200" i="0" u="none" strike="noStrike" cap="none" normalizeH="0" baseline="0" dirty="0" err="1">
                      <a:ln>
                        <a:noFill/>
                      </a:ln>
                      <a:solidFill>
                        <a:schemeClr val="tx1"/>
                      </a:solidFill>
                      <a:effectLst/>
                      <a:latin typeface="Courier New" panose="02070309020205020404" pitchFamily="49" charset="0"/>
                      <a:cs typeface="Courier New" panose="02070309020205020404" pitchFamily="49" charset="0"/>
                    </a:rPr>
                    <a:t>dataType</a:t>
                  </a:r>
                  <a:r>
                    <a:rPr kumimoji="0" lang="de-DE" altLang="de-DE" sz="120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 {</a:t>
                  </a:r>
                </a:p>
                <a:p>
                  <a:pPr defTabSz="914400" eaLnBrk="0" fontAlgn="base" hangingPunct="0">
                    <a:spcBef>
                      <a:spcPct val="0"/>
                    </a:spcBef>
                    <a:spcAft>
                      <a:spcPct val="0"/>
                    </a:spcAft>
                  </a:pPr>
                  <a:r>
                    <a:rPr kumimoji="0" lang="de-DE" altLang="de-DE" sz="120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        "type": "STRING"</a:t>
                  </a:r>
                </a:p>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120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        "</a:t>
                  </a:r>
                  <a:r>
                    <a:rPr kumimoji="0" lang="de-DE" altLang="de-DE" sz="1200" i="0" u="none" strike="noStrike" cap="none" normalizeH="0" baseline="0" dirty="0" err="1">
                      <a:ln>
                        <a:noFill/>
                      </a:ln>
                      <a:solidFill>
                        <a:schemeClr val="tx1"/>
                      </a:solidFill>
                      <a:effectLst/>
                      <a:latin typeface="Courier New" panose="02070309020205020404" pitchFamily="49" charset="0"/>
                      <a:cs typeface="Courier New" panose="02070309020205020404" pitchFamily="49" charset="0"/>
                    </a:rPr>
                    <a:t>allowedValues</a:t>
                  </a:r>
                  <a:r>
                    <a:rPr kumimoji="0" lang="de-DE" altLang="de-DE" sz="120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120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120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            "</a:t>
                  </a:r>
                  <a:r>
                    <a:rPr kumimoji="0" lang="de-DE" altLang="de-DE" sz="1200" i="0" u="none" strike="noStrike" cap="none" normalizeH="0" baseline="0" dirty="0" err="1">
                      <a:ln>
                        <a:noFill/>
                      </a:ln>
                      <a:solidFill>
                        <a:schemeClr val="tx1"/>
                      </a:solidFill>
                      <a:effectLst/>
                      <a:latin typeface="Courier New" panose="02070309020205020404" pitchFamily="49" charset="0"/>
                      <a:cs typeface="Courier New" panose="02070309020205020404" pitchFamily="49" charset="0"/>
                    </a:rPr>
                    <a:t>stringValue</a:t>
                  </a:r>
                  <a:r>
                    <a:rPr kumimoji="0" lang="de-DE" altLang="de-DE" sz="120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 "ACTIVE"</a:t>
                  </a:r>
                </a:p>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120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          },//... </a:t>
                  </a:r>
                </a:p>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120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de-DE" altLang="de-DE" sz="1200" dirty="0">
                      <a:latin typeface="Courier New" panose="02070309020205020404" pitchFamily="49" charset="0"/>
                      <a:cs typeface="Courier New" panose="02070309020205020404" pitchFamily="49" charset="0"/>
                    </a:rPr>
                    <a:t>      </a:t>
                  </a:r>
                  <a:r>
                    <a:rPr kumimoji="0" lang="de-DE" altLang="de-DE" sz="120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 //... </a:t>
                  </a:r>
                </a:p>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120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120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120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a:t>
                  </a:r>
                  <a:endParaRPr kumimoji="0" lang="de-DE" altLang="de-DE" sz="280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endParaRPr>
                </a:p>
              </p:txBody>
            </p:sp>
            <p:sp>
              <p:nvSpPr>
                <p:cNvPr id="24" name="Rectangle 2">
                  <a:extLst>
                    <a:ext uri="{FF2B5EF4-FFF2-40B4-BE49-F238E27FC236}">
                      <a16:creationId xmlns:a16="http://schemas.microsoft.com/office/drawing/2014/main" id="{1F24ACB1-42C3-2ECA-AA4D-4721E35219CD}"/>
                    </a:ext>
                  </a:extLst>
                </p:cNvPr>
                <p:cNvSpPr>
                  <a:spLocks noChangeArrowheads="1"/>
                </p:cNvSpPr>
                <p:nvPr/>
              </p:nvSpPr>
              <p:spPr bwMode="auto">
                <a:xfrm>
                  <a:off x="4073789" y="572165"/>
                  <a:ext cx="299921" cy="3139321"/>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 tIns="0" rIns="36000" bIns="0" numCol="1" anchor="ctr" anchorCtr="0" compatLnSpc="1">
                  <a:prstTxWarp prst="textNoShape">
                    <a:avLst/>
                  </a:prstTxWarp>
                  <a:spAutoFit/>
                </a:bodyPr>
                <a:lstStyle/>
                <a:p>
                  <a:pPr algn="ctr" defTabSz="914400" eaLnBrk="0" fontAlgn="base" hangingPunct="0">
                    <a:spcBef>
                      <a:spcPct val="0"/>
                    </a:spcBef>
                    <a:spcAft>
                      <a:spcPct val="0"/>
                    </a:spcAft>
                  </a:pPr>
                  <a:r>
                    <a:rPr lang="de-DE" altLang="de-DE" sz="1200" dirty="0">
                      <a:latin typeface="Courier New" panose="02070309020205020404" pitchFamily="49" charset="0"/>
                      <a:cs typeface="Courier New" panose="02070309020205020404" pitchFamily="49" charset="0"/>
                    </a:rPr>
                    <a:t>1</a:t>
                  </a:r>
                </a:p>
                <a:p>
                  <a:pPr algn="ctr" defTabSz="914400" eaLnBrk="0" fontAlgn="base" hangingPunct="0">
                    <a:spcBef>
                      <a:spcPct val="0"/>
                    </a:spcBef>
                    <a:spcAft>
                      <a:spcPct val="0"/>
                    </a:spcAft>
                  </a:pPr>
                  <a:r>
                    <a:rPr lang="de-DE" altLang="de-DE" sz="1200" dirty="0">
                      <a:latin typeface="Courier New" panose="02070309020205020404" pitchFamily="49" charset="0"/>
                      <a:cs typeface="Courier New" panose="02070309020205020404" pitchFamily="49" charset="0"/>
                    </a:rPr>
                    <a:t>2</a:t>
                  </a:r>
                </a:p>
                <a:p>
                  <a:pPr algn="ctr" defTabSz="914400" eaLnBrk="0" fontAlgn="base" hangingPunct="0">
                    <a:spcBef>
                      <a:spcPct val="0"/>
                    </a:spcBef>
                    <a:spcAft>
                      <a:spcPct val="0"/>
                    </a:spcAft>
                  </a:pPr>
                  <a:r>
                    <a:rPr lang="de-DE" altLang="de-DE" sz="1200" dirty="0">
                      <a:latin typeface="Courier New" panose="02070309020205020404" pitchFamily="49" charset="0"/>
                      <a:cs typeface="Courier New" panose="02070309020205020404" pitchFamily="49" charset="0"/>
                    </a:rPr>
                    <a:t>3</a:t>
                  </a:r>
                </a:p>
                <a:p>
                  <a:pPr algn="ctr" defTabSz="914400" eaLnBrk="0" fontAlgn="base" hangingPunct="0">
                    <a:spcBef>
                      <a:spcPct val="0"/>
                    </a:spcBef>
                    <a:spcAft>
                      <a:spcPct val="0"/>
                    </a:spcAft>
                  </a:pPr>
                  <a:r>
                    <a:rPr lang="de-DE" altLang="de-DE" sz="1200" dirty="0">
                      <a:latin typeface="Courier New" panose="02070309020205020404" pitchFamily="49" charset="0"/>
                      <a:cs typeface="Courier New" panose="02070309020205020404" pitchFamily="49" charset="0"/>
                    </a:rPr>
                    <a:t>4</a:t>
                  </a:r>
                </a:p>
                <a:p>
                  <a:pPr algn="ctr" defTabSz="914400" eaLnBrk="0" fontAlgn="base" hangingPunct="0">
                    <a:spcBef>
                      <a:spcPct val="0"/>
                    </a:spcBef>
                    <a:spcAft>
                      <a:spcPct val="0"/>
                    </a:spcAft>
                  </a:pPr>
                  <a:r>
                    <a:rPr lang="de-DE" altLang="de-DE" sz="1200" dirty="0">
                      <a:latin typeface="Courier New" panose="02070309020205020404" pitchFamily="49" charset="0"/>
                      <a:cs typeface="Courier New" panose="02070309020205020404" pitchFamily="49" charset="0"/>
                    </a:rPr>
                    <a:t>5</a:t>
                  </a:r>
                </a:p>
                <a:p>
                  <a:pPr algn="ctr" defTabSz="914400" eaLnBrk="0" fontAlgn="base" hangingPunct="0">
                    <a:spcBef>
                      <a:spcPct val="0"/>
                    </a:spcBef>
                    <a:spcAft>
                      <a:spcPct val="0"/>
                    </a:spcAft>
                  </a:pPr>
                  <a:r>
                    <a:rPr lang="de-DE" altLang="de-DE" sz="1200" dirty="0">
                      <a:latin typeface="Courier New" panose="02070309020205020404" pitchFamily="49" charset="0"/>
                      <a:cs typeface="Courier New" panose="02070309020205020404" pitchFamily="49" charset="0"/>
                    </a:rPr>
                    <a:t>6</a:t>
                  </a:r>
                </a:p>
                <a:p>
                  <a:pPr algn="ctr" defTabSz="914400" eaLnBrk="0" fontAlgn="base" hangingPunct="0">
                    <a:spcBef>
                      <a:spcPct val="0"/>
                    </a:spcBef>
                    <a:spcAft>
                      <a:spcPct val="0"/>
                    </a:spcAft>
                  </a:pPr>
                  <a:r>
                    <a:rPr lang="de-DE" altLang="de-DE" sz="1200" dirty="0">
                      <a:latin typeface="Courier New" panose="02070309020205020404" pitchFamily="49" charset="0"/>
                      <a:cs typeface="Courier New" panose="02070309020205020404" pitchFamily="49" charset="0"/>
                    </a:rPr>
                    <a:t>7</a:t>
                  </a:r>
                </a:p>
                <a:p>
                  <a:pPr algn="ctr" defTabSz="914400" eaLnBrk="0" fontAlgn="base" hangingPunct="0">
                    <a:spcBef>
                      <a:spcPct val="0"/>
                    </a:spcBef>
                    <a:spcAft>
                      <a:spcPct val="0"/>
                    </a:spcAft>
                  </a:pPr>
                  <a:r>
                    <a:rPr lang="de-DE" altLang="de-DE" sz="1200" dirty="0">
                      <a:latin typeface="Courier New" panose="02070309020205020404" pitchFamily="49" charset="0"/>
                      <a:cs typeface="Courier New" panose="02070309020205020404" pitchFamily="49" charset="0"/>
                    </a:rPr>
                    <a:t>8</a:t>
                  </a:r>
                </a:p>
                <a:p>
                  <a:pPr algn="ctr" defTabSz="914400" eaLnBrk="0" fontAlgn="base" hangingPunct="0">
                    <a:spcBef>
                      <a:spcPct val="0"/>
                    </a:spcBef>
                    <a:spcAft>
                      <a:spcPct val="0"/>
                    </a:spcAft>
                  </a:pPr>
                  <a:r>
                    <a:rPr lang="de-DE" altLang="de-DE" sz="1200" dirty="0">
                      <a:latin typeface="Courier New" panose="02070309020205020404" pitchFamily="49" charset="0"/>
                      <a:cs typeface="Courier New" panose="02070309020205020404" pitchFamily="49" charset="0"/>
                    </a:rPr>
                    <a:t>9</a:t>
                  </a:r>
                </a:p>
                <a:p>
                  <a:pPr algn="ctr" defTabSz="914400" eaLnBrk="0" fontAlgn="base" hangingPunct="0">
                    <a:spcBef>
                      <a:spcPct val="0"/>
                    </a:spcBef>
                    <a:spcAft>
                      <a:spcPct val="0"/>
                    </a:spcAft>
                  </a:pPr>
                  <a:r>
                    <a:rPr lang="de-DE" altLang="de-DE" sz="1200" dirty="0">
                      <a:latin typeface="Courier New" panose="02070309020205020404" pitchFamily="49" charset="0"/>
                      <a:cs typeface="Courier New" panose="02070309020205020404" pitchFamily="49" charset="0"/>
                    </a:rPr>
                    <a:t>10</a:t>
                  </a:r>
                </a:p>
                <a:p>
                  <a:pPr algn="ctr" defTabSz="914400" eaLnBrk="0" fontAlgn="base" hangingPunct="0">
                    <a:spcBef>
                      <a:spcPct val="0"/>
                    </a:spcBef>
                    <a:spcAft>
                      <a:spcPct val="0"/>
                    </a:spcAft>
                  </a:pPr>
                  <a:r>
                    <a:rPr lang="de-DE" altLang="de-DE" sz="1200" dirty="0">
                      <a:latin typeface="Courier New" panose="02070309020205020404" pitchFamily="49" charset="0"/>
                      <a:cs typeface="Courier New" panose="02070309020205020404" pitchFamily="49" charset="0"/>
                    </a:rPr>
                    <a:t>11</a:t>
                  </a:r>
                </a:p>
                <a:p>
                  <a:pPr algn="ctr" defTabSz="914400" eaLnBrk="0" fontAlgn="base" hangingPunct="0">
                    <a:spcBef>
                      <a:spcPct val="0"/>
                    </a:spcBef>
                    <a:spcAft>
                      <a:spcPct val="0"/>
                    </a:spcAft>
                  </a:pPr>
                  <a:r>
                    <a:rPr lang="de-DE" altLang="de-DE" sz="1200" dirty="0">
                      <a:latin typeface="Courier New" panose="02070309020205020404" pitchFamily="49" charset="0"/>
                      <a:cs typeface="Courier New" panose="02070309020205020404" pitchFamily="49" charset="0"/>
                    </a:rPr>
                    <a:t>12</a:t>
                  </a:r>
                </a:p>
                <a:p>
                  <a:pPr algn="ctr" defTabSz="914400" eaLnBrk="0" fontAlgn="base" hangingPunct="0">
                    <a:spcBef>
                      <a:spcPct val="0"/>
                    </a:spcBef>
                    <a:spcAft>
                      <a:spcPct val="0"/>
                    </a:spcAft>
                  </a:pPr>
                  <a:r>
                    <a:rPr lang="de-DE" altLang="de-DE" sz="1200" dirty="0">
                      <a:latin typeface="Courier New" panose="02070309020205020404" pitchFamily="49" charset="0"/>
                      <a:cs typeface="Courier New" panose="02070309020205020404" pitchFamily="49" charset="0"/>
                    </a:rPr>
                    <a:t>13</a:t>
                  </a:r>
                </a:p>
                <a:p>
                  <a:pPr algn="ctr" defTabSz="914400" eaLnBrk="0" fontAlgn="base" hangingPunct="0">
                    <a:spcBef>
                      <a:spcPct val="0"/>
                    </a:spcBef>
                    <a:spcAft>
                      <a:spcPct val="0"/>
                    </a:spcAft>
                  </a:pPr>
                  <a:r>
                    <a:rPr lang="de-DE" altLang="de-DE" sz="1200" dirty="0">
                      <a:latin typeface="Courier New" panose="02070309020205020404" pitchFamily="49" charset="0"/>
                      <a:cs typeface="Courier New" panose="02070309020205020404" pitchFamily="49" charset="0"/>
                    </a:rPr>
                    <a:t>14</a:t>
                  </a:r>
                </a:p>
                <a:p>
                  <a:pPr algn="ctr" defTabSz="914400" eaLnBrk="0" fontAlgn="base" hangingPunct="0">
                    <a:spcBef>
                      <a:spcPct val="0"/>
                    </a:spcBef>
                    <a:spcAft>
                      <a:spcPct val="0"/>
                    </a:spcAft>
                  </a:pPr>
                  <a:r>
                    <a:rPr lang="de-DE" altLang="de-DE" sz="1200" dirty="0">
                      <a:latin typeface="Courier New" panose="02070309020205020404" pitchFamily="49" charset="0"/>
                      <a:cs typeface="Courier New" panose="02070309020205020404" pitchFamily="49" charset="0"/>
                    </a:rPr>
                    <a:t>15</a:t>
                  </a:r>
                </a:p>
                <a:p>
                  <a:pPr algn="ctr" defTabSz="914400" eaLnBrk="0" fontAlgn="base" hangingPunct="0">
                    <a:spcBef>
                      <a:spcPct val="0"/>
                    </a:spcBef>
                    <a:spcAft>
                      <a:spcPct val="0"/>
                    </a:spcAft>
                  </a:pPr>
                  <a:r>
                    <a:rPr lang="de-DE" altLang="de-DE" sz="1200" dirty="0">
                      <a:latin typeface="Courier New" panose="02070309020205020404" pitchFamily="49" charset="0"/>
                      <a:cs typeface="Courier New" panose="02070309020205020404" pitchFamily="49" charset="0"/>
                    </a:rPr>
                    <a:t>16</a:t>
                  </a:r>
                </a:p>
                <a:p>
                  <a:pPr algn="ctr" defTabSz="914400" eaLnBrk="0" fontAlgn="base" hangingPunct="0">
                    <a:spcBef>
                      <a:spcPct val="0"/>
                    </a:spcBef>
                    <a:spcAft>
                      <a:spcPct val="0"/>
                    </a:spcAft>
                  </a:pPr>
                  <a:r>
                    <a:rPr lang="de-DE" altLang="de-DE" sz="1200" dirty="0">
                      <a:latin typeface="Courier New" panose="02070309020205020404" pitchFamily="49" charset="0"/>
                      <a:cs typeface="Courier New" panose="02070309020205020404" pitchFamily="49" charset="0"/>
                    </a:rPr>
                    <a:t>17</a:t>
                  </a:r>
                </a:p>
              </p:txBody>
            </p:sp>
          </p:grpSp>
          <p:sp>
            <p:nvSpPr>
              <p:cNvPr id="12" name="AutoShape 40">
                <a:extLst>
                  <a:ext uri="{FF2B5EF4-FFF2-40B4-BE49-F238E27FC236}">
                    <a16:creationId xmlns:a16="http://schemas.microsoft.com/office/drawing/2014/main" id="{7F2150C2-E6F5-091D-98CC-EDEEE1D42A2A}"/>
                  </a:ext>
                </a:extLst>
              </p:cNvPr>
              <p:cNvSpPr>
                <a:spLocks noChangeArrowheads="1"/>
              </p:cNvSpPr>
              <p:nvPr/>
            </p:nvSpPr>
            <p:spPr bwMode="auto">
              <a:xfrm flipV="1">
                <a:off x="8215540" y="1385409"/>
                <a:ext cx="460145" cy="276225"/>
              </a:xfrm>
              <a:prstGeom prst="foldedCorner">
                <a:avLst>
                  <a:gd name="adj" fmla="val 27606"/>
                </a:avLst>
              </a:prstGeom>
              <a:solidFill>
                <a:schemeClr val="bg1"/>
              </a:solidFill>
              <a:ln w="9525">
                <a:solidFill>
                  <a:schemeClr val="tx1"/>
                </a:solidFill>
                <a:round/>
                <a:headEnd/>
                <a:tailEnd/>
              </a:ln>
            </p:spPr>
            <p:txBody>
              <a:bodyPr rot="10800000" wrap="none" anchor="ctr" anchorCtr="1"/>
              <a:lstStyle/>
              <a:p>
                <a:pPr eaLnBrk="0" hangingPunct="0">
                  <a:lnSpc>
                    <a:spcPct val="70000"/>
                  </a:lnSpc>
                </a:pPr>
                <a:r>
                  <a:rPr lang="en-US" altLang="de-DE" sz="1000" dirty="0">
                    <a:latin typeface="Arial" panose="020B0604020202020204" pitchFamily="34" charset="0"/>
                    <a:cs typeface="Arial" panose="020B0604020202020204" pitchFamily="34" charset="0"/>
                  </a:rPr>
                  <a:t>AWS</a:t>
                </a:r>
                <a:endParaRPr lang="en-US" altLang="de-DE" sz="1050" dirty="0">
                  <a:latin typeface="Arial" panose="020B0604020202020204" pitchFamily="34" charset="0"/>
                  <a:cs typeface="Arial" panose="020B0604020202020204" pitchFamily="34" charset="0"/>
                </a:endParaRPr>
              </a:p>
            </p:txBody>
          </p:sp>
        </p:grpSp>
        <p:pic>
          <p:nvPicPr>
            <p:cNvPr id="14" name="Grafik 13" descr="Ein Bild, das Text, Geschirr enthält.&#10;&#10;Automatisch generierte Beschreibung">
              <a:extLst>
                <a:ext uri="{FF2B5EF4-FFF2-40B4-BE49-F238E27FC236}">
                  <a16:creationId xmlns:a16="http://schemas.microsoft.com/office/drawing/2014/main" id="{22635613-88CA-D6A5-CF45-19DB2389D69F}"/>
                </a:ext>
              </a:extLst>
            </p:cNvPr>
            <p:cNvPicPr>
              <a:picLocks noChangeAspect="1"/>
            </p:cNvPicPr>
            <p:nvPr/>
          </p:nvPicPr>
          <p:blipFill>
            <a:blip r:embed="rId3"/>
            <a:stretch>
              <a:fillRect/>
            </a:stretch>
          </p:blipFill>
          <p:spPr>
            <a:xfrm>
              <a:off x="7819573" y="4402957"/>
              <a:ext cx="749244" cy="448610"/>
            </a:xfrm>
            <a:prstGeom prst="rect">
              <a:avLst/>
            </a:prstGeom>
          </p:spPr>
        </p:pic>
      </p:grpSp>
      <p:sp>
        <p:nvSpPr>
          <p:cNvPr id="16" name="Rechteck 15">
            <a:extLst>
              <a:ext uri="{FF2B5EF4-FFF2-40B4-BE49-F238E27FC236}">
                <a16:creationId xmlns:a16="http://schemas.microsoft.com/office/drawing/2014/main" id="{14B7DDDE-6E7A-55C8-0368-D6E1D55F8351}"/>
              </a:ext>
            </a:extLst>
          </p:cNvPr>
          <p:cNvSpPr/>
          <p:nvPr/>
        </p:nvSpPr>
        <p:spPr>
          <a:xfrm>
            <a:off x="467686" y="1587515"/>
            <a:ext cx="3919258" cy="107948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114300" rIns="0" bIns="114300" numCol="1" spcCol="0" rtlCol="0" fromWordArt="0" anchor="t" anchorCtr="0" forceAA="0" compatLnSpc="1">
            <a:prstTxWarp prst="textNoShape">
              <a:avLst/>
            </a:prstTxWarp>
            <a:noAutofit/>
          </a:bodyPr>
          <a:lstStyle/>
          <a:p>
            <a:pPr algn="ctr">
              <a:spcBef>
                <a:spcPct val="0"/>
              </a:spcBef>
              <a:spcAft>
                <a:spcPct val="0"/>
              </a:spcAft>
              <a:buAutoNum type="arabicPeriod"/>
            </a:pPr>
            <a:endParaRPr lang="en-US" sz="2400">
              <a:solidFill>
                <a:schemeClr val="tx1">
                  <a:lumMod val="100000"/>
                </a:schemeClr>
              </a:solidFill>
              <a:latin typeface="Arial (Headings)"/>
            </a:endParaRPr>
          </a:p>
        </p:txBody>
      </p:sp>
    </p:spTree>
    <p:extLst>
      <p:ext uri="{BB962C8B-B14F-4D97-AF65-F5344CB8AC3E}">
        <p14:creationId xmlns:p14="http://schemas.microsoft.com/office/powerpoint/2010/main" val="98444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P spid="1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FE0A65F-A2BE-9E03-FC7C-0C99AFF24DF0}"/>
              </a:ext>
            </a:extLst>
          </p:cNvPr>
          <p:cNvSpPr>
            <a:spLocks noGrp="1"/>
          </p:cNvSpPr>
          <p:nvPr>
            <p:ph type="title"/>
          </p:nvPr>
        </p:nvSpPr>
        <p:spPr>
          <a:xfrm>
            <a:off x="2422799" y="2250000"/>
            <a:ext cx="6278289" cy="900000"/>
          </a:xfrm>
        </p:spPr>
        <p:txBody>
          <a:bodyPr/>
          <a:lstStyle/>
          <a:p>
            <a:r>
              <a:rPr lang="en-US" sz="2400" dirty="0">
                <a:sym typeface="Wingdings" panose="05000000000000000000" pitchFamily="2" charset="2"/>
              </a:rPr>
              <a:t>RQ1: What are the conceptual </a:t>
            </a:r>
            <a:r>
              <a:rPr lang="en-US" sz="2400" dirty="0">
                <a:solidFill>
                  <a:srgbClr val="00B0F0"/>
                </a:solidFill>
                <a:sym typeface="Wingdings" panose="05000000000000000000" pitchFamily="2" charset="2"/>
              </a:rPr>
              <a:t>metamodels</a:t>
            </a:r>
            <a:r>
              <a:rPr lang="en-US" sz="2400" dirty="0">
                <a:sym typeface="Wingdings" panose="05000000000000000000" pitchFamily="2" charset="2"/>
              </a:rPr>
              <a:t> </a:t>
            </a:r>
            <a:r>
              <a:rPr lang="en-US" sz="2400" dirty="0">
                <a:solidFill>
                  <a:schemeClr val="accent1"/>
                </a:solidFill>
                <a:sym typeface="Wingdings" panose="05000000000000000000" pitchFamily="2" charset="2"/>
              </a:rPr>
              <a:t>used</a:t>
            </a:r>
            <a:r>
              <a:rPr lang="en-US" sz="2400" dirty="0">
                <a:sym typeface="Wingdings" panose="05000000000000000000" pitchFamily="2" charset="2"/>
              </a:rPr>
              <a:t> by existing DT platforms?</a:t>
            </a:r>
            <a:endParaRPr lang="en-US" sz="2400" dirty="0"/>
          </a:p>
        </p:txBody>
      </p:sp>
      <p:sp>
        <p:nvSpPr>
          <p:cNvPr id="3" name="Textplatzhalter 2">
            <a:extLst>
              <a:ext uri="{FF2B5EF4-FFF2-40B4-BE49-F238E27FC236}">
                <a16:creationId xmlns:a16="http://schemas.microsoft.com/office/drawing/2014/main" id="{F23D56D0-CB23-1AFE-0319-591885BF06A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9935799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D16C651E-DB99-1808-BC54-8FC5923D5821}"/>
              </a:ext>
            </a:extLst>
          </p:cNvPr>
          <p:cNvSpPr>
            <a:spLocks noGrp="1"/>
          </p:cNvSpPr>
          <p:nvPr>
            <p:ph type="dt" sz="half" idx="10"/>
          </p:nvPr>
        </p:nvSpPr>
        <p:spPr/>
        <p:txBody>
          <a:bodyPr/>
          <a:lstStyle/>
          <a:p>
            <a:fld id="{C70507EA-7B8E-474F-AA8E-D4ECAB93AB91}" type="datetime4">
              <a:rPr lang="en-US" smtClean="0"/>
              <a:t>July 1, 2022</a:t>
            </a:fld>
            <a:endParaRPr lang="de-DE" dirty="0"/>
          </a:p>
        </p:txBody>
      </p:sp>
      <p:sp>
        <p:nvSpPr>
          <p:cNvPr id="4" name="Fußzeilenplatzhalter 3">
            <a:extLst>
              <a:ext uri="{FF2B5EF4-FFF2-40B4-BE49-F238E27FC236}">
                <a16:creationId xmlns:a16="http://schemas.microsoft.com/office/drawing/2014/main" id="{672B1DC7-3423-8349-9632-6719F9C92BBB}"/>
              </a:ext>
            </a:extLst>
          </p:cNvPr>
          <p:cNvSpPr>
            <a:spLocks noGrp="1"/>
          </p:cNvSpPr>
          <p:nvPr>
            <p:ph type="ftr" sz="quarter" idx="11"/>
          </p:nvPr>
        </p:nvSpPr>
        <p:spPr/>
        <p:txBody>
          <a:bodyPr/>
          <a:lstStyle/>
          <a:p>
            <a:r>
              <a:rPr lang="en-US"/>
              <a:t>Modeling Capabilities of Digital Twin Platforms | Jérôme Pfeiffer | jerome.pfeiffer@isw.uni-stuttgart.de </a:t>
            </a:r>
            <a:endParaRPr lang="de-DE" dirty="0"/>
          </a:p>
        </p:txBody>
      </p:sp>
      <p:sp>
        <p:nvSpPr>
          <p:cNvPr id="5" name="Foliennummernplatzhalter 4">
            <a:extLst>
              <a:ext uri="{FF2B5EF4-FFF2-40B4-BE49-F238E27FC236}">
                <a16:creationId xmlns:a16="http://schemas.microsoft.com/office/drawing/2014/main" id="{F4C7ABCC-8838-D785-3543-692DA195AC96}"/>
              </a:ext>
            </a:extLst>
          </p:cNvPr>
          <p:cNvSpPr>
            <a:spLocks noGrp="1"/>
          </p:cNvSpPr>
          <p:nvPr>
            <p:ph type="sldNum" sz="quarter" idx="12"/>
          </p:nvPr>
        </p:nvSpPr>
        <p:spPr/>
        <p:txBody>
          <a:bodyPr/>
          <a:lstStyle/>
          <a:p>
            <a:fld id="{9E82CC3C-1DC0-4FDA-9590-6CC506AB67F8}" type="slidenum">
              <a:rPr lang="de-DE" smtClean="0"/>
              <a:pPr/>
              <a:t>8</a:t>
            </a:fld>
            <a:endParaRPr lang="de-DE" dirty="0"/>
          </a:p>
        </p:txBody>
      </p:sp>
      <p:sp>
        <p:nvSpPr>
          <p:cNvPr id="6" name="Textplatzhalter 5">
            <a:extLst>
              <a:ext uri="{FF2B5EF4-FFF2-40B4-BE49-F238E27FC236}">
                <a16:creationId xmlns:a16="http://schemas.microsoft.com/office/drawing/2014/main" id="{0AF2935E-87C0-772C-7B31-1F1275F92898}"/>
              </a:ext>
            </a:extLst>
          </p:cNvPr>
          <p:cNvSpPr>
            <a:spLocks noGrp="1"/>
          </p:cNvSpPr>
          <p:nvPr>
            <p:ph type="body" sz="quarter" idx="13"/>
          </p:nvPr>
        </p:nvSpPr>
        <p:spPr/>
        <p:txBody>
          <a:bodyPr/>
          <a:lstStyle/>
          <a:p>
            <a:r>
              <a:rPr lang="en-US" dirty="0"/>
              <a:t>Uncovering the metamodel of Microsoft Azure DTDL</a:t>
            </a:r>
          </a:p>
        </p:txBody>
      </p:sp>
      <p:sp>
        <p:nvSpPr>
          <p:cNvPr id="7" name="Titel 6">
            <a:extLst>
              <a:ext uri="{FF2B5EF4-FFF2-40B4-BE49-F238E27FC236}">
                <a16:creationId xmlns:a16="http://schemas.microsoft.com/office/drawing/2014/main" id="{2674A8DC-E475-145F-89A1-D9F047F3738D}"/>
              </a:ext>
            </a:extLst>
          </p:cNvPr>
          <p:cNvSpPr>
            <a:spLocks noGrp="1"/>
          </p:cNvSpPr>
          <p:nvPr>
            <p:ph type="title"/>
          </p:nvPr>
        </p:nvSpPr>
        <p:spPr/>
        <p:txBody>
          <a:bodyPr/>
          <a:lstStyle/>
          <a:p>
            <a:r>
              <a:rPr lang="en-US" dirty="0"/>
              <a:t>RQ1: What are the conceptual metamodels used by existing DT platforms?</a:t>
            </a:r>
          </a:p>
        </p:txBody>
      </p:sp>
      <p:grpSp>
        <p:nvGrpSpPr>
          <p:cNvPr id="16" name="Gruppieren 15">
            <a:extLst>
              <a:ext uri="{FF2B5EF4-FFF2-40B4-BE49-F238E27FC236}">
                <a16:creationId xmlns:a16="http://schemas.microsoft.com/office/drawing/2014/main" id="{6D49C343-38CB-3018-8F6E-8D428D84D2F4}"/>
              </a:ext>
            </a:extLst>
          </p:cNvPr>
          <p:cNvGrpSpPr/>
          <p:nvPr/>
        </p:nvGrpSpPr>
        <p:grpSpPr>
          <a:xfrm>
            <a:off x="4283299" y="1765684"/>
            <a:ext cx="2369260" cy="1244037"/>
            <a:chOff x="4283299" y="1765684"/>
            <a:chExt cx="2369260" cy="1244037"/>
          </a:xfrm>
        </p:grpSpPr>
        <p:sp>
          <p:nvSpPr>
            <p:cNvPr id="222" name="Rechteck 221">
              <a:extLst>
                <a:ext uri="{FF2B5EF4-FFF2-40B4-BE49-F238E27FC236}">
                  <a16:creationId xmlns:a16="http://schemas.microsoft.com/office/drawing/2014/main" id="{6175158B-189D-87C2-6EAA-59FA92D07AE8}"/>
                </a:ext>
              </a:extLst>
            </p:cNvPr>
            <p:cNvSpPr/>
            <p:nvPr/>
          </p:nvSpPr>
          <p:spPr>
            <a:xfrm>
              <a:off x="5759820" y="2149034"/>
              <a:ext cx="705754" cy="275742"/>
            </a:xfrm>
            <a:prstGeom prst="rect">
              <a:avLst/>
            </a:prstGeom>
            <a:noFill/>
            <a:ln w="9525" cap="flat" cmpd="sng" algn="ctr">
              <a:solidFill>
                <a:sysClr val="windowText" lastClr="000000"/>
              </a:solidFill>
              <a:prstDash val="solid"/>
              <a:round/>
              <a:headEnd type="none" w="med" len="med"/>
              <a:tailEnd type="arrow" w="med" len="me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de-AT" sz="1100" b="1" i="0" u="none" strike="noStrike" kern="0" cap="none" spc="0" normalizeH="0" baseline="0" noProof="0" dirty="0">
                  <a:ln>
                    <a:noFill/>
                  </a:ln>
                  <a:solidFill>
                    <a:prstClr val="black"/>
                  </a:solidFill>
                  <a:effectLst/>
                  <a:uLnTx/>
                  <a:uFillTx/>
                  <a:latin typeface="Calibri" panose="020F0502020204030204"/>
                  <a:ea typeface="+mn-ea"/>
                  <a:cs typeface="Arial" panose="020B0604020202020204" pitchFamily="34" charset="0"/>
                </a:rPr>
                <a:t>Interface</a:t>
              </a:r>
            </a:p>
          </p:txBody>
        </p:sp>
        <p:sp>
          <p:nvSpPr>
            <p:cNvPr id="236" name="Raute 235">
              <a:extLst>
                <a:ext uri="{FF2B5EF4-FFF2-40B4-BE49-F238E27FC236}">
                  <a16:creationId xmlns:a16="http://schemas.microsoft.com/office/drawing/2014/main" id="{5EDD3490-5021-8C63-8DC6-F9C010B1ADE8}"/>
                </a:ext>
              </a:extLst>
            </p:cNvPr>
            <p:cNvSpPr/>
            <p:nvPr/>
          </p:nvSpPr>
          <p:spPr>
            <a:xfrm flipH="1">
              <a:off x="6011710" y="2429024"/>
              <a:ext cx="88258" cy="123561"/>
            </a:xfrm>
            <a:prstGeom prst="diamond">
              <a:avLst/>
            </a:prstGeom>
            <a:solidFill>
              <a:sysClr val="windowText" lastClr="000000"/>
            </a:solidFill>
            <a:ln w="12700" cap="flat" cmpd="sng" algn="ctr">
              <a:solidFill>
                <a:sysClr val="windowText" lastClr="000000">
                  <a:shade val="50000"/>
                </a:sysClr>
              </a:solidFill>
              <a:prstDash val="solid"/>
              <a:miter lim="800000"/>
              <a:headEnd type="none" w="med" len="med"/>
              <a:tailEnd type="arrow" w="med" len="me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de-AT" sz="1100" b="0" i="0" u="none" strike="noStrike" kern="0" cap="none" spc="0" normalizeH="0" baseline="0" noProof="0">
                <a:ln>
                  <a:noFill/>
                </a:ln>
                <a:solidFill>
                  <a:prstClr val="white"/>
                </a:solidFill>
                <a:effectLst/>
                <a:uLnTx/>
                <a:uFillTx/>
                <a:latin typeface="Calibri" panose="020F0502020204030204"/>
                <a:ea typeface="+mn-ea"/>
                <a:cs typeface="Arial" panose="020B0604020202020204" pitchFamily="34" charset="0"/>
              </a:endParaRPr>
            </a:p>
          </p:txBody>
        </p:sp>
        <p:sp>
          <p:nvSpPr>
            <p:cNvPr id="237" name="Rechteck 236">
              <a:extLst>
                <a:ext uri="{FF2B5EF4-FFF2-40B4-BE49-F238E27FC236}">
                  <a16:creationId xmlns:a16="http://schemas.microsoft.com/office/drawing/2014/main" id="{8E8D4162-8D3F-796E-C2D8-56428956DA91}"/>
                </a:ext>
              </a:extLst>
            </p:cNvPr>
            <p:cNvSpPr/>
            <p:nvPr/>
          </p:nvSpPr>
          <p:spPr>
            <a:xfrm>
              <a:off x="5460690" y="2797116"/>
              <a:ext cx="1191869" cy="212605"/>
            </a:xfrm>
            <a:prstGeom prst="rect">
              <a:avLst/>
            </a:prstGeom>
            <a:noFill/>
            <a:ln w="9525" cap="flat" cmpd="sng" algn="ctr">
              <a:solidFill>
                <a:sysClr val="windowText" lastClr="000000"/>
              </a:solidFill>
              <a:prstDash val="solid"/>
              <a:round/>
              <a:headEnd type="none" w="med" len="med"/>
              <a:tailEnd type="arrow" w="med" len="me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de-AT" sz="1100" b="1" i="0" u="none" strike="noStrike" kern="0" cap="none" spc="0" normalizeH="0" baseline="0" noProof="0" dirty="0" err="1">
                  <a:ln>
                    <a:noFill/>
                  </a:ln>
                  <a:solidFill>
                    <a:prstClr val="black"/>
                  </a:solidFill>
                  <a:effectLst/>
                  <a:uLnTx/>
                  <a:uFillTx/>
                  <a:latin typeface="Calibri" panose="020F0502020204030204"/>
                  <a:ea typeface="+mn-ea"/>
                  <a:cs typeface="Arial" panose="020B0604020202020204" pitchFamily="34" charset="0"/>
                </a:rPr>
                <a:t>InterfaceContent</a:t>
              </a:r>
              <a:endParaRPr kumimoji="0" lang="de-AT" sz="1100" b="1" i="0" u="none" strike="noStrike" kern="0" cap="none" spc="0" normalizeH="0" baseline="0" noProof="0" dirty="0">
                <a:ln>
                  <a:noFill/>
                </a:ln>
                <a:solidFill>
                  <a:prstClr val="black"/>
                </a:solidFill>
                <a:effectLst/>
                <a:uLnTx/>
                <a:uFillTx/>
                <a:latin typeface="Calibri" panose="020F0502020204030204"/>
                <a:ea typeface="+mn-ea"/>
                <a:cs typeface="Arial" panose="020B0604020202020204" pitchFamily="34" charset="0"/>
              </a:endParaRPr>
            </a:p>
          </p:txBody>
        </p:sp>
        <p:sp>
          <p:nvSpPr>
            <p:cNvPr id="239" name="Rechteck 238">
              <a:extLst>
                <a:ext uri="{FF2B5EF4-FFF2-40B4-BE49-F238E27FC236}">
                  <a16:creationId xmlns:a16="http://schemas.microsoft.com/office/drawing/2014/main" id="{E7A1AD63-3742-4F8D-698B-52CFB6DC8453}"/>
                </a:ext>
              </a:extLst>
            </p:cNvPr>
            <p:cNvSpPr/>
            <p:nvPr/>
          </p:nvSpPr>
          <p:spPr>
            <a:xfrm>
              <a:off x="4283299" y="2308344"/>
              <a:ext cx="916021" cy="209037"/>
            </a:xfrm>
            <a:prstGeom prst="rect">
              <a:avLst/>
            </a:prstGeom>
            <a:noFill/>
            <a:ln w="9525" cap="flat" cmpd="sng" algn="ctr">
              <a:solidFill>
                <a:sysClr val="windowText" lastClr="000000"/>
              </a:solidFill>
              <a:prstDash val="solid"/>
              <a:round/>
              <a:headEnd type="none" w="med" len="med"/>
              <a:tailEnd type="arrow" w="med" len="me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de-AT" sz="1100" b="1" i="0" u="none" strike="noStrike" kern="0" cap="none" spc="0" normalizeH="0" baseline="0" noProof="0" dirty="0" err="1">
                  <a:ln>
                    <a:noFill/>
                  </a:ln>
                  <a:solidFill>
                    <a:prstClr val="black"/>
                  </a:solidFill>
                  <a:effectLst/>
                  <a:uLnTx/>
                  <a:uFillTx/>
                  <a:latin typeface="Calibri" panose="020F0502020204030204"/>
                  <a:ea typeface="+mn-ea"/>
                  <a:cs typeface="Arial" panose="020B0604020202020204" pitchFamily="34" charset="0"/>
                </a:rPr>
                <a:t>DTElement</a:t>
              </a:r>
              <a:endParaRPr kumimoji="0" lang="de-AT" sz="1100" b="1" i="0" u="none" strike="noStrike" kern="0" cap="none" spc="0" normalizeH="0" baseline="0" noProof="0" dirty="0">
                <a:ln>
                  <a:noFill/>
                </a:ln>
                <a:solidFill>
                  <a:prstClr val="black"/>
                </a:solidFill>
                <a:effectLst/>
                <a:uLnTx/>
                <a:uFillTx/>
                <a:latin typeface="Calibri" panose="020F0502020204030204"/>
                <a:ea typeface="+mn-ea"/>
                <a:cs typeface="Arial" panose="020B0604020202020204" pitchFamily="34" charset="0"/>
              </a:endParaRPr>
            </a:p>
          </p:txBody>
        </p:sp>
        <p:sp>
          <p:nvSpPr>
            <p:cNvPr id="242" name="Rechteck 241">
              <a:extLst>
                <a:ext uri="{FF2B5EF4-FFF2-40B4-BE49-F238E27FC236}">
                  <a16:creationId xmlns:a16="http://schemas.microsoft.com/office/drawing/2014/main" id="{BEE437E7-938A-6C4A-8FF9-075F2162F3E3}"/>
                </a:ext>
              </a:extLst>
            </p:cNvPr>
            <p:cNvSpPr/>
            <p:nvPr/>
          </p:nvSpPr>
          <p:spPr>
            <a:xfrm>
              <a:off x="4283300" y="1765684"/>
              <a:ext cx="913619" cy="209037"/>
            </a:xfrm>
            <a:prstGeom prst="rect">
              <a:avLst/>
            </a:prstGeom>
            <a:noFill/>
            <a:ln w="9525" cap="flat" cmpd="sng" algn="ctr">
              <a:solidFill>
                <a:sysClr val="windowText" lastClr="000000"/>
              </a:solidFill>
              <a:prstDash val="solid"/>
              <a:round/>
              <a:headEnd type="none" w="med" len="med"/>
              <a:tailEnd type="arrow" w="med" len="me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de-AT" sz="1100" b="1" i="0" u="none" strike="noStrike" kern="0" cap="none" spc="0" normalizeH="0" baseline="0" noProof="0" dirty="0">
                  <a:ln>
                    <a:noFill/>
                  </a:ln>
                  <a:solidFill>
                    <a:prstClr val="black"/>
                  </a:solidFill>
                  <a:effectLst/>
                  <a:uLnTx/>
                  <a:uFillTx/>
                  <a:latin typeface="Calibri" panose="020F0502020204030204"/>
                  <a:ea typeface="+mn-ea"/>
                  <a:cs typeface="Arial" panose="020B0604020202020204" pitchFamily="34" charset="0"/>
                </a:rPr>
                <a:t>DTMI</a:t>
              </a:r>
            </a:p>
          </p:txBody>
        </p:sp>
        <p:cxnSp>
          <p:nvCxnSpPr>
            <p:cNvPr id="244" name="Verbinder: gewinkelt 171">
              <a:extLst>
                <a:ext uri="{FF2B5EF4-FFF2-40B4-BE49-F238E27FC236}">
                  <a16:creationId xmlns:a16="http://schemas.microsoft.com/office/drawing/2014/main" id="{1329ACDC-DE17-81B9-5A7A-3A9E3C74281A}"/>
                </a:ext>
              </a:extLst>
            </p:cNvPr>
            <p:cNvCxnSpPr>
              <a:cxnSpLocks/>
              <a:stCxn id="222" idx="0"/>
              <a:endCxn id="222" idx="1"/>
            </p:cNvCxnSpPr>
            <p:nvPr/>
          </p:nvCxnSpPr>
          <p:spPr>
            <a:xfrm rot="16200000" flipH="1" flipV="1">
              <a:off x="5867323" y="2041531"/>
              <a:ext cx="137871" cy="352877"/>
            </a:xfrm>
            <a:prstGeom prst="bentConnector4">
              <a:avLst>
                <a:gd name="adj1" fmla="val -131253"/>
                <a:gd name="adj2" fmla="val 151281"/>
              </a:avLst>
            </a:prstGeom>
            <a:noFill/>
            <a:ln w="9525" cap="flat" cmpd="sng">
              <a:solidFill>
                <a:sysClr val="windowText" lastClr="000000"/>
              </a:solidFill>
              <a:prstDash val="solid"/>
              <a:miter lim="800000"/>
              <a:headEnd type="none" w="sm" len="sm"/>
              <a:tailEnd type="triangle" w="lg" len="lg"/>
            </a:ln>
          </p:spPr>
        </p:cxnSp>
        <p:sp>
          <p:nvSpPr>
            <p:cNvPr id="248" name="Textfeld 247">
              <a:extLst>
                <a:ext uri="{FF2B5EF4-FFF2-40B4-BE49-F238E27FC236}">
                  <a16:creationId xmlns:a16="http://schemas.microsoft.com/office/drawing/2014/main" id="{E30453BA-C778-8151-4915-D1931E8FDE4F}"/>
                </a:ext>
              </a:extLst>
            </p:cNvPr>
            <p:cNvSpPr txBox="1"/>
            <p:nvPr/>
          </p:nvSpPr>
          <p:spPr>
            <a:xfrm>
              <a:off x="5243362" y="1934844"/>
              <a:ext cx="912429" cy="246221"/>
            </a:xfrm>
            <a:prstGeom prst="rect">
              <a:avLst/>
            </a:prstGeom>
            <a:noFill/>
          </p:spPr>
          <p:txBody>
            <a:bodyPr wrap="none" rtlCol="0">
              <a:spAutoFit/>
            </a:bodyPr>
            <a:lstStyle>
              <a:defPPr>
                <a:defRPr lang="de-DE"/>
              </a:defPPr>
              <a:lvl1pPr>
                <a:defRPr sz="1400">
                  <a:latin typeface="Arial" panose="020B0604020202020204" pitchFamily="34" charset="0"/>
                  <a:cs typeface="Arial" panose="020B0604020202020204" pitchFamily="34" charset="0"/>
                </a:defRPr>
              </a:lvl1pPr>
            </a:lstStyle>
            <a:p>
              <a:pPr marL="0" marR="0" lvl="0" indent="0" defTabSz="457200" eaLnBrk="1" fontAlgn="auto" latinLnBrk="0" hangingPunct="1">
                <a:lnSpc>
                  <a:spcPct val="100000"/>
                </a:lnSpc>
                <a:spcBef>
                  <a:spcPts val="0"/>
                </a:spcBef>
                <a:spcAft>
                  <a:spcPts val="0"/>
                </a:spcAft>
                <a:buClrTx/>
                <a:buSzTx/>
                <a:buFontTx/>
                <a:buNone/>
                <a:tabLst/>
                <a:defRPr/>
              </a:pPr>
              <a:r>
                <a:rPr kumimoji="0" lang="de-AT" sz="1000" b="0" i="0" u="none" strike="noStrike" kern="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0..2  </a:t>
              </a:r>
              <a:r>
                <a:rPr kumimoji="0" lang="de-AT" sz="1000" b="0" i="0" u="none" strike="noStrike" kern="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extends</a:t>
              </a:r>
              <a:endParaRPr kumimoji="0" lang="de-AT" sz="1000" b="0" i="0" u="none" strike="noStrike" kern="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p:txBody>
        </p:sp>
        <p:sp>
          <p:nvSpPr>
            <p:cNvPr id="254" name="Raute 253">
              <a:extLst>
                <a:ext uri="{FF2B5EF4-FFF2-40B4-BE49-F238E27FC236}">
                  <a16:creationId xmlns:a16="http://schemas.microsoft.com/office/drawing/2014/main" id="{83A51680-D329-4295-F3A3-A02DC77AF18B}"/>
                </a:ext>
              </a:extLst>
            </p:cNvPr>
            <p:cNvSpPr/>
            <p:nvPr/>
          </p:nvSpPr>
          <p:spPr>
            <a:xfrm rot="10800000" flipH="1">
              <a:off x="4695097" y="2178613"/>
              <a:ext cx="88258" cy="123561"/>
            </a:xfrm>
            <a:prstGeom prst="diamond">
              <a:avLst/>
            </a:prstGeom>
            <a:solidFill>
              <a:sysClr val="windowText" lastClr="000000"/>
            </a:solidFill>
            <a:ln w="12700" cap="flat" cmpd="sng" algn="ctr">
              <a:solidFill>
                <a:sysClr val="windowText" lastClr="000000">
                  <a:shade val="50000"/>
                </a:sysClr>
              </a:solidFill>
              <a:prstDash val="solid"/>
              <a:miter lim="800000"/>
              <a:headEnd type="none" w="med" len="med"/>
              <a:tailEnd type="arrow" w="med" len="me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de-AT" sz="1100" b="0" i="0" u="none" strike="noStrike" kern="0" cap="none" spc="0" normalizeH="0" baseline="0" noProof="0" dirty="0">
                <a:ln>
                  <a:noFill/>
                </a:ln>
                <a:solidFill>
                  <a:prstClr val="white"/>
                </a:solidFill>
                <a:effectLst/>
                <a:uLnTx/>
                <a:uFillTx/>
                <a:latin typeface="Calibri" panose="020F0502020204030204"/>
                <a:ea typeface="+mn-ea"/>
                <a:cs typeface="Arial" panose="020B0604020202020204" pitchFamily="34" charset="0"/>
              </a:endParaRPr>
            </a:p>
          </p:txBody>
        </p:sp>
        <p:cxnSp>
          <p:nvCxnSpPr>
            <p:cNvPr id="255" name="Verbinder: gewinkelt 171">
              <a:extLst>
                <a:ext uri="{FF2B5EF4-FFF2-40B4-BE49-F238E27FC236}">
                  <a16:creationId xmlns:a16="http://schemas.microsoft.com/office/drawing/2014/main" id="{034FB1A0-D4DD-6B6A-7A5D-AFFB1C70DB28}"/>
                </a:ext>
              </a:extLst>
            </p:cNvPr>
            <p:cNvCxnSpPr>
              <a:cxnSpLocks/>
              <a:stCxn id="237" idx="1"/>
              <a:endCxn id="258" idx="3"/>
            </p:cNvCxnSpPr>
            <p:nvPr/>
          </p:nvCxnSpPr>
          <p:spPr>
            <a:xfrm rot="10800000">
              <a:off x="4737296" y="2610141"/>
              <a:ext cx="723395" cy="293279"/>
            </a:xfrm>
            <a:prstGeom prst="bentConnector2">
              <a:avLst/>
            </a:prstGeom>
            <a:noFill/>
            <a:ln w="9525" cap="flat" cmpd="sng">
              <a:solidFill>
                <a:sysClr val="windowText" lastClr="000000"/>
              </a:solidFill>
              <a:prstDash val="solid"/>
              <a:miter lim="800000"/>
              <a:headEnd type="none" w="med" len="med"/>
              <a:tailEnd type="none" w="med" len="med"/>
            </a:ln>
          </p:spPr>
        </p:cxnSp>
        <p:sp>
          <p:nvSpPr>
            <p:cNvPr id="257" name="Textfeld 256">
              <a:extLst>
                <a:ext uri="{FF2B5EF4-FFF2-40B4-BE49-F238E27FC236}">
                  <a16:creationId xmlns:a16="http://schemas.microsoft.com/office/drawing/2014/main" id="{C9340A2A-C04D-4482-8EC3-0FA826E03C8F}"/>
                </a:ext>
              </a:extLst>
            </p:cNvPr>
            <p:cNvSpPr txBox="1"/>
            <p:nvPr/>
          </p:nvSpPr>
          <p:spPr>
            <a:xfrm>
              <a:off x="4740999" y="2034481"/>
              <a:ext cx="195856" cy="246221"/>
            </a:xfrm>
            <a:prstGeom prst="rect">
              <a:avLst/>
            </a:prstGeom>
            <a:noFill/>
            <a:ln w="12700" cap="flat" cmpd="sng">
              <a:noFill/>
              <a:prstDash val="solid"/>
              <a:miter lim="800000"/>
              <a:headEnd type="none" w="sm" len="sm"/>
              <a:tailEnd type="triangle" w="lg" len="lg"/>
            </a:ln>
          </p:spPr>
          <p:txBody>
            <a:bodyPr wrap="square" rtlCol="0">
              <a:spAutoFit/>
            </a:bodyPr>
            <a:lstStyle>
              <a:defPPr>
                <a:defRPr lang="de-DE"/>
              </a:defPPr>
              <a:lvl1pPr>
                <a:defRPr sz="1400">
                  <a:latin typeface="Arial" panose="020B0604020202020204" pitchFamily="34" charset="0"/>
                  <a:cs typeface="Arial" panose="020B0604020202020204" pitchFamily="34" charset="0"/>
                </a:defRPr>
              </a:lvl1pPr>
            </a:lstStyle>
            <a:p>
              <a:pPr marL="0" marR="0" lvl="0" indent="0" defTabSz="457200" eaLnBrk="1" fontAlgn="auto" latinLnBrk="0" hangingPunct="1">
                <a:lnSpc>
                  <a:spcPct val="100000"/>
                </a:lnSpc>
                <a:spcBef>
                  <a:spcPts val="0"/>
                </a:spcBef>
                <a:spcAft>
                  <a:spcPts val="0"/>
                </a:spcAft>
                <a:buClrTx/>
                <a:buSzTx/>
                <a:buFontTx/>
                <a:buNone/>
                <a:tabLst/>
                <a:defRPr/>
              </a:pPr>
              <a:r>
                <a:rPr kumimoji="0" lang="de-AT" sz="1000" b="0" i="0" u="none" strike="noStrike" kern="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1</a:t>
              </a:r>
            </a:p>
          </p:txBody>
        </p:sp>
        <p:sp>
          <p:nvSpPr>
            <p:cNvPr id="258" name="Google Shape;528;g10f8d9d020d_0_26">
              <a:extLst>
                <a:ext uri="{FF2B5EF4-FFF2-40B4-BE49-F238E27FC236}">
                  <a16:creationId xmlns:a16="http://schemas.microsoft.com/office/drawing/2014/main" id="{101E796F-D9BD-0018-476D-90C74834FEB1}"/>
                </a:ext>
              </a:extLst>
            </p:cNvPr>
            <p:cNvSpPr/>
            <p:nvPr/>
          </p:nvSpPr>
          <p:spPr>
            <a:xfrm flipH="1">
              <a:off x="4688092" y="2523207"/>
              <a:ext cx="98407" cy="86933"/>
            </a:xfrm>
            <a:prstGeom prst="triangle">
              <a:avLst>
                <a:gd name="adj" fmla="val 50000"/>
              </a:avLst>
            </a:prstGeom>
            <a:solidFill>
              <a:sysClr val="window" lastClr="FFFFFF"/>
            </a:solidFill>
            <a:ln w="9525" cap="flat" cmpd="sng">
              <a:solidFill>
                <a:sysClr val="windowText" lastClr="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defTabSz="457200" eaLnBrk="1" fontAlgn="auto" latinLnBrk="0" hangingPunct="1">
                <a:lnSpc>
                  <a:spcPct val="100000"/>
                </a:lnSpc>
                <a:spcBef>
                  <a:spcPts val="0"/>
                </a:spcBef>
                <a:spcAft>
                  <a:spcPts val="0"/>
                </a:spcAft>
                <a:buClr>
                  <a:srgbClr val="000000"/>
                </a:buClr>
                <a:buSzPts val="1404"/>
                <a:buFontTx/>
                <a:buNone/>
                <a:tabLst/>
                <a:defRPr/>
              </a:pPr>
              <a:endParaRPr kumimoji="0" sz="1100" b="0" i="0" u="none" strike="noStrike" kern="0" cap="none" spc="0" normalizeH="0" baseline="0" noProof="0">
                <a:ln>
                  <a:noFill/>
                </a:ln>
                <a:solidFill>
                  <a:prstClr val="black"/>
                </a:solidFill>
                <a:effectLst/>
                <a:uLnTx/>
                <a:uFillTx/>
                <a:ea typeface="Arial"/>
                <a:cs typeface="Arial"/>
                <a:sym typeface="Arial"/>
              </a:endParaRPr>
            </a:p>
          </p:txBody>
        </p:sp>
        <p:sp>
          <p:nvSpPr>
            <p:cNvPr id="259" name="Google Shape;528;g10f8d9d020d_0_26">
              <a:extLst>
                <a:ext uri="{FF2B5EF4-FFF2-40B4-BE49-F238E27FC236}">
                  <a16:creationId xmlns:a16="http://schemas.microsoft.com/office/drawing/2014/main" id="{C0EF2879-3110-88A7-9CD1-63A5B3B9961B}"/>
                </a:ext>
              </a:extLst>
            </p:cNvPr>
            <p:cNvSpPr/>
            <p:nvPr/>
          </p:nvSpPr>
          <p:spPr>
            <a:xfrm rot="16200000" flipH="1">
              <a:off x="5196506" y="2348771"/>
              <a:ext cx="98407" cy="86933"/>
            </a:xfrm>
            <a:prstGeom prst="triangle">
              <a:avLst>
                <a:gd name="adj" fmla="val 50000"/>
              </a:avLst>
            </a:prstGeom>
            <a:solidFill>
              <a:sysClr val="window" lastClr="FFFFFF"/>
            </a:solidFill>
            <a:ln w="9525" cap="flat" cmpd="sng">
              <a:solidFill>
                <a:sysClr val="windowText" lastClr="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defTabSz="457200" eaLnBrk="1" fontAlgn="auto" latinLnBrk="0" hangingPunct="1">
                <a:lnSpc>
                  <a:spcPct val="100000"/>
                </a:lnSpc>
                <a:spcBef>
                  <a:spcPts val="0"/>
                </a:spcBef>
                <a:spcAft>
                  <a:spcPts val="0"/>
                </a:spcAft>
                <a:buClr>
                  <a:srgbClr val="000000"/>
                </a:buClr>
                <a:buSzPts val="1404"/>
                <a:buFontTx/>
                <a:buNone/>
                <a:tabLst/>
                <a:defRPr/>
              </a:pPr>
              <a:endParaRPr kumimoji="0" sz="1100" b="0" i="0" u="none" strike="noStrike" kern="0" cap="none" spc="0" normalizeH="0" baseline="0" noProof="0">
                <a:ln>
                  <a:noFill/>
                </a:ln>
                <a:solidFill>
                  <a:prstClr val="black"/>
                </a:solidFill>
                <a:effectLst/>
                <a:uLnTx/>
                <a:uFillTx/>
                <a:ea typeface="Arial"/>
                <a:cs typeface="Arial"/>
                <a:sym typeface="Arial"/>
              </a:endParaRPr>
            </a:p>
          </p:txBody>
        </p:sp>
        <p:cxnSp>
          <p:nvCxnSpPr>
            <p:cNvPr id="283" name="Gerader Verbinder 282">
              <a:extLst>
                <a:ext uri="{FF2B5EF4-FFF2-40B4-BE49-F238E27FC236}">
                  <a16:creationId xmlns:a16="http://schemas.microsoft.com/office/drawing/2014/main" id="{62ED6434-81DC-97BD-4A76-6FB6753F2DA0}"/>
                </a:ext>
              </a:extLst>
            </p:cNvPr>
            <p:cNvCxnSpPr>
              <a:cxnSpLocks/>
              <a:stCxn id="259" idx="3"/>
            </p:cNvCxnSpPr>
            <p:nvPr/>
          </p:nvCxnSpPr>
          <p:spPr>
            <a:xfrm>
              <a:off x="5289176" y="2392238"/>
              <a:ext cx="470644" cy="0"/>
            </a:xfrm>
            <a:prstGeom prst="line">
              <a:avLst/>
            </a:prstGeom>
            <a:noFill/>
            <a:ln w="9525" cap="flat" cmpd="sng" algn="ctr">
              <a:solidFill>
                <a:sysClr val="windowText" lastClr="000000"/>
              </a:solidFill>
              <a:prstDash val="solid"/>
              <a:miter lim="800000"/>
            </a:ln>
            <a:effectLst/>
          </p:spPr>
        </p:cxnSp>
        <p:cxnSp>
          <p:nvCxnSpPr>
            <p:cNvPr id="284" name="Gerade Verbindung mit Pfeil 283">
              <a:extLst>
                <a:ext uri="{FF2B5EF4-FFF2-40B4-BE49-F238E27FC236}">
                  <a16:creationId xmlns:a16="http://schemas.microsoft.com/office/drawing/2014/main" id="{9C779C16-55B7-69D5-6501-FBC029B852F3}"/>
                </a:ext>
              </a:extLst>
            </p:cNvPr>
            <p:cNvCxnSpPr>
              <a:cxnSpLocks/>
              <a:stCxn id="254" idx="2"/>
              <a:endCxn id="242" idx="2"/>
            </p:cNvCxnSpPr>
            <p:nvPr/>
          </p:nvCxnSpPr>
          <p:spPr>
            <a:xfrm flipV="1">
              <a:off x="4739226" y="1974721"/>
              <a:ext cx="884" cy="203892"/>
            </a:xfrm>
            <a:prstGeom prst="straightConnector1">
              <a:avLst/>
            </a:prstGeom>
            <a:noFill/>
            <a:ln w="12700" cap="flat" cmpd="sng">
              <a:solidFill>
                <a:sysClr val="windowText" lastClr="000000"/>
              </a:solidFill>
              <a:prstDash val="solid"/>
              <a:miter lim="800000"/>
              <a:headEnd type="none" w="sm" len="sm"/>
              <a:tailEnd type="triangle" w="lg" len="lg"/>
            </a:ln>
          </p:spPr>
        </p:cxnSp>
        <p:cxnSp>
          <p:nvCxnSpPr>
            <p:cNvPr id="285" name="Gerade Verbindung mit Pfeil 284">
              <a:extLst>
                <a:ext uri="{FF2B5EF4-FFF2-40B4-BE49-F238E27FC236}">
                  <a16:creationId xmlns:a16="http://schemas.microsoft.com/office/drawing/2014/main" id="{56FF3F94-2F68-ACB7-0C0E-CAB3DF46E8BD}"/>
                </a:ext>
              </a:extLst>
            </p:cNvPr>
            <p:cNvCxnSpPr>
              <a:cxnSpLocks/>
              <a:stCxn id="236" idx="2"/>
              <a:endCxn id="237" idx="0"/>
            </p:cNvCxnSpPr>
            <p:nvPr/>
          </p:nvCxnSpPr>
          <p:spPr>
            <a:xfrm>
              <a:off x="6055839" y="2552585"/>
              <a:ext cx="786" cy="244531"/>
            </a:xfrm>
            <a:prstGeom prst="straightConnector1">
              <a:avLst/>
            </a:prstGeom>
            <a:noFill/>
            <a:ln w="12700" cap="flat" cmpd="sng">
              <a:solidFill>
                <a:sysClr val="windowText" lastClr="000000"/>
              </a:solidFill>
              <a:prstDash val="solid"/>
              <a:miter lim="800000"/>
              <a:headEnd type="none" w="sm" len="sm"/>
              <a:tailEnd type="triangle" w="lg" len="lg"/>
            </a:ln>
          </p:spPr>
        </p:cxnSp>
      </p:grpSp>
      <p:grpSp>
        <p:nvGrpSpPr>
          <p:cNvPr id="17" name="Gruppieren 16">
            <a:extLst>
              <a:ext uri="{FF2B5EF4-FFF2-40B4-BE49-F238E27FC236}">
                <a16:creationId xmlns:a16="http://schemas.microsoft.com/office/drawing/2014/main" id="{9C11AD73-9EAB-F449-E1F5-277034027A4E}"/>
              </a:ext>
            </a:extLst>
          </p:cNvPr>
          <p:cNvGrpSpPr/>
          <p:nvPr/>
        </p:nvGrpSpPr>
        <p:grpSpPr>
          <a:xfrm>
            <a:off x="3962490" y="3013100"/>
            <a:ext cx="2147159" cy="624825"/>
            <a:chOff x="3962490" y="3013100"/>
            <a:chExt cx="2147159" cy="624825"/>
          </a:xfrm>
        </p:grpSpPr>
        <p:sp>
          <p:nvSpPr>
            <p:cNvPr id="234" name="Rechteck 233">
              <a:extLst>
                <a:ext uri="{FF2B5EF4-FFF2-40B4-BE49-F238E27FC236}">
                  <a16:creationId xmlns:a16="http://schemas.microsoft.com/office/drawing/2014/main" id="{EDE70AD3-AAC0-1DD3-3272-D16C32E3546E}"/>
                </a:ext>
              </a:extLst>
            </p:cNvPr>
            <p:cNvSpPr/>
            <p:nvPr/>
          </p:nvSpPr>
          <p:spPr>
            <a:xfrm>
              <a:off x="3962490" y="3428888"/>
              <a:ext cx="777620" cy="209037"/>
            </a:xfrm>
            <a:prstGeom prst="rect">
              <a:avLst/>
            </a:prstGeom>
            <a:noFill/>
            <a:ln w="9525" cap="flat" cmpd="sng" algn="ctr">
              <a:solidFill>
                <a:sysClr val="windowText" lastClr="000000"/>
              </a:solidFill>
              <a:prstDash val="solid"/>
              <a:round/>
              <a:headEnd type="none" w="med" len="med"/>
              <a:tailEnd type="arrow" w="med" len="med"/>
            </a:ln>
            <a:effectLst/>
          </p:spPr>
          <p:txBody>
            <a:bodyPr lIns="36000" rIns="36000"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de-AT" sz="1100" b="1" i="0" u="none" strike="noStrike" kern="0" cap="none" spc="0" normalizeH="0" baseline="0" noProof="0" dirty="0">
                  <a:ln>
                    <a:noFill/>
                  </a:ln>
                  <a:solidFill>
                    <a:prstClr val="black"/>
                  </a:solidFill>
                  <a:effectLst/>
                  <a:uLnTx/>
                  <a:uFillTx/>
                  <a:latin typeface="Calibri" panose="020F0502020204030204"/>
                  <a:ea typeface="+mn-ea"/>
                  <a:cs typeface="Arial" panose="020B0604020202020204" pitchFamily="34" charset="0"/>
                </a:rPr>
                <a:t>Command</a:t>
              </a:r>
            </a:p>
          </p:txBody>
        </p:sp>
        <p:sp>
          <p:nvSpPr>
            <p:cNvPr id="256" name="Google Shape;528;g10f8d9d020d_0_26">
              <a:extLst>
                <a:ext uri="{FF2B5EF4-FFF2-40B4-BE49-F238E27FC236}">
                  <a16:creationId xmlns:a16="http://schemas.microsoft.com/office/drawing/2014/main" id="{3DFFFB90-CC63-99B9-38B7-0FC5575D8CD0}"/>
                </a:ext>
              </a:extLst>
            </p:cNvPr>
            <p:cNvSpPr/>
            <p:nvPr/>
          </p:nvSpPr>
          <p:spPr>
            <a:xfrm flipH="1">
              <a:off x="6011242" y="3013100"/>
              <a:ext cx="98407" cy="86933"/>
            </a:xfrm>
            <a:prstGeom prst="triangle">
              <a:avLst>
                <a:gd name="adj" fmla="val 50000"/>
              </a:avLst>
            </a:prstGeom>
            <a:solidFill>
              <a:sysClr val="window" lastClr="FFFFFF"/>
            </a:solidFill>
            <a:ln w="9525" cap="flat" cmpd="sng">
              <a:solidFill>
                <a:sysClr val="windowText" lastClr="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defTabSz="457200" eaLnBrk="1" fontAlgn="auto" latinLnBrk="0" hangingPunct="1">
                <a:lnSpc>
                  <a:spcPct val="100000"/>
                </a:lnSpc>
                <a:spcBef>
                  <a:spcPts val="0"/>
                </a:spcBef>
                <a:spcAft>
                  <a:spcPts val="0"/>
                </a:spcAft>
                <a:buClr>
                  <a:srgbClr val="000000"/>
                </a:buClr>
                <a:buSzPts val="1404"/>
                <a:buFontTx/>
                <a:buNone/>
                <a:tabLst/>
                <a:defRPr/>
              </a:pPr>
              <a:endParaRPr kumimoji="0" sz="1100" b="0" i="0" u="none" strike="noStrike" kern="0" cap="none" spc="0" normalizeH="0" baseline="0" noProof="0">
                <a:ln>
                  <a:noFill/>
                </a:ln>
                <a:solidFill>
                  <a:prstClr val="black"/>
                </a:solidFill>
                <a:effectLst/>
                <a:uLnTx/>
                <a:uFillTx/>
                <a:ea typeface="Arial"/>
                <a:cs typeface="Arial"/>
                <a:sym typeface="Arial"/>
              </a:endParaRPr>
            </a:p>
          </p:txBody>
        </p:sp>
        <p:cxnSp>
          <p:nvCxnSpPr>
            <p:cNvPr id="287" name="Verbinder: gewinkelt 286">
              <a:extLst>
                <a:ext uri="{FF2B5EF4-FFF2-40B4-BE49-F238E27FC236}">
                  <a16:creationId xmlns:a16="http://schemas.microsoft.com/office/drawing/2014/main" id="{A5E21E28-9471-E463-AEB0-78189BF0A62F}"/>
                </a:ext>
              </a:extLst>
            </p:cNvPr>
            <p:cNvCxnSpPr>
              <a:cxnSpLocks/>
              <a:stCxn id="234" idx="0"/>
              <a:endCxn id="256" idx="3"/>
            </p:cNvCxnSpPr>
            <p:nvPr/>
          </p:nvCxnSpPr>
          <p:spPr>
            <a:xfrm rot="5400000" flipH="1" flipV="1">
              <a:off x="5041445" y="2409889"/>
              <a:ext cx="328855" cy="1709145"/>
            </a:xfrm>
            <a:prstGeom prst="bentConnector3">
              <a:avLst>
                <a:gd name="adj1" fmla="val 50000"/>
              </a:avLst>
            </a:prstGeom>
            <a:noFill/>
            <a:ln w="9525" cap="flat" cmpd="sng" algn="ctr">
              <a:solidFill>
                <a:sysClr val="windowText" lastClr="000000"/>
              </a:solidFill>
              <a:prstDash val="solid"/>
              <a:miter lim="800000"/>
            </a:ln>
            <a:effectLst/>
          </p:spPr>
        </p:cxnSp>
      </p:grpSp>
      <p:grpSp>
        <p:nvGrpSpPr>
          <p:cNvPr id="18" name="Gruppieren 17">
            <a:extLst>
              <a:ext uri="{FF2B5EF4-FFF2-40B4-BE49-F238E27FC236}">
                <a16:creationId xmlns:a16="http://schemas.microsoft.com/office/drawing/2014/main" id="{94D4B3E3-90C9-AAF7-534B-BEBF5ED8B33C}"/>
              </a:ext>
            </a:extLst>
          </p:cNvPr>
          <p:cNvGrpSpPr/>
          <p:nvPr/>
        </p:nvGrpSpPr>
        <p:grpSpPr>
          <a:xfrm>
            <a:off x="4804918" y="3256257"/>
            <a:ext cx="779325" cy="374166"/>
            <a:chOff x="4804918" y="3256257"/>
            <a:chExt cx="779325" cy="374166"/>
          </a:xfrm>
        </p:grpSpPr>
        <p:sp>
          <p:nvSpPr>
            <p:cNvPr id="231" name="Rechteck 230">
              <a:extLst>
                <a:ext uri="{FF2B5EF4-FFF2-40B4-BE49-F238E27FC236}">
                  <a16:creationId xmlns:a16="http://schemas.microsoft.com/office/drawing/2014/main" id="{5E070E94-510B-7249-1FFD-6261B00306E5}"/>
                </a:ext>
              </a:extLst>
            </p:cNvPr>
            <p:cNvSpPr/>
            <p:nvPr/>
          </p:nvSpPr>
          <p:spPr>
            <a:xfrm>
              <a:off x="4804918" y="3429288"/>
              <a:ext cx="779325" cy="201135"/>
            </a:xfrm>
            <a:prstGeom prst="rect">
              <a:avLst/>
            </a:prstGeom>
            <a:noFill/>
            <a:ln w="9525" cap="flat" cmpd="sng" algn="ctr">
              <a:solidFill>
                <a:sysClr val="windowText" lastClr="000000"/>
              </a:solidFill>
              <a:prstDash val="solid"/>
              <a:round/>
              <a:headEnd type="none" w="med" len="med"/>
              <a:tailEnd type="arrow" w="med" len="me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de-AT" sz="1100" b="1" i="0" u="none" strike="noStrike" kern="0" cap="none" spc="0" normalizeH="0" baseline="0" noProof="0" dirty="0" err="1">
                  <a:ln>
                    <a:noFill/>
                  </a:ln>
                  <a:solidFill>
                    <a:prstClr val="black"/>
                  </a:solidFill>
                  <a:effectLst/>
                  <a:uLnTx/>
                  <a:uFillTx/>
                  <a:latin typeface="Calibri" panose="020F0502020204030204"/>
                  <a:ea typeface="+mn-ea"/>
                  <a:cs typeface="Arial" panose="020B0604020202020204" pitchFamily="34" charset="0"/>
                </a:rPr>
                <a:t>Telemetry</a:t>
              </a:r>
              <a:endParaRPr kumimoji="0" lang="de-AT" sz="1100" b="1" i="0" u="none" strike="noStrike" kern="0" cap="none" spc="0" normalizeH="0" baseline="0" noProof="0" dirty="0">
                <a:ln>
                  <a:noFill/>
                </a:ln>
                <a:solidFill>
                  <a:prstClr val="black"/>
                </a:solidFill>
                <a:effectLst/>
                <a:uLnTx/>
                <a:uFillTx/>
                <a:latin typeface="Calibri" panose="020F0502020204030204"/>
                <a:ea typeface="+mn-ea"/>
                <a:cs typeface="Arial" panose="020B0604020202020204" pitchFamily="34" charset="0"/>
              </a:endParaRPr>
            </a:p>
          </p:txBody>
        </p:sp>
        <p:cxnSp>
          <p:nvCxnSpPr>
            <p:cNvPr id="288" name="Gerader Verbinder 287">
              <a:extLst>
                <a:ext uri="{FF2B5EF4-FFF2-40B4-BE49-F238E27FC236}">
                  <a16:creationId xmlns:a16="http://schemas.microsoft.com/office/drawing/2014/main" id="{914A54E5-1BF2-B239-B9C3-57C84E86375A}"/>
                </a:ext>
              </a:extLst>
            </p:cNvPr>
            <p:cNvCxnSpPr>
              <a:cxnSpLocks/>
              <a:stCxn id="231" idx="0"/>
            </p:cNvCxnSpPr>
            <p:nvPr/>
          </p:nvCxnSpPr>
          <p:spPr>
            <a:xfrm flipH="1" flipV="1">
              <a:off x="5194094" y="3256257"/>
              <a:ext cx="487" cy="173031"/>
            </a:xfrm>
            <a:prstGeom prst="line">
              <a:avLst/>
            </a:prstGeom>
            <a:noFill/>
            <a:ln w="9525" cap="flat" cmpd="sng" algn="ctr">
              <a:solidFill>
                <a:sysClr val="windowText" lastClr="000000"/>
              </a:solidFill>
              <a:prstDash val="solid"/>
              <a:miter lim="800000"/>
            </a:ln>
            <a:effectLst/>
          </p:spPr>
        </p:cxnSp>
      </p:grpSp>
      <p:grpSp>
        <p:nvGrpSpPr>
          <p:cNvPr id="20" name="Gruppieren 19">
            <a:extLst>
              <a:ext uri="{FF2B5EF4-FFF2-40B4-BE49-F238E27FC236}">
                <a16:creationId xmlns:a16="http://schemas.microsoft.com/office/drawing/2014/main" id="{5F358D53-B99F-9A03-77A4-5CBA21AA73EB}"/>
              </a:ext>
            </a:extLst>
          </p:cNvPr>
          <p:cNvGrpSpPr/>
          <p:nvPr/>
        </p:nvGrpSpPr>
        <p:grpSpPr>
          <a:xfrm>
            <a:off x="6060445" y="3100032"/>
            <a:ext cx="1689553" cy="523313"/>
            <a:chOff x="6060445" y="3100032"/>
            <a:chExt cx="1689553" cy="523313"/>
          </a:xfrm>
        </p:grpSpPr>
        <p:sp>
          <p:nvSpPr>
            <p:cNvPr id="227" name="Rechteck 226">
              <a:extLst>
                <a:ext uri="{FF2B5EF4-FFF2-40B4-BE49-F238E27FC236}">
                  <a16:creationId xmlns:a16="http://schemas.microsoft.com/office/drawing/2014/main" id="{1B481D3D-61CD-2992-F9F8-C61E361B9164}"/>
                </a:ext>
              </a:extLst>
            </p:cNvPr>
            <p:cNvSpPr/>
            <p:nvPr/>
          </p:nvSpPr>
          <p:spPr>
            <a:xfrm>
              <a:off x="6862817" y="3429200"/>
              <a:ext cx="887181" cy="194145"/>
            </a:xfrm>
            <a:prstGeom prst="rect">
              <a:avLst/>
            </a:prstGeom>
            <a:noFill/>
            <a:ln w="9525" cap="flat" cmpd="sng" algn="ctr">
              <a:solidFill>
                <a:sysClr val="windowText" lastClr="000000"/>
              </a:solidFill>
              <a:prstDash val="solid"/>
              <a:round/>
              <a:headEnd type="none" w="med" len="med"/>
              <a:tailEnd type="arrow" w="med" len="med"/>
            </a:ln>
            <a:effectLst/>
          </p:spPr>
          <p:txBody>
            <a:bodyPr lIns="36000" rIns="36000"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de-AT" sz="1100" b="1" i="0" u="none" strike="noStrike" kern="0" cap="none" spc="0" normalizeH="0" baseline="0" noProof="0" dirty="0" err="1">
                  <a:ln>
                    <a:noFill/>
                  </a:ln>
                  <a:solidFill>
                    <a:prstClr val="black"/>
                  </a:solidFill>
                  <a:effectLst/>
                  <a:uLnTx/>
                  <a:uFillTx/>
                  <a:latin typeface="Calibri" panose="020F0502020204030204"/>
                  <a:ea typeface="+mn-ea"/>
                  <a:cs typeface="Arial" panose="020B0604020202020204" pitchFamily="34" charset="0"/>
                </a:rPr>
                <a:t>Relationship</a:t>
              </a:r>
              <a:endParaRPr kumimoji="0" lang="de-AT" sz="1200" b="1" i="0" u="none" strike="noStrike" kern="0" cap="none" spc="0" normalizeH="0" baseline="0" noProof="0" dirty="0">
                <a:ln>
                  <a:noFill/>
                </a:ln>
                <a:solidFill>
                  <a:prstClr val="black"/>
                </a:solidFill>
                <a:effectLst/>
                <a:uLnTx/>
                <a:uFillTx/>
                <a:latin typeface="Calibri" panose="020F0502020204030204"/>
                <a:ea typeface="+mn-ea"/>
                <a:cs typeface="Arial" panose="020B0604020202020204" pitchFamily="34" charset="0"/>
              </a:endParaRPr>
            </a:p>
          </p:txBody>
        </p:sp>
        <p:sp>
          <p:nvSpPr>
            <p:cNvPr id="251" name="Textfeld 250">
              <a:extLst>
                <a:ext uri="{FF2B5EF4-FFF2-40B4-BE49-F238E27FC236}">
                  <a16:creationId xmlns:a16="http://schemas.microsoft.com/office/drawing/2014/main" id="{540A0D6C-40D5-70C6-B95A-203A6782B8B7}"/>
                </a:ext>
              </a:extLst>
            </p:cNvPr>
            <p:cNvSpPr txBox="1"/>
            <p:nvPr/>
          </p:nvSpPr>
          <p:spPr>
            <a:xfrm>
              <a:off x="6516599" y="3364048"/>
              <a:ext cx="234360" cy="246221"/>
            </a:xfrm>
            <a:prstGeom prst="rect">
              <a:avLst/>
            </a:prstGeom>
            <a:noFill/>
          </p:spPr>
          <p:txBody>
            <a:bodyPr wrap="none" rtlCol="0">
              <a:spAutoFit/>
            </a:bodyPr>
            <a:lstStyle>
              <a:defPPr>
                <a:defRPr lang="de-DE"/>
              </a:defPPr>
              <a:lvl1pPr>
                <a:defRPr sz="1400">
                  <a:latin typeface="Arial" panose="020B0604020202020204" pitchFamily="34" charset="0"/>
                  <a:cs typeface="Arial" panose="020B0604020202020204" pitchFamily="34" charset="0"/>
                </a:defRPr>
              </a:lvl1pPr>
            </a:lstStyle>
            <a:p>
              <a:pPr marL="0" marR="0" lvl="0" indent="0" defTabSz="457200" eaLnBrk="1" fontAlgn="auto" latinLnBrk="0" hangingPunct="1">
                <a:lnSpc>
                  <a:spcPct val="100000"/>
                </a:lnSpc>
                <a:spcBef>
                  <a:spcPts val="0"/>
                </a:spcBef>
                <a:spcAft>
                  <a:spcPts val="0"/>
                </a:spcAft>
                <a:buClrTx/>
                <a:buSzTx/>
                <a:buFontTx/>
                <a:buNone/>
                <a:tabLst/>
                <a:defRPr/>
              </a:pPr>
              <a:r>
                <a:rPr kumimoji="0" lang="de-AT" sz="1000" b="0" i="0" u="none" strike="noStrike" kern="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a:t>
              </a:r>
            </a:p>
          </p:txBody>
        </p:sp>
        <p:sp>
          <p:nvSpPr>
            <p:cNvPr id="264" name="Raute 263">
              <a:extLst>
                <a:ext uri="{FF2B5EF4-FFF2-40B4-BE49-F238E27FC236}">
                  <a16:creationId xmlns:a16="http://schemas.microsoft.com/office/drawing/2014/main" id="{AFBD5E28-691E-EA11-EF38-95794F172855}"/>
                </a:ext>
              </a:extLst>
            </p:cNvPr>
            <p:cNvSpPr/>
            <p:nvPr/>
          </p:nvSpPr>
          <p:spPr>
            <a:xfrm rot="5400000" flipH="1">
              <a:off x="6749203" y="3466551"/>
              <a:ext cx="88258" cy="123561"/>
            </a:xfrm>
            <a:prstGeom prst="diamond">
              <a:avLst/>
            </a:prstGeom>
            <a:solidFill>
              <a:sysClr val="windowText" lastClr="000000"/>
            </a:solidFill>
            <a:ln w="12700" cap="flat" cmpd="sng" algn="ctr">
              <a:solidFill>
                <a:sysClr val="windowText" lastClr="000000">
                  <a:shade val="50000"/>
                </a:sysClr>
              </a:solidFill>
              <a:prstDash val="solid"/>
              <a:miter lim="800000"/>
              <a:headEnd type="none" w="med" len="med"/>
              <a:tailEnd type="arrow" w="med" len="me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de-AT" sz="1100" b="0" i="0" u="none" strike="noStrike" kern="0" cap="none" spc="0" normalizeH="0" baseline="0" noProof="0" dirty="0">
                <a:ln>
                  <a:noFill/>
                </a:ln>
                <a:solidFill>
                  <a:prstClr val="white"/>
                </a:solidFill>
                <a:effectLst/>
                <a:uLnTx/>
                <a:uFillTx/>
                <a:latin typeface="Calibri" panose="020F0502020204030204"/>
                <a:ea typeface="+mn-ea"/>
                <a:cs typeface="Arial" panose="020B0604020202020204" pitchFamily="34" charset="0"/>
              </a:endParaRPr>
            </a:p>
          </p:txBody>
        </p:sp>
        <p:cxnSp>
          <p:nvCxnSpPr>
            <p:cNvPr id="286" name="Gerade Verbindung mit Pfeil 285">
              <a:extLst>
                <a:ext uri="{FF2B5EF4-FFF2-40B4-BE49-F238E27FC236}">
                  <a16:creationId xmlns:a16="http://schemas.microsoft.com/office/drawing/2014/main" id="{A557C7B6-0F18-D23D-EA50-6527CD882483}"/>
                </a:ext>
              </a:extLst>
            </p:cNvPr>
            <p:cNvCxnSpPr>
              <a:cxnSpLocks/>
              <a:stCxn id="264" idx="2"/>
              <a:endCxn id="224" idx="3"/>
            </p:cNvCxnSpPr>
            <p:nvPr/>
          </p:nvCxnSpPr>
          <p:spPr>
            <a:xfrm flipH="1">
              <a:off x="6449378" y="3528332"/>
              <a:ext cx="282174" cy="2157"/>
            </a:xfrm>
            <a:prstGeom prst="straightConnector1">
              <a:avLst/>
            </a:prstGeom>
            <a:noFill/>
            <a:ln w="9525" cap="flat" cmpd="sng">
              <a:solidFill>
                <a:sysClr val="windowText" lastClr="000000"/>
              </a:solidFill>
              <a:prstDash val="solid"/>
              <a:miter lim="800000"/>
              <a:headEnd type="none" w="sm" len="sm"/>
              <a:tailEnd type="triangle" w="lg" len="lg"/>
            </a:ln>
          </p:spPr>
        </p:cxnSp>
        <p:cxnSp>
          <p:nvCxnSpPr>
            <p:cNvPr id="290" name="Verbinder: gewinkelt 289">
              <a:extLst>
                <a:ext uri="{FF2B5EF4-FFF2-40B4-BE49-F238E27FC236}">
                  <a16:creationId xmlns:a16="http://schemas.microsoft.com/office/drawing/2014/main" id="{6455B137-C8FD-4F37-DB90-F58F67DAE102}"/>
                </a:ext>
              </a:extLst>
            </p:cNvPr>
            <p:cNvCxnSpPr>
              <a:cxnSpLocks/>
              <a:stCxn id="256" idx="3"/>
              <a:endCxn id="227" idx="0"/>
            </p:cNvCxnSpPr>
            <p:nvPr/>
          </p:nvCxnSpPr>
          <p:spPr>
            <a:xfrm rot="16200000" flipH="1">
              <a:off x="6518843" y="2641634"/>
              <a:ext cx="329167" cy="1245963"/>
            </a:xfrm>
            <a:prstGeom prst="bentConnector3">
              <a:avLst>
                <a:gd name="adj1" fmla="val 50000"/>
              </a:avLst>
            </a:prstGeom>
            <a:noFill/>
            <a:ln w="9525" cap="flat" cmpd="sng" algn="ctr">
              <a:solidFill>
                <a:sysClr val="windowText" lastClr="000000"/>
              </a:solidFill>
              <a:prstDash val="solid"/>
              <a:miter lim="800000"/>
            </a:ln>
            <a:effectLst/>
          </p:spPr>
        </p:cxnSp>
      </p:grpSp>
      <p:grpSp>
        <p:nvGrpSpPr>
          <p:cNvPr id="21" name="Gruppieren 20">
            <a:extLst>
              <a:ext uri="{FF2B5EF4-FFF2-40B4-BE49-F238E27FC236}">
                <a16:creationId xmlns:a16="http://schemas.microsoft.com/office/drawing/2014/main" id="{35C25F19-7C14-0B99-C1F9-01F91F09D7FC}"/>
              </a:ext>
            </a:extLst>
          </p:cNvPr>
          <p:cNvGrpSpPr/>
          <p:nvPr/>
        </p:nvGrpSpPr>
        <p:grpSpPr>
          <a:xfrm>
            <a:off x="6060444" y="2273441"/>
            <a:ext cx="2615242" cy="1349894"/>
            <a:chOff x="6060444" y="2273441"/>
            <a:chExt cx="2615242" cy="1349894"/>
          </a:xfrm>
        </p:grpSpPr>
        <p:sp>
          <p:nvSpPr>
            <p:cNvPr id="229" name="Textfeld 228">
              <a:extLst>
                <a:ext uri="{FF2B5EF4-FFF2-40B4-BE49-F238E27FC236}">
                  <a16:creationId xmlns:a16="http://schemas.microsoft.com/office/drawing/2014/main" id="{3CB9B3B1-7189-7D84-8D20-5251C49C7BE9}"/>
                </a:ext>
              </a:extLst>
            </p:cNvPr>
            <p:cNvSpPr txBox="1"/>
            <p:nvPr/>
          </p:nvSpPr>
          <p:spPr>
            <a:xfrm>
              <a:off x="6569442" y="2273441"/>
              <a:ext cx="615874" cy="246221"/>
            </a:xfrm>
            <a:prstGeom prst="rect">
              <a:avLst/>
            </a:prstGeom>
            <a:noFill/>
          </p:spPr>
          <p:txBody>
            <a:bodyPr wrap="none" rtlCol="0">
              <a:spAutoFit/>
            </a:bodyPr>
            <a:lstStyle>
              <a:defPPr>
                <a:defRPr lang="de-DE"/>
              </a:defPPr>
              <a:lvl1pPr>
                <a:defRPr sz="1400">
                  <a:latin typeface="Arial" panose="020B0604020202020204" pitchFamily="34" charset="0"/>
                  <a:cs typeface="Arial" panose="020B0604020202020204" pitchFamily="34" charset="0"/>
                </a:defRPr>
              </a:lvl1pPr>
            </a:lstStyle>
            <a:p>
              <a:pPr marL="0" marR="0" lvl="0" indent="0" defTabSz="457200" eaLnBrk="1" fontAlgn="auto" latinLnBrk="0" hangingPunct="1">
                <a:lnSpc>
                  <a:spcPct val="100000"/>
                </a:lnSpc>
                <a:spcBef>
                  <a:spcPts val="0"/>
                </a:spcBef>
                <a:spcAft>
                  <a:spcPts val="0"/>
                </a:spcAft>
                <a:buClrTx/>
                <a:buSzTx/>
                <a:buFontTx/>
                <a:buNone/>
                <a:tabLst/>
                <a:defRPr/>
              </a:pPr>
              <a:r>
                <a:rPr kumimoji="0" lang="de-AT" sz="1000" b="0" i="0" u="none" strike="noStrike" kern="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1 </a:t>
              </a:r>
              <a:r>
                <a:rPr kumimoji="0" lang="de-AT" sz="1000" b="0" i="0" u="none" strike="noStrike" kern="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target</a:t>
              </a:r>
              <a:endParaRPr kumimoji="0" lang="de-AT" sz="1000" b="0" i="0" u="none" strike="noStrike" kern="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p:txBody>
        </p:sp>
        <p:sp>
          <p:nvSpPr>
            <p:cNvPr id="246" name="Rechteck 245">
              <a:extLst>
                <a:ext uri="{FF2B5EF4-FFF2-40B4-BE49-F238E27FC236}">
                  <a16:creationId xmlns:a16="http://schemas.microsoft.com/office/drawing/2014/main" id="{7907F29C-BDA6-759A-6FCE-8B1EBF5B0E1D}"/>
                </a:ext>
              </a:extLst>
            </p:cNvPr>
            <p:cNvSpPr/>
            <p:nvPr/>
          </p:nvSpPr>
          <p:spPr>
            <a:xfrm>
              <a:off x="7832799" y="3422125"/>
              <a:ext cx="768914" cy="201210"/>
            </a:xfrm>
            <a:prstGeom prst="rect">
              <a:avLst/>
            </a:prstGeom>
            <a:noFill/>
            <a:ln w="9525" cap="flat" cmpd="sng" algn="ctr">
              <a:solidFill>
                <a:sysClr val="windowText" lastClr="000000"/>
              </a:solidFill>
              <a:prstDash val="solid"/>
              <a:round/>
              <a:headEnd type="none" w="med" len="med"/>
              <a:tailEnd type="arrow" w="med" len="med"/>
            </a:ln>
            <a:effectLst/>
          </p:spPr>
          <p:txBody>
            <a:bodyPr lIns="36000" rIns="36000"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de-AT" sz="1100" b="1" i="0" u="none" strike="noStrike" kern="0" cap="none" spc="0" normalizeH="0" baseline="0" noProof="0" dirty="0" err="1">
                  <a:ln>
                    <a:noFill/>
                  </a:ln>
                  <a:solidFill>
                    <a:prstClr val="black"/>
                  </a:solidFill>
                  <a:effectLst/>
                  <a:uLnTx/>
                  <a:uFillTx/>
                  <a:latin typeface="Calibri" panose="020F0502020204030204"/>
                  <a:ea typeface="+mn-ea"/>
                  <a:cs typeface="Arial" panose="020B0604020202020204" pitchFamily="34" charset="0"/>
                </a:rPr>
                <a:t>Component</a:t>
              </a:r>
              <a:endParaRPr kumimoji="0" lang="de-AT" sz="1200" b="1" i="0" u="none" strike="noStrike" kern="0" cap="none" spc="0" normalizeH="0" baseline="0" noProof="0" dirty="0">
                <a:ln>
                  <a:noFill/>
                </a:ln>
                <a:solidFill>
                  <a:prstClr val="black"/>
                </a:solidFill>
                <a:effectLst/>
                <a:uLnTx/>
                <a:uFillTx/>
                <a:latin typeface="Calibri" panose="020F0502020204030204"/>
                <a:ea typeface="+mn-ea"/>
                <a:cs typeface="Arial" panose="020B0604020202020204" pitchFamily="34" charset="0"/>
              </a:endParaRPr>
            </a:p>
          </p:txBody>
        </p:sp>
        <p:cxnSp>
          <p:nvCxnSpPr>
            <p:cNvPr id="252" name="Verbinder: gewinkelt 171">
              <a:extLst>
                <a:ext uri="{FF2B5EF4-FFF2-40B4-BE49-F238E27FC236}">
                  <a16:creationId xmlns:a16="http://schemas.microsoft.com/office/drawing/2014/main" id="{20100491-1CFA-4662-DB28-0635855BCC8A}"/>
                </a:ext>
              </a:extLst>
            </p:cNvPr>
            <p:cNvCxnSpPr>
              <a:cxnSpLocks/>
              <a:endCxn id="222" idx="3"/>
            </p:cNvCxnSpPr>
            <p:nvPr/>
          </p:nvCxnSpPr>
          <p:spPr>
            <a:xfrm rot="10800000">
              <a:off x="6465574" y="2286905"/>
              <a:ext cx="1866800" cy="1144928"/>
            </a:xfrm>
            <a:prstGeom prst="bentConnector3">
              <a:avLst>
                <a:gd name="adj1" fmla="val -513"/>
              </a:avLst>
            </a:prstGeom>
            <a:noFill/>
            <a:ln w="9525" cap="flat" cmpd="sng">
              <a:solidFill>
                <a:sysClr val="windowText" lastClr="000000"/>
              </a:solidFill>
              <a:prstDash val="solid"/>
              <a:miter lim="800000"/>
              <a:headEnd type="none" w="sm" len="sm"/>
              <a:tailEnd type="triangle" w="lg" len="lg"/>
            </a:ln>
          </p:spPr>
        </p:cxnSp>
        <p:cxnSp>
          <p:nvCxnSpPr>
            <p:cNvPr id="291" name="Verbinder: gewinkelt 290">
              <a:extLst>
                <a:ext uri="{FF2B5EF4-FFF2-40B4-BE49-F238E27FC236}">
                  <a16:creationId xmlns:a16="http://schemas.microsoft.com/office/drawing/2014/main" id="{A31AE35E-D7C8-DA10-B05A-9A82DB75B82E}"/>
                </a:ext>
              </a:extLst>
            </p:cNvPr>
            <p:cNvCxnSpPr>
              <a:cxnSpLocks/>
              <a:stCxn id="256" idx="3"/>
              <a:endCxn id="246" idx="0"/>
            </p:cNvCxnSpPr>
            <p:nvPr/>
          </p:nvCxnSpPr>
          <p:spPr>
            <a:xfrm rot="16200000" flipH="1">
              <a:off x="6977804" y="2182673"/>
              <a:ext cx="322092" cy="2156811"/>
            </a:xfrm>
            <a:prstGeom prst="bentConnector3">
              <a:avLst>
                <a:gd name="adj1" fmla="val 50000"/>
              </a:avLst>
            </a:prstGeom>
            <a:noFill/>
            <a:ln w="9525" cap="flat" cmpd="sng" algn="ctr">
              <a:solidFill>
                <a:sysClr val="windowText" lastClr="000000"/>
              </a:solidFill>
              <a:prstDash val="solid"/>
              <a:miter lim="800000"/>
            </a:ln>
            <a:effectLst/>
          </p:spPr>
        </p:cxnSp>
        <p:sp>
          <p:nvSpPr>
            <p:cNvPr id="292" name="Rechteck 291">
              <a:extLst>
                <a:ext uri="{FF2B5EF4-FFF2-40B4-BE49-F238E27FC236}">
                  <a16:creationId xmlns:a16="http://schemas.microsoft.com/office/drawing/2014/main" id="{B47CD58D-3093-15C9-04A0-D1B43B35EA36}"/>
                </a:ext>
              </a:extLst>
            </p:cNvPr>
            <p:cNvSpPr/>
            <p:nvPr/>
          </p:nvSpPr>
          <p:spPr>
            <a:xfrm>
              <a:off x="8115464" y="3431835"/>
              <a:ext cx="560222" cy="185844"/>
            </a:xfrm>
            <a:prstGeom prst="rect">
              <a:avLst/>
            </a:prstGeom>
            <a:no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de-AT" sz="11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2" name="Gruppieren 21">
            <a:extLst>
              <a:ext uri="{FF2B5EF4-FFF2-40B4-BE49-F238E27FC236}">
                <a16:creationId xmlns:a16="http://schemas.microsoft.com/office/drawing/2014/main" id="{E7688D7E-4554-6AF1-4A9F-581291D25973}"/>
              </a:ext>
            </a:extLst>
          </p:cNvPr>
          <p:cNvGrpSpPr/>
          <p:nvPr/>
        </p:nvGrpSpPr>
        <p:grpSpPr>
          <a:xfrm>
            <a:off x="3888617" y="3095873"/>
            <a:ext cx="4666617" cy="1827742"/>
            <a:chOff x="3888617" y="3095873"/>
            <a:chExt cx="4666617" cy="1827742"/>
          </a:xfrm>
        </p:grpSpPr>
        <p:cxnSp>
          <p:nvCxnSpPr>
            <p:cNvPr id="278" name="Verbinder: gewinkelt 171">
              <a:extLst>
                <a:ext uri="{FF2B5EF4-FFF2-40B4-BE49-F238E27FC236}">
                  <a16:creationId xmlns:a16="http://schemas.microsoft.com/office/drawing/2014/main" id="{60629B95-2C0B-8F47-C883-CB83DCC0C83E}"/>
                </a:ext>
              </a:extLst>
            </p:cNvPr>
            <p:cNvCxnSpPr>
              <a:cxnSpLocks/>
              <a:stCxn id="276" idx="2"/>
              <a:endCxn id="260" idx="1"/>
            </p:cNvCxnSpPr>
            <p:nvPr/>
          </p:nvCxnSpPr>
          <p:spPr>
            <a:xfrm rot="16200000" flipH="1">
              <a:off x="5183403" y="3729374"/>
              <a:ext cx="187932" cy="240259"/>
            </a:xfrm>
            <a:prstGeom prst="bentConnector2">
              <a:avLst/>
            </a:prstGeom>
            <a:noFill/>
            <a:ln w="9525" cap="flat" cmpd="sng">
              <a:solidFill>
                <a:sysClr val="windowText" lastClr="000000"/>
              </a:solidFill>
              <a:prstDash val="solid"/>
              <a:miter lim="800000"/>
              <a:headEnd type="none" w="sm" len="sm"/>
              <a:tailEnd type="triangle" w="lg" len="lg"/>
            </a:ln>
          </p:spPr>
        </p:cxnSp>
        <p:grpSp>
          <p:nvGrpSpPr>
            <p:cNvPr id="19" name="Gruppieren 18">
              <a:extLst>
                <a:ext uri="{FF2B5EF4-FFF2-40B4-BE49-F238E27FC236}">
                  <a16:creationId xmlns:a16="http://schemas.microsoft.com/office/drawing/2014/main" id="{9B698506-7DB7-403D-67F6-EB1A9B7C5254}"/>
                </a:ext>
              </a:extLst>
            </p:cNvPr>
            <p:cNvGrpSpPr/>
            <p:nvPr/>
          </p:nvGrpSpPr>
          <p:grpSpPr>
            <a:xfrm>
              <a:off x="3888617" y="3095873"/>
              <a:ext cx="4666617" cy="1827742"/>
              <a:chOff x="3888617" y="3095873"/>
              <a:chExt cx="4666617" cy="1827742"/>
            </a:xfrm>
          </p:grpSpPr>
          <p:sp>
            <p:nvSpPr>
              <p:cNvPr id="224" name="Rechteck 223">
                <a:extLst>
                  <a:ext uri="{FF2B5EF4-FFF2-40B4-BE49-F238E27FC236}">
                    <a16:creationId xmlns:a16="http://schemas.microsoft.com/office/drawing/2014/main" id="{752226EF-93BA-DB79-5BDD-5A85F8A3836A}"/>
                  </a:ext>
                </a:extLst>
              </p:cNvPr>
              <p:cNvSpPr/>
              <p:nvPr/>
            </p:nvSpPr>
            <p:spPr>
              <a:xfrm>
                <a:off x="5670052" y="3431835"/>
                <a:ext cx="779326" cy="197308"/>
              </a:xfrm>
              <a:prstGeom prst="rect">
                <a:avLst/>
              </a:prstGeom>
              <a:noFill/>
              <a:ln w="9525" cap="flat" cmpd="sng" algn="ctr">
                <a:solidFill>
                  <a:sysClr val="windowText" lastClr="000000"/>
                </a:solidFill>
                <a:prstDash val="solid"/>
                <a:round/>
                <a:headEnd type="none" w="med" len="med"/>
                <a:tailEnd type="arrow" w="med" len="me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de-AT" sz="1100" b="1" i="0" u="none" strike="noStrike" kern="0" cap="none" spc="0" normalizeH="0" baseline="0" noProof="0" dirty="0">
                    <a:ln>
                      <a:noFill/>
                    </a:ln>
                    <a:solidFill>
                      <a:prstClr val="black"/>
                    </a:solidFill>
                    <a:effectLst/>
                    <a:uLnTx/>
                    <a:uFillTx/>
                    <a:latin typeface="Calibri" panose="020F0502020204030204"/>
                    <a:ea typeface="+mn-ea"/>
                    <a:cs typeface="Arial" panose="020B0604020202020204" pitchFamily="34" charset="0"/>
                  </a:rPr>
                  <a:t>Property</a:t>
                </a:r>
                <a:endParaRPr kumimoji="0" lang="de-AT" sz="1200" b="1" i="0" u="none" strike="noStrike" kern="0" cap="none" spc="0" normalizeH="0" baseline="0" noProof="0" dirty="0">
                  <a:ln>
                    <a:noFill/>
                  </a:ln>
                  <a:solidFill>
                    <a:prstClr val="black"/>
                  </a:solidFill>
                  <a:effectLst/>
                  <a:uLnTx/>
                  <a:uFillTx/>
                  <a:latin typeface="Calibri" panose="020F0502020204030204"/>
                  <a:ea typeface="+mn-ea"/>
                  <a:cs typeface="Arial" panose="020B0604020202020204" pitchFamily="34" charset="0"/>
                </a:endParaRPr>
              </a:p>
            </p:txBody>
          </p:sp>
          <p:sp>
            <p:nvSpPr>
              <p:cNvPr id="260" name="Rechteck 259">
                <a:extLst>
                  <a:ext uri="{FF2B5EF4-FFF2-40B4-BE49-F238E27FC236}">
                    <a16:creationId xmlns:a16="http://schemas.microsoft.com/office/drawing/2014/main" id="{A6AF5352-793F-B154-B156-70E9B527265C}"/>
                  </a:ext>
                </a:extLst>
              </p:cNvPr>
              <p:cNvSpPr/>
              <p:nvPr/>
            </p:nvSpPr>
            <p:spPr>
              <a:xfrm>
                <a:off x="5397499" y="3846406"/>
                <a:ext cx="609426" cy="194127"/>
              </a:xfrm>
              <a:prstGeom prst="rect">
                <a:avLst/>
              </a:prstGeom>
              <a:noFill/>
              <a:ln w="9525" cap="flat" cmpd="sng" algn="ctr">
                <a:solidFill>
                  <a:sysClr val="windowText" lastClr="000000"/>
                </a:solidFill>
                <a:prstDash val="solid"/>
                <a:round/>
                <a:headEnd type="none" w="med" len="med"/>
                <a:tailEnd type="arrow" w="med" len="med"/>
              </a:ln>
              <a:effectLst/>
            </p:spPr>
            <p:txBody>
              <a:bodyPr lIns="36000" rIns="36000"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de-AT" sz="1100" b="1" i="0" u="none" strike="noStrike" kern="0" cap="none" spc="0" normalizeH="0" baseline="0" noProof="0" dirty="0">
                    <a:ln>
                      <a:noFill/>
                    </a:ln>
                    <a:solidFill>
                      <a:prstClr val="black"/>
                    </a:solidFill>
                    <a:effectLst/>
                    <a:uLnTx/>
                    <a:uFillTx/>
                    <a:latin typeface="Calibri" panose="020F0502020204030204"/>
                    <a:ea typeface="+mn-ea"/>
                    <a:cs typeface="Arial" panose="020B0604020202020204" pitchFamily="34" charset="0"/>
                  </a:rPr>
                  <a:t>Schema</a:t>
                </a:r>
                <a:endParaRPr kumimoji="0" lang="de-AT" sz="1200" b="1" i="0" u="none" strike="noStrike" kern="0" cap="none" spc="0" normalizeH="0" baseline="0" noProof="0" dirty="0">
                  <a:ln>
                    <a:noFill/>
                  </a:ln>
                  <a:solidFill>
                    <a:prstClr val="black"/>
                  </a:solidFill>
                  <a:effectLst/>
                  <a:uLnTx/>
                  <a:uFillTx/>
                  <a:latin typeface="Calibri" panose="020F0502020204030204"/>
                  <a:ea typeface="+mn-ea"/>
                  <a:cs typeface="Arial" panose="020B0604020202020204" pitchFamily="34" charset="0"/>
                </a:endParaRPr>
              </a:p>
            </p:txBody>
          </p:sp>
          <p:sp>
            <p:nvSpPr>
              <p:cNvPr id="261" name="Rechteck 260">
                <a:extLst>
                  <a:ext uri="{FF2B5EF4-FFF2-40B4-BE49-F238E27FC236}">
                    <a16:creationId xmlns:a16="http://schemas.microsoft.com/office/drawing/2014/main" id="{9F1C05C1-2FDC-E696-9158-7ED0979620E0}"/>
                  </a:ext>
                </a:extLst>
              </p:cNvPr>
              <p:cNvSpPr/>
              <p:nvPr/>
            </p:nvSpPr>
            <p:spPr>
              <a:xfrm>
                <a:off x="4593032" y="4409034"/>
                <a:ext cx="534216" cy="194127"/>
              </a:xfrm>
              <a:prstGeom prst="rect">
                <a:avLst/>
              </a:prstGeom>
              <a:noFill/>
              <a:ln w="9525" cap="flat" cmpd="sng" algn="ctr">
                <a:solidFill>
                  <a:sysClr val="windowText" lastClr="000000"/>
                </a:solidFill>
                <a:prstDash val="solid"/>
                <a:round/>
                <a:headEnd type="none" w="med" len="med"/>
                <a:tailEnd type="arrow" w="med" len="med"/>
              </a:ln>
              <a:effectLst/>
            </p:spPr>
            <p:txBody>
              <a:bodyPr lIns="36000" rIns="36000"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de-AT" sz="1100" b="1" i="0" u="none" strike="noStrike" kern="0" cap="none" spc="0" normalizeH="0" baseline="0" noProof="0" dirty="0" err="1">
                    <a:ln>
                      <a:noFill/>
                    </a:ln>
                    <a:solidFill>
                      <a:prstClr val="black"/>
                    </a:solidFill>
                    <a:effectLst/>
                    <a:uLnTx/>
                    <a:uFillTx/>
                    <a:latin typeface="Calibri" panose="020F0502020204030204"/>
                    <a:ea typeface="+mn-ea"/>
                    <a:cs typeface="Arial" panose="020B0604020202020204" pitchFamily="34" charset="0"/>
                  </a:rPr>
                  <a:t>Object</a:t>
                </a:r>
                <a:endParaRPr kumimoji="0" lang="de-AT" sz="1200" b="1" i="0" u="none" strike="noStrike" kern="0" cap="none" spc="0" normalizeH="0" baseline="0" noProof="0" dirty="0">
                  <a:ln>
                    <a:noFill/>
                  </a:ln>
                  <a:solidFill>
                    <a:prstClr val="black"/>
                  </a:solidFill>
                  <a:effectLst/>
                  <a:uLnTx/>
                  <a:uFillTx/>
                  <a:latin typeface="Calibri" panose="020F0502020204030204"/>
                  <a:ea typeface="+mn-ea"/>
                  <a:cs typeface="Arial" panose="020B0604020202020204" pitchFamily="34" charset="0"/>
                </a:endParaRPr>
              </a:p>
            </p:txBody>
          </p:sp>
          <p:sp>
            <p:nvSpPr>
              <p:cNvPr id="262" name="Rechteck 261">
                <a:extLst>
                  <a:ext uri="{FF2B5EF4-FFF2-40B4-BE49-F238E27FC236}">
                    <a16:creationId xmlns:a16="http://schemas.microsoft.com/office/drawing/2014/main" id="{11BEA6E7-40A4-6FED-B270-22B07AA80533}"/>
                  </a:ext>
                </a:extLst>
              </p:cNvPr>
              <p:cNvSpPr/>
              <p:nvPr/>
            </p:nvSpPr>
            <p:spPr>
              <a:xfrm>
                <a:off x="5199321" y="4725911"/>
                <a:ext cx="476682" cy="194127"/>
              </a:xfrm>
              <a:prstGeom prst="rect">
                <a:avLst/>
              </a:prstGeom>
              <a:noFill/>
              <a:ln w="9525" cap="flat" cmpd="sng" algn="ctr">
                <a:solidFill>
                  <a:sysClr val="windowText" lastClr="000000"/>
                </a:solidFill>
                <a:prstDash val="solid"/>
                <a:round/>
                <a:headEnd type="none" w="med" len="med"/>
                <a:tailEnd type="arrow" w="med" len="med"/>
              </a:ln>
              <a:effectLst/>
            </p:spPr>
            <p:txBody>
              <a:bodyPr lIns="36000" rIns="36000"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de-AT" sz="1100" b="1" i="0" u="none" strike="noStrike" kern="0" cap="none" spc="0" normalizeH="0" baseline="0" noProof="0" dirty="0">
                    <a:ln>
                      <a:noFill/>
                    </a:ln>
                    <a:solidFill>
                      <a:prstClr val="black"/>
                    </a:solidFill>
                    <a:effectLst/>
                    <a:uLnTx/>
                    <a:uFillTx/>
                    <a:latin typeface="Calibri" panose="020F0502020204030204"/>
                    <a:ea typeface="+mn-ea"/>
                    <a:cs typeface="Arial" panose="020B0604020202020204" pitchFamily="34" charset="0"/>
                  </a:rPr>
                  <a:t>Array</a:t>
                </a:r>
                <a:endParaRPr kumimoji="0" lang="de-AT" sz="1200" b="1" i="0" u="none" strike="noStrike" kern="0" cap="none" spc="0" normalizeH="0" baseline="0" noProof="0" dirty="0">
                  <a:ln>
                    <a:noFill/>
                  </a:ln>
                  <a:solidFill>
                    <a:prstClr val="black"/>
                  </a:solidFill>
                  <a:effectLst/>
                  <a:uLnTx/>
                  <a:uFillTx/>
                  <a:latin typeface="Calibri" panose="020F0502020204030204"/>
                  <a:ea typeface="+mn-ea"/>
                  <a:cs typeface="Arial" panose="020B0604020202020204" pitchFamily="34" charset="0"/>
                </a:endParaRPr>
              </a:p>
            </p:txBody>
          </p:sp>
          <p:sp>
            <p:nvSpPr>
              <p:cNvPr id="263" name="Rechteck 262">
                <a:extLst>
                  <a:ext uri="{FF2B5EF4-FFF2-40B4-BE49-F238E27FC236}">
                    <a16:creationId xmlns:a16="http://schemas.microsoft.com/office/drawing/2014/main" id="{1FDE4DE0-1ED4-C034-AEC9-C459DECF3433}"/>
                  </a:ext>
                </a:extLst>
              </p:cNvPr>
              <p:cNvSpPr/>
              <p:nvPr/>
            </p:nvSpPr>
            <p:spPr>
              <a:xfrm>
                <a:off x="6093761" y="4729488"/>
                <a:ext cx="493893" cy="194127"/>
              </a:xfrm>
              <a:prstGeom prst="rect">
                <a:avLst/>
              </a:prstGeom>
              <a:noFill/>
              <a:ln w="9525" cap="flat" cmpd="sng" algn="ctr">
                <a:solidFill>
                  <a:sysClr val="windowText" lastClr="000000"/>
                </a:solidFill>
                <a:prstDash val="solid"/>
                <a:round/>
                <a:headEnd type="none" w="med" len="med"/>
                <a:tailEnd type="arrow" w="med" len="med"/>
              </a:ln>
              <a:effectLst/>
            </p:spPr>
            <p:txBody>
              <a:bodyPr lIns="36000" rIns="36000"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de-AT" sz="1100" b="1" i="0" u="none" strike="noStrike" kern="0" cap="none" spc="0" normalizeH="0" baseline="0" noProof="0" dirty="0" err="1">
                    <a:ln>
                      <a:noFill/>
                    </a:ln>
                    <a:solidFill>
                      <a:prstClr val="black"/>
                    </a:solidFill>
                    <a:effectLst/>
                    <a:uLnTx/>
                    <a:uFillTx/>
                    <a:latin typeface="Calibri" panose="020F0502020204030204"/>
                    <a:ea typeface="+mn-ea"/>
                    <a:cs typeface="Arial" panose="020B0604020202020204" pitchFamily="34" charset="0"/>
                  </a:rPr>
                  <a:t>Enum</a:t>
                </a:r>
                <a:endParaRPr kumimoji="0" lang="de-AT" sz="1200" b="1" i="0" u="none" strike="noStrike" kern="0" cap="none" spc="0" normalizeH="0" baseline="0" noProof="0" dirty="0">
                  <a:ln>
                    <a:noFill/>
                  </a:ln>
                  <a:solidFill>
                    <a:prstClr val="black"/>
                  </a:solidFill>
                  <a:effectLst/>
                  <a:uLnTx/>
                  <a:uFillTx/>
                  <a:latin typeface="Calibri" panose="020F0502020204030204"/>
                  <a:ea typeface="+mn-ea"/>
                  <a:cs typeface="Arial" panose="020B0604020202020204" pitchFamily="34" charset="0"/>
                </a:endParaRPr>
              </a:p>
            </p:txBody>
          </p:sp>
          <p:sp>
            <p:nvSpPr>
              <p:cNvPr id="265" name="Rechteck 264">
                <a:extLst>
                  <a:ext uri="{FF2B5EF4-FFF2-40B4-BE49-F238E27FC236}">
                    <a16:creationId xmlns:a16="http://schemas.microsoft.com/office/drawing/2014/main" id="{79643AF3-BDAC-AF52-65F1-08AE2AB7A59B}"/>
                  </a:ext>
                </a:extLst>
              </p:cNvPr>
              <p:cNvSpPr/>
              <p:nvPr/>
            </p:nvSpPr>
            <p:spPr>
              <a:xfrm>
                <a:off x="5778363" y="4410182"/>
                <a:ext cx="416292" cy="194127"/>
              </a:xfrm>
              <a:prstGeom prst="rect">
                <a:avLst/>
              </a:prstGeom>
              <a:noFill/>
              <a:ln w="9525" cap="flat" cmpd="sng" algn="ctr">
                <a:solidFill>
                  <a:sysClr val="windowText" lastClr="000000"/>
                </a:solidFill>
                <a:prstDash val="solid"/>
                <a:round/>
                <a:headEnd type="none" w="med" len="med"/>
                <a:tailEnd type="arrow" w="med" len="med"/>
              </a:ln>
              <a:effectLst/>
            </p:spPr>
            <p:txBody>
              <a:bodyPr lIns="36000" rIns="36000"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de-AT" sz="1100" b="1" i="0" u="none" strike="noStrike" kern="0" cap="none" spc="0" normalizeH="0" baseline="0" noProof="0" dirty="0" err="1">
                    <a:ln>
                      <a:noFill/>
                    </a:ln>
                    <a:solidFill>
                      <a:prstClr val="black"/>
                    </a:solidFill>
                    <a:effectLst/>
                    <a:uLnTx/>
                    <a:uFillTx/>
                    <a:latin typeface="Calibri" panose="020F0502020204030204"/>
                    <a:ea typeface="+mn-ea"/>
                    <a:cs typeface="Arial" panose="020B0604020202020204" pitchFamily="34" charset="0"/>
                  </a:rPr>
                  <a:t>Map</a:t>
                </a:r>
                <a:endParaRPr kumimoji="0" lang="de-AT" sz="1200" b="1" i="0" u="none" strike="noStrike" kern="0" cap="none" spc="0" normalizeH="0" baseline="0" noProof="0" dirty="0">
                  <a:ln>
                    <a:noFill/>
                  </a:ln>
                  <a:solidFill>
                    <a:prstClr val="black"/>
                  </a:solidFill>
                  <a:effectLst/>
                  <a:uLnTx/>
                  <a:uFillTx/>
                  <a:latin typeface="Calibri" panose="020F0502020204030204"/>
                  <a:ea typeface="+mn-ea"/>
                  <a:cs typeface="Arial" panose="020B0604020202020204" pitchFamily="34" charset="0"/>
                </a:endParaRPr>
              </a:p>
            </p:txBody>
          </p:sp>
          <p:sp>
            <p:nvSpPr>
              <p:cNvPr id="266" name="Rechteck 265">
                <a:extLst>
                  <a:ext uri="{FF2B5EF4-FFF2-40B4-BE49-F238E27FC236}">
                    <a16:creationId xmlns:a16="http://schemas.microsoft.com/office/drawing/2014/main" id="{0BBBFD35-E735-0067-8E5F-0A7481E9CD8F}"/>
                  </a:ext>
                </a:extLst>
              </p:cNvPr>
              <p:cNvSpPr/>
              <p:nvPr/>
            </p:nvSpPr>
            <p:spPr>
              <a:xfrm>
                <a:off x="3888617" y="4729488"/>
                <a:ext cx="1179092" cy="194127"/>
              </a:xfrm>
              <a:prstGeom prst="rect">
                <a:avLst/>
              </a:prstGeom>
              <a:noFill/>
              <a:ln w="9525" cap="flat" cmpd="sng" algn="ctr">
                <a:solidFill>
                  <a:sysClr val="windowText" lastClr="000000"/>
                </a:solidFill>
                <a:prstDash val="solid"/>
                <a:round/>
                <a:headEnd type="none" w="med" len="med"/>
                <a:tailEnd type="arrow" w="med" len="me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de-AT" sz="1100" b="1" i="0" u="none" strike="noStrike" kern="0" cap="none" spc="0" normalizeH="0" baseline="0" noProof="0" dirty="0" err="1">
                    <a:ln>
                      <a:noFill/>
                    </a:ln>
                    <a:solidFill>
                      <a:prstClr val="black"/>
                    </a:solidFill>
                    <a:effectLst/>
                    <a:uLnTx/>
                    <a:uFillTx/>
                    <a:latin typeface="Calibri" panose="020F0502020204030204"/>
                    <a:ea typeface="+mn-ea"/>
                    <a:cs typeface="Arial" panose="020B0604020202020204" pitchFamily="34" charset="0"/>
                  </a:rPr>
                  <a:t>InterfaceSchema</a:t>
                </a:r>
                <a:endParaRPr kumimoji="0" lang="de-AT" sz="1200" b="1" i="0" u="none" strike="noStrike" kern="0" cap="none" spc="0" normalizeH="0" baseline="0" noProof="0" dirty="0">
                  <a:ln>
                    <a:noFill/>
                  </a:ln>
                  <a:solidFill>
                    <a:prstClr val="black"/>
                  </a:solidFill>
                  <a:effectLst/>
                  <a:uLnTx/>
                  <a:uFillTx/>
                  <a:latin typeface="Calibri" panose="020F0502020204030204"/>
                  <a:ea typeface="+mn-ea"/>
                  <a:cs typeface="Arial" panose="020B0604020202020204" pitchFamily="34" charset="0"/>
                </a:endParaRPr>
              </a:p>
            </p:txBody>
          </p:sp>
          <p:sp>
            <p:nvSpPr>
              <p:cNvPr id="267" name="Rechteck 266">
                <a:extLst>
                  <a:ext uri="{FF2B5EF4-FFF2-40B4-BE49-F238E27FC236}">
                    <a16:creationId xmlns:a16="http://schemas.microsoft.com/office/drawing/2014/main" id="{BD0CA072-48BE-3DA3-8400-21F94C755D8E}"/>
                  </a:ext>
                </a:extLst>
              </p:cNvPr>
              <p:cNvSpPr/>
              <p:nvPr/>
            </p:nvSpPr>
            <p:spPr>
              <a:xfrm>
                <a:off x="6464201" y="4406102"/>
                <a:ext cx="1307843" cy="194128"/>
              </a:xfrm>
              <a:prstGeom prst="rect">
                <a:avLst/>
              </a:prstGeom>
              <a:noFill/>
              <a:ln w="9525" cap="flat" cmpd="sng" algn="ctr">
                <a:solidFill>
                  <a:sysClr val="windowText" lastClr="000000"/>
                </a:solidFill>
                <a:prstDash val="solid"/>
                <a:round/>
                <a:headEnd type="none" w="med" len="med"/>
                <a:tailEnd type="arrow" w="med" len="me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de-AT" sz="1100" b="1" i="0" u="none" strike="noStrike" kern="0" cap="none" spc="0" normalizeH="0" baseline="0" noProof="0" dirty="0" err="1">
                    <a:ln>
                      <a:noFill/>
                    </a:ln>
                    <a:solidFill>
                      <a:prstClr val="black"/>
                    </a:solidFill>
                    <a:effectLst/>
                    <a:uLnTx/>
                    <a:uFillTx/>
                    <a:latin typeface="Calibri" panose="020F0502020204030204"/>
                    <a:ea typeface="+mn-ea"/>
                    <a:cs typeface="Arial" panose="020B0604020202020204" pitchFamily="34" charset="0"/>
                  </a:rPr>
                  <a:t>GeospacialSchema</a:t>
                </a:r>
                <a:endParaRPr kumimoji="0" lang="de-AT" sz="1200" b="1" i="0" u="none" strike="noStrike" kern="0" cap="none" spc="0" normalizeH="0" baseline="0" noProof="0" dirty="0">
                  <a:ln>
                    <a:noFill/>
                  </a:ln>
                  <a:solidFill>
                    <a:prstClr val="black"/>
                  </a:solidFill>
                  <a:effectLst/>
                  <a:uLnTx/>
                  <a:uFillTx/>
                  <a:latin typeface="Calibri" panose="020F0502020204030204"/>
                  <a:ea typeface="+mn-ea"/>
                  <a:cs typeface="Arial" panose="020B0604020202020204" pitchFamily="34" charset="0"/>
                </a:endParaRPr>
              </a:p>
            </p:txBody>
          </p:sp>
          <p:sp>
            <p:nvSpPr>
              <p:cNvPr id="268" name="Google Shape;528;g10f8d9d020d_0_26">
                <a:extLst>
                  <a:ext uri="{FF2B5EF4-FFF2-40B4-BE49-F238E27FC236}">
                    <a16:creationId xmlns:a16="http://schemas.microsoft.com/office/drawing/2014/main" id="{119690F4-8772-CE0B-C658-D5DD9BCDC15E}"/>
                  </a:ext>
                </a:extLst>
              </p:cNvPr>
              <p:cNvSpPr/>
              <p:nvPr/>
            </p:nvSpPr>
            <p:spPr>
              <a:xfrm flipH="1">
                <a:off x="5691148" y="4044105"/>
                <a:ext cx="98407" cy="86933"/>
              </a:xfrm>
              <a:prstGeom prst="triangle">
                <a:avLst>
                  <a:gd name="adj" fmla="val 50000"/>
                </a:avLst>
              </a:prstGeom>
              <a:solidFill>
                <a:sysClr val="window" lastClr="FFFFFF"/>
              </a:solidFill>
              <a:ln w="9525" cap="flat" cmpd="sng">
                <a:solidFill>
                  <a:sysClr val="windowText" lastClr="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defTabSz="457200" eaLnBrk="1" fontAlgn="auto" latinLnBrk="0" hangingPunct="1">
                  <a:lnSpc>
                    <a:spcPct val="100000"/>
                  </a:lnSpc>
                  <a:spcBef>
                    <a:spcPts val="0"/>
                  </a:spcBef>
                  <a:spcAft>
                    <a:spcPts val="0"/>
                  </a:spcAft>
                  <a:buClr>
                    <a:srgbClr val="000000"/>
                  </a:buClr>
                  <a:buSzPts val="1404"/>
                  <a:buFontTx/>
                  <a:buNone/>
                  <a:tabLst/>
                  <a:defRPr/>
                </a:pPr>
                <a:endParaRPr kumimoji="0" sz="1100" b="0" i="0" u="none" strike="noStrike" kern="0" cap="none" spc="0" normalizeH="0" baseline="0" noProof="0">
                  <a:ln>
                    <a:noFill/>
                  </a:ln>
                  <a:solidFill>
                    <a:prstClr val="black"/>
                  </a:solidFill>
                  <a:effectLst/>
                  <a:uLnTx/>
                  <a:uFillTx/>
                  <a:ea typeface="Arial"/>
                  <a:cs typeface="Arial"/>
                  <a:sym typeface="Arial"/>
                </a:endParaRPr>
              </a:p>
            </p:txBody>
          </p:sp>
          <p:cxnSp>
            <p:nvCxnSpPr>
              <p:cNvPr id="269" name="Verbinder: gewinkelt 171">
                <a:extLst>
                  <a:ext uri="{FF2B5EF4-FFF2-40B4-BE49-F238E27FC236}">
                    <a16:creationId xmlns:a16="http://schemas.microsoft.com/office/drawing/2014/main" id="{89A01448-E7CB-3292-CF75-A4F55D95D4AC}"/>
                  </a:ext>
                </a:extLst>
              </p:cNvPr>
              <p:cNvCxnSpPr>
                <a:cxnSpLocks/>
                <a:stCxn id="261" idx="0"/>
                <a:endCxn id="268" idx="3"/>
              </p:cNvCxnSpPr>
              <p:nvPr/>
            </p:nvCxnSpPr>
            <p:spPr>
              <a:xfrm rot="5400000" flipH="1" flipV="1">
                <a:off x="5161247" y="3829932"/>
                <a:ext cx="277996" cy="880211"/>
              </a:xfrm>
              <a:prstGeom prst="bentConnector3">
                <a:avLst>
                  <a:gd name="adj1" fmla="val 50000"/>
                </a:avLst>
              </a:prstGeom>
              <a:noFill/>
              <a:ln w="9525" cap="flat" cmpd="sng">
                <a:solidFill>
                  <a:sysClr val="windowText" lastClr="000000"/>
                </a:solidFill>
                <a:prstDash val="solid"/>
                <a:miter lim="800000"/>
                <a:headEnd type="none" w="med" len="med"/>
                <a:tailEnd type="none" w="med" len="med"/>
              </a:ln>
            </p:spPr>
          </p:cxnSp>
          <p:cxnSp>
            <p:nvCxnSpPr>
              <p:cNvPr id="270" name="Verbinder: gewinkelt 171">
                <a:extLst>
                  <a:ext uri="{FF2B5EF4-FFF2-40B4-BE49-F238E27FC236}">
                    <a16:creationId xmlns:a16="http://schemas.microsoft.com/office/drawing/2014/main" id="{B1AE19EE-0605-6AA7-3242-65EB56B7C0E0}"/>
                  </a:ext>
                </a:extLst>
              </p:cNvPr>
              <p:cNvCxnSpPr>
                <a:cxnSpLocks/>
                <a:stCxn id="262" idx="0"/>
                <a:endCxn id="268" idx="3"/>
              </p:cNvCxnSpPr>
              <p:nvPr/>
            </p:nvCxnSpPr>
            <p:spPr>
              <a:xfrm rot="5400000" flipH="1" flipV="1">
                <a:off x="5291571" y="4277131"/>
                <a:ext cx="594873" cy="302688"/>
              </a:xfrm>
              <a:prstGeom prst="bentConnector3">
                <a:avLst>
                  <a:gd name="adj1" fmla="val 76220"/>
                </a:avLst>
              </a:prstGeom>
              <a:noFill/>
              <a:ln w="9525" cap="flat" cmpd="sng">
                <a:solidFill>
                  <a:sysClr val="windowText" lastClr="000000"/>
                </a:solidFill>
                <a:prstDash val="solid"/>
                <a:miter lim="800000"/>
                <a:headEnd type="none" w="med" len="med"/>
                <a:tailEnd type="none" w="med" len="med"/>
              </a:ln>
            </p:spPr>
          </p:cxnSp>
          <p:cxnSp>
            <p:nvCxnSpPr>
              <p:cNvPr id="271" name="Verbinder: gewinkelt 171">
                <a:extLst>
                  <a:ext uri="{FF2B5EF4-FFF2-40B4-BE49-F238E27FC236}">
                    <a16:creationId xmlns:a16="http://schemas.microsoft.com/office/drawing/2014/main" id="{0B7BC48D-B6A5-297E-4492-8A9E7A5AA411}"/>
                  </a:ext>
                </a:extLst>
              </p:cNvPr>
              <p:cNvCxnSpPr>
                <a:cxnSpLocks/>
                <a:stCxn id="265" idx="0"/>
                <a:endCxn id="268" idx="3"/>
              </p:cNvCxnSpPr>
              <p:nvPr/>
            </p:nvCxnSpPr>
            <p:spPr>
              <a:xfrm rot="16200000" flipV="1">
                <a:off x="5723858" y="4147530"/>
                <a:ext cx="279144" cy="246159"/>
              </a:xfrm>
              <a:prstGeom prst="bentConnector3">
                <a:avLst>
                  <a:gd name="adj1" fmla="val 50000"/>
                </a:avLst>
              </a:prstGeom>
              <a:noFill/>
              <a:ln w="9525" cap="flat" cmpd="sng">
                <a:solidFill>
                  <a:sysClr val="windowText" lastClr="000000"/>
                </a:solidFill>
                <a:prstDash val="solid"/>
                <a:miter lim="800000"/>
                <a:headEnd type="none" w="med" len="med"/>
                <a:tailEnd type="none" w="med" len="med"/>
              </a:ln>
            </p:spPr>
          </p:cxnSp>
          <p:cxnSp>
            <p:nvCxnSpPr>
              <p:cNvPr id="272" name="Verbinder: gewinkelt 171">
                <a:extLst>
                  <a:ext uri="{FF2B5EF4-FFF2-40B4-BE49-F238E27FC236}">
                    <a16:creationId xmlns:a16="http://schemas.microsoft.com/office/drawing/2014/main" id="{D544665C-6801-0899-C382-955295FADFA1}"/>
                  </a:ext>
                </a:extLst>
              </p:cNvPr>
              <p:cNvCxnSpPr>
                <a:cxnSpLocks/>
                <a:stCxn id="263" idx="0"/>
                <a:endCxn id="268" idx="3"/>
              </p:cNvCxnSpPr>
              <p:nvPr/>
            </p:nvCxnSpPr>
            <p:spPr>
              <a:xfrm rot="16200000" flipV="1">
                <a:off x="5741305" y="4130085"/>
                <a:ext cx="598450" cy="600357"/>
              </a:xfrm>
              <a:prstGeom prst="bentConnector3">
                <a:avLst>
                  <a:gd name="adj1" fmla="val 76063"/>
                </a:avLst>
              </a:prstGeom>
              <a:noFill/>
              <a:ln w="9525" cap="flat" cmpd="sng">
                <a:solidFill>
                  <a:sysClr val="windowText" lastClr="000000"/>
                </a:solidFill>
                <a:prstDash val="solid"/>
                <a:miter lim="800000"/>
                <a:headEnd type="none" w="med" len="med"/>
                <a:tailEnd type="none" w="med" len="med"/>
              </a:ln>
            </p:spPr>
          </p:cxnSp>
          <p:cxnSp>
            <p:nvCxnSpPr>
              <p:cNvPr id="273" name="Verbinder: gewinkelt 171">
                <a:extLst>
                  <a:ext uri="{FF2B5EF4-FFF2-40B4-BE49-F238E27FC236}">
                    <a16:creationId xmlns:a16="http://schemas.microsoft.com/office/drawing/2014/main" id="{120CED02-8DFE-C3C8-16A6-D39972BA4E43}"/>
                  </a:ext>
                </a:extLst>
              </p:cNvPr>
              <p:cNvCxnSpPr>
                <a:cxnSpLocks/>
                <a:stCxn id="266" idx="0"/>
              </p:cNvCxnSpPr>
              <p:nvPr/>
            </p:nvCxnSpPr>
            <p:spPr>
              <a:xfrm rot="5400000" flipH="1" flipV="1">
                <a:off x="4507639" y="4252795"/>
                <a:ext cx="458502" cy="491253"/>
              </a:xfrm>
              <a:prstGeom prst="bentConnector2">
                <a:avLst/>
              </a:prstGeom>
              <a:noFill/>
              <a:ln w="9525" cap="flat" cmpd="sng">
                <a:solidFill>
                  <a:sysClr val="windowText" lastClr="000000"/>
                </a:solidFill>
                <a:prstDash val="solid"/>
                <a:miter lim="800000"/>
                <a:headEnd type="none" w="med" len="med"/>
                <a:tailEnd type="none" w="med" len="med"/>
              </a:ln>
            </p:spPr>
          </p:cxnSp>
          <p:sp>
            <p:nvSpPr>
              <p:cNvPr id="275" name="Raute 274">
                <a:extLst>
                  <a:ext uri="{FF2B5EF4-FFF2-40B4-BE49-F238E27FC236}">
                    <a16:creationId xmlns:a16="http://schemas.microsoft.com/office/drawing/2014/main" id="{6988E7B6-8B13-853D-997E-0FE0F76B3B5A}"/>
                  </a:ext>
                </a:extLst>
              </p:cNvPr>
              <p:cNvSpPr/>
              <p:nvPr/>
            </p:nvSpPr>
            <p:spPr>
              <a:xfrm flipH="1">
                <a:off x="6170393" y="3640829"/>
                <a:ext cx="88258" cy="123561"/>
              </a:xfrm>
              <a:prstGeom prst="diamond">
                <a:avLst/>
              </a:prstGeom>
              <a:solidFill>
                <a:sysClr val="windowText" lastClr="000000"/>
              </a:solidFill>
              <a:ln w="12700" cap="flat" cmpd="sng" algn="ctr">
                <a:solidFill>
                  <a:sysClr val="windowText" lastClr="000000">
                    <a:shade val="50000"/>
                  </a:sysClr>
                </a:solidFill>
                <a:prstDash val="solid"/>
                <a:miter lim="800000"/>
                <a:headEnd type="none" w="med" len="med"/>
                <a:tailEnd type="arrow" w="med" len="me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de-AT" sz="1100" b="0" i="0" u="none" strike="noStrike" kern="0" cap="none" spc="0" normalizeH="0" baseline="0" noProof="0">
                  <a:ln>
                    <a:noFill/>
                  </a:ln>
                  <a:solidFill>
                    <a:prstClr val="white"/>
                  </a:solidFill>
                  <a:effectLst/>
                  <a:uLnTx/>
                  <a:uFillTx/>
                  <a:latin typeface="Calibri" panose="020F0502020204030204"/>
                  <a:ea typeface="+mn-ea"/>
                  <a:cs typeface="Arial" panose="020B0604020202020204" pitchFamily="34" charset="0"/>
                </a:endParaRPr>
              </a:p>
            </p:txBody>
          </p:sp>
          <p:sp>
            <p:nvSpPr>
              <p:cNvPr id="276" name="Raute 275">
                <a:extLst>
                  <a:ext uri="{FF2B5EF4-FFF2-40B4-BE49-F238E27FC236}">
                    <a16:creationId xmlns:a16="http://schemas.microsoft.com/office/drawing/2014/main" id="{407733DF-AE24-FF95-13A5-451E1F740B76}"/>
                  </a:ext>
                </a:extLst>
              </p:cNvPr>
              <p:cNvSpPr/>
              <p:nvPr/>
            </p:nvSpPr>
            <p:spPr>
              <a:xfrm flipH="1">
                <a:off x="5113112" y="3631977"/>
                <a:ext cx="88258" cy="123561"/>
              </a:xfrm>
              <a:prstGeom prst="diamond">
                <a:avLst/>
              </a:prstGeom>
              <a:solidFill>
                <a:sysClr val="windowText" lastClr="000000"/>
              </a:solidFill>
              <a:ln w="12700" cap="flat" cmpd="sng" algn="ctr">
                <a:solidFill>
                  <a:sysClr val="windowText" lastClr="000000">
                    <a:shade val="50000"/>
                  </a:sysClr>
                </a:solidFill>
                <a:prstDash val="solid"/>
                <a:miter lim="800000"/>
                <a:headEnd type="none" w="med" len="med"/>
                <a:tailEnd type="arrow" w="med" len="me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de-AT" sz="1100" b="0" i="0" u="none" strike="noStrike" kern="0" cap="none" spc="0" normalizeH="0" baseline="0" noProof="0">
                  <a:ln>
                    <a:noFill/>
                  </a:ln>
                  <a:solidFill>
                    <a:prstClr val="white"/>
                  </a:solidFill>
                  <a:effectLst/>
                  <a:uLnTx/>
                  <a:uFillTx/>
                  <a:latin typeface="Calibri" panose="020F0502020204030204"/>
                  <a:ea typeface="+mn-ea"/>
                  <a:cs typeface="Arial" panose="020B0604020202020204" pitchFamily="34" charset="0"/>
                </a:endParaRPr>
              </a:p>
            </p:txBody>
          </p:sp>
          <p:cxnSp>
            <p:nvCxnSpPr>
              <p:cNvPr id="277" name="Verbinder: gewinkelt 171">
                <a:extLst>
                  <a:ext uri="{FF2B5EF4-FFF2-40B4-BE49-F238E27FC236}">
                    <a16:creationId xmlns:a16="http://schemas.microsoft.com/office/drawing/2014/main" id="{009EAF38-B5F0-5C25-CD73-ABCB446C6ACC}"/>
                  </a:ext>
                </a:extLst>
              </p:cNvPr>
              <p:cNvCxnSpPr>
                <a:cxnSpLocks/>
                <a:stCxn id="275" idx="2"/>
                <a:endCxn id="260" idx="3"/>
              </p:cNvCxnSpPr>
              <p:nvPr/>
            </p:nvCxnSpPr>
            <p:spPr>
              <a:xfrm rot="5400000">
                <a:off x="6021184" y="3750132"/>
                <a:ext cx="179080" cy="207596"/>
              </a:xfrm>
              <a:prstGeom prst="bentConnector2">
                <a:avLst/>
              </a:prstGeom>
              <a:noFill/>
              <a:ln w="9525" cap="flat" cmpd="sng">
                <a:solidFill>
                  <a:sysClr val="windowText" lastClr="000000"/>
                </a:solidFill>
                <a:prstDash val="solid"/>
                <a:miter lim="800000"/>
                <a:headEnd type="none" w="sm" len="sm"/>
                <a:tailEnd type="triangle" w="lg" len="lg"/>
              </a:ln>
            </p:spPr>
          </p:cxnSp>
          <p:sp>
            <p:nvSpPr>
              <p:cNvPr id="279" name="Textfeld 278">
                <a:extLst>
                  <a:ext uri="{FF2B5EF4-FFF2-40B4-BE49-F238E27FC236}">
                    <a16:creationId xmlns:a16="http://schemas.microsoft.com/office/drawing/2014/main" id="{81F83ABB-BF51-9D48-2E40-6C7C9E1B7B66}"/>
                  </a:ext>
                </a:extLst>
              </p:cNvPr>
              <p:cNvSpPr txBox="1"/>
              <p:nvPr/>
            </p:nvSpPr>
            <p:spPr>
              <a:xfrm>
                <a:off x="6011068" y="3697248"/>
                <a:ext cx="290464" cy="246221"/>
              </a:xfrm>
              <a:prstGeom prst="rect">
                <a:avLst/>
              </a:prstGeom>
              <a:noFill/>
            </p:spPr>
            <p:txBody>
              <a:bodyPr wrap="none" rtlCol="0">
                <a:spAutoFit/>
              </a:bodyPr>
              <a:lstStyle>
                <a:defPPr>
                  <a:defRPr lang="de-DE"/>
                </a:defPPr>
                <a:lvl1pPr>
                  <a:defRPr sz="1400">
                    <a:latin typeface="Arial" panose="020B0604020202020204" pitchFamily="34" charset="0"/>
                    <a:cs typeface="Arial" panose="020B0604020202020204" pitchFamily="34" charset="0"/>
                  </a:defRPr>
                </a:lvl1pPr>
              </a:lstStyle>
              <a:p>
                <a:pPr marL="0" marR="0" lvl="0" indent="0" defTabSz="457200" eaLnBrk="1" fontAlgn="auto" latinLnBrk="0" hangingPunct="1">
                  <a:lnSpc>
                    <a:spcPct val="100000"/>
                  </a:lnSpc>
                  <a:spcBef>
                    <a:spcPts val="0"/>
                  </a:spcBef>
                  <a:spcAft>
                    <a:spcPts val="0"/>
                  </a:spcAft>
                  <a:buClrTx/>
                  <a:buSzTx/>
                  <a:buFontTx/>
                  <a:buNone/>
                  <a:tabLst/>
                  <a:defRPr/>
                </a:pPr>
                <a:r>
                  <a:rPr kumimoji="0" lang="de-AT" sz="1000" b="0" i="0" u="none" strike="noStrike" kern="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1 </a:t>
                </a:r>
              </a:p>
            </p:txBody>
          </p:sp>
          <p:sp>
            <p:nvSpPr>
              <p:cNvPr id="280" name="Textfeld 279">
                <a:extLst>
                  <a:ext uri="{FF2B5EF4-FFF2-40B4-BE49-F238E27FC236}">
                    <a16:creationId xmlns:a16="http://schemas.microsoft.com/office/drawing/2014/main" id="{E046F700-840B-1F53-BA75-C28F1F33D9FD}"/>
                  </a:ext>
                </a:extLst>
              </p:cNvPr>
              <p:cNvSpPr txBox="1"/>
              <p:nvPr/>
            </p:nvSpPr>
            <p:spPr>
              <a:xfrm>
                <a:off x="5113832" y="3683284"/>
                <a:ext cx="290464" cy="246221"/>
              </a:xfrm>
              <a:prstGeom prst="rect">
                <a:avLst/>
              </a:prstGeom>
              <a:noFill/>
            </p:spPr>
            <p:txBody>
              <a:bodyPr wrap="none" rtlCol="0">
                <a:spAutoFit/>
              </a:bodyPr>
              <a:lstStyle>
                <a:defPPr>
                  <a:defRPr lang="de-DE"/>
                </a:defPPr>
                <a:lvl1pPr>
                  <a:defRPr sz="1400">
                    <a:latin typeface="Arial" panose="020B0604020202020204" pitchFamily="34" charset="0"/>
                    <a:cs typeface="Arial" panose="020B0604020202020204" pitchFamily="34" charset="0"/>
                  </a:defRPr>
                </a:lvl1pPr>
              </a:lstStyle>
              <a:p>
                <a:pPr marL="0" marR="0" lvl="0" indent="0" defTabSz="457200" eaLnBrk="1" fontAlgn="auto" latinLnBrk="0" hangingPunct="1">
                  <a:lnSpc>
                    <a:spcPct val="100000"/>
                  </a:lnSpc>
                  <a:spcBef>
                    <a:spcPts val="0"/>
                  </a:spcBef>
                  <a:spcAft>
                    <a:spcPts val="0"/>
                  </a:spcAft>
                  <a:buClrTx/>
                  <a:buSzTx/>
                  <a:buFontTx/>
                  <a:buNone/>
                  <a:tabLst/>
                  <a:defRPr/>
                </a:pPr>
                <a:r>
                  <a:rPr kumimoji="0" lang="de-AT" sz="1000" b="0" i="0" u="none" strike="noStrike" kern="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1 </a:t>
                </a:r>
              </a:p>
            </p:txBody>
          </p:sp>
          <p:sp>
            <p:nvSpPr>
              <p:cNvPr id="281" name="Rechteck 280">
                <a:extLst>
                  <a:ext uri="{FF2B5EF4-FFF2-40B4-BE49-F238E27FC236}">
                    <a16:creationId xmlns:a16="http://schemas.microsoft.com/office/drawing/2014/main" id="{C873144D-049C-F6D6-1107-6351FE31E735}"/>
                  </a:ext>
                </a:extLst>
              </p:cNvPr>
              <p:cNvSpPr/>
              <p:nvPr/>
            </p:nvSpPr>
            <p:spPr>
              <a:xfrm>
                <a:off x="7366761" y="4725721"/>
                <a:ext cx="1188473" cy="194128"/>
              </a:xfrm>
              <a:prstGeom prst="rect">
                <a:avLst/>
              </a:prstGeom>
              <a:noFill/>
              <a:ln w="9525" cap="flat" cmpd="sng" algn="ctr">
                <a:solidFill>
                  <a:sysClr val="windowText" lastClr="000000"/>
                </a:solidFill>
                <a:prstDash val="solid"/>
                <a:round/>
                <a:headEnd type="none" w="med" len="med"/>
                <a:tailEnd type="arrow" w="med" len="me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de-AT" sz="1100" b="1" i="0" u="none" strike="noStrike" kern="0" cap="none" spc="0" normalizeH="0" baseline="0" noProof="0" dirty="0" err="1">
                    <a:ln>
                      <a:noFill/>
                    </a:ln>
                    <a:solidFill>
                      <a:prstClr val="black"/>
                    </a:solidFill>
                    <a:effectLst/>
                    <a:uLnTx/>
                    <a:uFillTx/>
                    <a:latin typeface="Calibri" panose="020F0502020204030204"/>
                    <a:ea typeface="+mn-ea"/>
                    <a:cs typeface="Arial" panose="020B0604020202020204" pitchFamily="34" charset="0"/>
                  </a:rPr>
                  <a:t>PrimitiveSchema</a:t>
                </a:r>
                <a:endParaRPr kumimoji="0" lang="de-AT" sz="1200" b="1" i="0" u="none" strike="noStrike" kern="0" cap="none" spc="0" normalizeH="0" baseline="0" noProof="0" dirty="0">
                  <a:ln>
                    <a:noFill/>
                  </a:ln>
                  <a:solidFill>
                    <a:prstClr val="black"/>
                  </a:solidFill>
                  <a:effectLst/>
                  <a:uLnTx/>
                  <a:uFillTx/>
                  <a:latin typeface="Calibri" panose="020F0502020204030204"/>
                  <a:ea typeface="+mn-ea"/>
                  <a:cs typeface="Arial" panose="020B0604020202020204" pitchFamily="34" charset="0"/>
                </a:endParaRPr>
              </a:p>
            </p:txBody>
          </p:sp>
          <p:cxnSp>
            <p:nvCxnSpPr>
              <p:cNvPr id="282" name="Verbinder: gewinkelt 171">
                <a:extLst>
                  <a:ext uri="{FF2B5EF4-FFF2-40B4-BE49-F238E27FC236}">
                    <a16:creationId xmlns:a16="http://schemas.microsoft.com/office/drawing/2014/main" id="{31E8E8C5-B078-CFAF-1556-705149DC4335}"/>
                  </a:ext>
                </a:extLst>
              </p:cNvPr>
              <p:cNvCxnSpPr>
                <a:cxnSpLocks/>
                <a:stCxn id="281" idx="0"/>
                <a:endCxn id="268" idx="3"/>
              </p:cNvCxnSpPr>
              <p:nvPr/>
            </p:nvCxnSpPr>
            <p:spPr>
              <a:xfrm rot="16200000" flipV="1">
                <a:off x="6553333" y="3318056"/>
                <a:ext cx="594683" cy="2220647"/>
              </a:xfrm>
              <a:prstGeom prst="bentConnector3">
                <a:avLst>
                  <a:gd name="adj1" fmla="val 76228"/>
                </a:avLst>
              </a:prstGeom>
              <a:noFill/>
              <a:ln w="9525" cap="flat" cmpd="sng">
                <a:solidFill>
                  <a:sysClr val="windowText" lastClr="000000"/>
                </a:solidFill>
                <a:prstDash val="solid"/>
                <a:miter lim="800000"/>
                <a:headEnd type="none" w="med" len="med"/>
                <a:tailEnd type="none" w="med" len="med"/>
              </a:ln>
            </p:spPr>
          </p:cxnSp>
          <p:cxnSp>
            <p:nvCxnSpPr>
              <p:cNvPr id="289" name="Gerader Verbinder 288">
                <a:extLst>
                  <a:ext uri="{FF2B5EF4-FFF2-40B4-BE49-F238E27FC236}">
                    <a16:creationId xmlns:a16="http://schemas.microsoft.com/office/drawing/2014/main" id="{A2A7F9C2-488E-4802-C462-1A324F2C7609}"/>
                  </a:ext>
                </a:extLst>
              </p:cNvPr>
              <p:cNvCxnSpPr>
                <a:cxnSpLocks/>
              </p:cNvCxnSpPr>
              <p:nvPr/>
            </p:nvCxnSpPr>
            <p:spPr>
              <a:xfrm flipV="1">
                <a:off x="6059961" y="3095873"/>
                <a:ext cx="487" cy="335960"/>
              </a:xfrm>
              <a:prstGeom prst="line">
                <a:avLst/>
              </a:prstGeom>
              <a:noFill/>
              <a:ln w="9525" cap="flat" cmpd="sng" algn="ctr">
                <a:solidFill>
                  <a:sysClr val="windowText" lastClr="000000"/>
                </a:solidFill>
                <a:prstDash val="solid"/>
                <a:miter lim="800000"/>
              </a:ln>
              <a:effectLst/>
            </p:spPr>
          </p:cxnSp>
          <p:cxnSp>
            <p:nvCxnSpPr>
              <p:cNvPr id="347" name="Gerader Verbinder 346">
                <a:extLst>
                  <a:ext uri="{FF2B5EF4-FFF2-40B4-BE49-F238E27FC236}">
                    <a16:creationId xmlns:a16="http://schemas.microsoft.com/office/drawing/2014/main" id="{57FF2603-444F-C1F1-97FA-B8BD90DA60B2}"/>
                  </a:ext>
                </a:extLst>
              </p:cNvPr>
              <p:cNvCxnSpPr>
                <a:cxnSpLocks/>
                <a:stCxn id="267" idx="0"/>
              </p:cNvCxnSpPr>
              <p:nvPr/>
            </p:nvCxnSpPr>
            <p:spPr>
              <a:xfrm flipH="1" flipV="1">
                <a:off x="7118122" y="4269169"/>
                <a:ext cx="1" cy="13693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2" name="Textfeld 1">
            <a:extLst>
              <a:ext uri="{FF2B5EF4-FFF2-40B4-BE49-F238E27FC236}">
                <a16:creationId xmlns:a16="http://schemas.microsoft.com/office/drawing/2014/main" id="{381398AB-2442-6547-B128-F0870CEC5F48}"/>
              </a:ext>
            </a:extLst>
          </p:cNvPr>
          <p:cNvSpPr txBox="1"/>
          <p:nvPr/>
        </p:nvSpPr>
        <p:spPr>
          <a:xfrm>
            <a:off x="5213439" y="5014568"/>
            <a:ext cx="3809366" cy="209021"/>
          </a:xfrm>
          <a:prstGeom prst="rect">
            <a:avLst/>
          </a:prstGeom>
        </p:spPr>
        <p:txBody>
          <a:bodyPr vert="horz" wrap="square" lIns="0" tIns="0" rIns="0" bIns="0" spcCol="288000" rtlCol="0">
            <a:noAutofit/>
          </a:bodyPr>
          <a:lstStyle/>
          <a:p>
            <a:pPr algn="l"/>
            <a:r>
              <a:rPr lang="en-US" sz="1050" b="0" i="0" u="none" strike="noStrike" baseline="30000" dirty="0">
                <a:solidFill>
                  <a:schemeClr val="accent1"/>
                </a:solidFill>
                <a:latin typeface="NimbusRomNo9L-Regu"/>
              </a:rPr>
              <a:t>1</a:t>
            </a:r>
            <a:r>
              <a:rPr lang="en-US" sz="800" b="0" i="0" u="none" strike="noStrike" baseline="0" dirty="0">
                <a:solidFill>
                  <a:schemeClr val="accent1"/>
                </a:solidFill>
                <a:latin typeface="NimbusRomNo9L-Regu"/>
              </a:rPr>
              <a:t>https://github.com/Azure/opendigitaltwins-dtdl/blob/master/DTDL/v2/dtdlv2.md</a:t>
            </a:r>
            <a:endParaRPr lang="en-US" sz="700" dirty="0">
              <a:solidFill>
                <a:schemeClr val="accent1"/>
              </a:solidFill>
            </a:endParaRPr>
          </a:p>
        </p:txBody>
      </p:sp>
      <p:sp>
        <p:nvSpPr>
          <p:cNvPr id="67" name="Inhaltsplatzhalter 1">
            <a:extLst>
              <a:ext uri="{FF2B5EF4-FFF2-40B4-BE49-F238E27FC236}">
                <a16:creationId xmlns:a16="http://schemas.microsoft.com/office/drawing/2014/main" id="{B503D5B3-0096-5F2D-4BD2-6D56018D8CCD}"/>
              </a:ext>
            </a:extLst>
          </p:cNvPr>
          <p:cNvSpPr txBox="1">
            <a:spLocks/>
          </p:cNvSpPr>
          <p:nvPr/>
        </p:nvSpPr>
        <p:spPr>
          <a:xfrm>
            <a:off x="468313" y="1598400"/>
            <a:ext cx="3842524" cy="3492500"/>
          </a:xfrm>
          <a:prstGeom prst="rect">
            <a:avLst/>
          </a:prstGeom>
        </p:spPr>
        <p:txBody>
          <a:bodyPr vert="horz" lIns="0" tIns="0" rIns="0" bIns="0" spcCol="288000" rtlCol="0">
            <a:noAutofit/>
          </a:bodyPr>
          <a:lstStyle>
            <a:lvl1pPr marL="171450" indent="-171450" algn="l" defTabSz="685800" rtl="0" eaLnBrk="1" latinLnBrk="0" hangingPunct="1">
              <a:lnSpc>
                <a:spcPct val="120000"/>
              </a:lnSpc>
              <a:spcBef>
                <a:spcPts val="750"/>
              </a:spcBef>
              <a:buClr>
                <a:schemeClr val="accent1"/>
              </a:buClr>
              <a:buFont typeface="Arial" panose="020B0604020202020204" pitchFamily="34" charset="0"/>
              <a:buChar char="•"/>
              <a:defRPr sz="1400" kern="1200">
                <a:solidFill>
                  <a:schemeClr val="tx1"/>
                </a:solidFill>
                <a:latin typeface="+mn-lt"/>
                <a:ea typeface="+mn-ea"/>
                <a:cs typeface="+mn-cs"/>
              </a:defRPr>
            </a:lvl1pPr>
            <a:lvl2pPr marL="360363" indent="-184150" algn="l" defTabSz="685800" rtl="0" eaLnBrk="1" latinLnBrk="0" hangingPunct="1">
              <a:lnSpc>
                <a:spcPct val="120000"/>
              </a:lnSpc>
              <a:spcBef>
                <a:spcPts val="375"/>
              </a:spcBef>
              <a:buClr>
                <a:schemeClr val="tx1"/>
              </a:buClr>
              <a:buFont typeface="Arial" panose="020B0604020202020204" pitchFamily="34" charset="0"/>
              <a:buChar char="•"/>
              <a:defRPr sz="1400" kern="1200">
                <a:solidFill>
                  <a:schemeClr val="tx1"/>
                </a:solidFill>
                <a:latin typeface="+mn-lt"/>
                <a:ea typeface="+mn-ea"/>
                <a:cs typeface="+mn-cs"/>
              </a:defRPr>
            </a:lvl2pPr>
            <a:lvl3pPr marL="536575" indent="-176213" algn="l" defTabSz="685800" rtl="0" eaLnBrk="1" latinLnBrk="0" hangingPunct="1">
              <a:lnSpc>
                <a:spcPct val="120000"/>
              </a:lnSpc>
              <a:spcBef>
                <a:spcPts val="375"/>
              </a:spcBef>
              <a:buClr>
                <a:schemeClr val="tx1"/>
              </a:buClr>
              <a:buFont typeface="Arial" panose="020B0604020202020204" pitchFamily="34" charset="0"/>
              <a:buChar char="•"/>
              <a:defRPr sz="1200" kern="1200">
                <a:solidFill>
                  <a:schemeClr val="tx1"/>
                </a:solidFill>
                <a:latin typeface="+mn-lt"/>
                <a:ea typeface="+mn-ea"/>
                <a:cs typeface="+mn-cs"/>
              </a:defRPr>
            </a:lvl3pPr>
            <a:lvl4pPr marL="720725" indent="-184150" algn="l" defTabSz="685800" rtl="0" eaLnBrk="1" latinLnBrk="0" hangingPunct="1">
              <a:lnSpc>
                <a:spcPct val="120000"/>
              </a:lnSpc>
              <a:spcBef>
                <a:spcPts val="375"/>
              </a:spcBef>
              <a:buClr>
                <a:schemeClr val="tx1"/>
              </a:buClr>
              <a:buFont typeface="Arial" panose="020B0604020202020204" pitchFamily="34" charset="0"/>
              <a:buChar char="•"/>
              <a:defRPr sz="1200" kern="1200">
                <a:solidFill>
                  <a:schemeClr val="tx1"/>
                </a:solidFill>
                <a:latin typeface="+mn-lt"/>
                <a:ea typeface="+mn-ea"/>
                <a:cs typeface="+mn-cs"/>
              </a:defRPr>
            </a:lvl4pPr>
            <a:lvl5pPr marL="896938" indent="-176213" algn="l" defTabSz="685800" rtl="0" eaLnBrk="1" latinLnBrk="0" hangingPunct="1">
              <a:lnSpc>
                <a:spcPct val="120000"/>
              </a:lnSpc>
              <a:spcBef>
                <a:spcPts val="375"/>
              </a:spcBef>
              <a:buClr>
                <a:schemeClr val="tx1"/>
              </a:buClr>
              <a:buFont typeface="Arial" panose="020B0604020202020204" pitchFamily="34" charset="0"/>
              <a:buChar char="•"/>
              <a:defRPr sz="12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nSpc>
                <a:spcPct val="150000"/>
              </a:lnSpc>
              <a:buClr>
                <a:srgbClr val="00519E"/>
              </a:buClr>
            </a:pPr>
            <a:r>
              <a:rPr lang="en-US" dirty="0"/>
              <a:t>Extracted metamodel from GitHub</a:t>
            </a:r>
            <a:r>
              <a:rPr lang="en-US" baseline="30000" dirty="0"/>
              <a:t>1</a:t>
            </a:r>
          </a:p>
          <a:p>
            <a:pPr>
              <a:lnSpc>
                <a:spcPct val="150000"/>
              </a:lnSpc>
              <a:buClr>
                <a:srgbClr val="00519E"/>
              </a:buClr>
            </a:pPr>
            <a:endParaRPr lang="en-US" dirty="0"/>
          </a:p>
          <a:p>
            <a:pPr>
              <a:lnSpc>
                <a:spcPct val="150000"/>
              </a:lnSpc>
              <a:buClr>
                <a:srgbClr val="00519E"/>
              </a:buClr>
            </a:pPr>
            <a:r>
              <a:rPr lang="en-US" dirty="0"/>
              <a:t>Structural description via</a:t>
            </a:r>
          </a:p>
          <a:p>
            <a:pPr lvl="1">
              <a:lnSpc>
                <a:spcPct val="150000"/>
              </a:lnSpc>
              <a:buClr>
                <a:srgbClr val="00519E"/>
              </a:buClr>
            </a:pPr>
            <a:r>
              <a:rPr lang="en-US" dirty="0">
                <a:solidFill>
                  <a:srgbClr val="00519E"/>
                </a:solidFill>
              </a:rPr>
              <a:t>Interface</a:t>
            </a:r>
            <a:r>
              <a:rPr lang="en-US" dirty="0"/>
              <a:t>: type of physical asset</a:t>
            </a:r>
          </a:p>
          <a:p>
            <a:pPr lvl="1">
              <a:lnSpc>
                <a:spcPct val="150000"/>
              </a:lnSpc>
              <a:buClr>
                <a:srgbClr val="00519E"/>
              </a:buClr>
            </a:pPr>
            <a:r>
              <a:rPr lang="en-US" dirty="0">
                <a:solidFill>
                  <a:srgbClr val="00519E"/>
                </a:solidFill>
              </a:rPr>
              <a:t>Command</a:t>
            </a:r>
            <a:r>
              <a:rPr lang="en-US" dirty="0"/>
              <a:t>: interaction with devices</a:t>
            </a:r>
          </a:p>
          <a:p>
            <a:pPr lvl="1">
              <a:lnSpc>
                <a:spcPct val="150000"/>
              </a:lnSpc>
              <a:buClr>
                <a:srgbClr val="00519E"/>
              </a:buClr>
            </a:pPr>
            <a:r>
              <a:rPr lang="en-US" dirty="0">
                <a:solidFill>
                  <a:srgbClr val="00519E"/>
                </a:solidFill>
              </a:rPr>
              <a:t>Telemetry</a:t>
            </a:r>
            <a:r>
              <a:rPr lang="en-US" dirty="0"/>
              <a:t>: continuous data streams</a:t>
            </a:r>
          </a:p>
          <a:p>
            <a:pPr lvl="1">
              <a:lnSpc>
                <a:spcPct val="150000"/>
              </a:lnSpc>
              <a:buClr>
                <a:srgbClr val="00519E"/>
              </a:buClr>
            </a:pPr>
            <a:r>
              <a:rPr lang="en-US" dirty="0">
                <a:solidFill>
                  <a:srgbClr val="00519E"/>
                </a:solidFill>
              </a:rPr>
              <a:t>Property</a:t>
            </a:r>
            <a:r>
              <a:rPr lang="en-US" dirty="0"/>
              <a:t>: not frequently changing</a:t>
            </a:r>
          </a:p>
          <a:p>
            <a:pPr lvl="1">
              <a:lnSpc>
                <a:spcPct val="150000"/>
              </a:lnSpc>
              <a:buClr>
                <a:srgbClr val="00519E"/>
              </a:buClr>
            </a:pPr>
            <a:r>
              <a:rPr lang="en-US" dirty="0">
                <a:solidFill>
                  <a:srgbClr val="00519E"/>
                </a:solidFill>
              </a:rPr>
              <a:t>Relationship</a:t>
            </a:r>
            <a:r>
              <a:rPr lang="en-US" dirty="0"/>
              <a:t>: association to interfaces</a:t>
            </a:r>
          </a:p>
          <a:p>
            <a:pPr lvl="1">
              <a:lnSpc>
                <a:spcPct val="150000"/>
              </a:lnSpc>
              <a:buClr>
                <a:srgbClr val="00519E"/>
              </a:buClr>
            </a:pPr>
            <a:r>
              <a:rPr lang="en-US" dirty="0">
                <a:solidFill>
                  <a:srgbClr val="00519E"/>
                </a:solidFill>
              </a:rPr>
              <a:t>Component</a:t>
            </a:r>
            <a:r>
              <a:rPr lang="en-US" dirty="0"/>
              <a:t>: composition of interfaces</a:t>
            </a:r>
          </a:p>
        </p:txBody>
      </p:sp>
      <p:pic>
        <p:nvPicPr>
          <p:cNvPr id="70" name="Grafik 69">
            <a:extLst>
              <a:ext uri="{FF2B5EF4-FFF2-40B4-BE49-F238E27FC236}">
                <a16:creationId xmlns:a16="http://schemas.microsoft.com/office/drawing/2014/main" id="{7A8582D1-52B7-836F-3B97-13BB8313275A}"/>
              </a:ext>
            </a:extLst>
          </p:cNvPr>
          <p:cNvPicPr>
            <a:picLocks noChangeAspect="1"/>
          </p:cNvPicPr>
          <p:nvPr/>
        </p:nvPicPr>
        <p:blipFill>
          <a:blip r:embed="rId3"/>
          <a:stretch>
            <a:fillRect/>
          </a:stretch>
        </p:blipFill>
        <p:spPr>
          <a:xfrm>
            <a:off x="8115464" y="1679422"/>
            <a:ext cx="560124" cy="560123"/>
          </a:xfrm>
          <a:prstGeom prst="rect">
            <a:avLst/>
          </a:prstGeom>
          <a:effectLst>
            <a:outerShdw blurRad="50800" dist="38100" dir="13500000" algn="br" rotWithShape="0">
              <a:prstClr val="black">
                <a:alpha val="40000"/>
              </a:prstClr>
            </a:outerShdw>
          </a:effectLst>
        </p:spPr>
      </p:pic>
    </p:spTree>
    <p:extLst>
      <p:ext uri="{BB962C8B-B14F-4D97-AF65-F5344CB8AC3E}">
        <p14:creationId xmlns:p14="http://schemas.microsoft.com/office/powerpoint/2010/main" val="2798613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7">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7">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7">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7">
                                            <p:txEl>
                                              <p:pRg st="5" end="5"/>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7">
                                            <p:txEl>
                                              <p:pRg st="6" end="6"/>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67">
                                            <p:txEl>
                                              <p:pRg st="7" end="7"/>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67">
                                            <p:txEl>
                                              <p:pRg st="8" end="8"/>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D16C651E-DB99-1808-BC54-8FC5923D5821}"/>
              </a:ext>
            </a:extLst>
          </p:cNvPr>
          <p:cNvSpPr>
            <a:spLocks noGrp="1"/>
          </p:cNvSpPr>
          <p:nvPr>
            <p:ph type="dt" sz="half" idx="10"/>
          </p:nvPr>
        </p:nvSpPr>
        <p:spPr/>
        <p:txBody>
          <a:bodyPr/>
          <a:lstStyle/>
          <a:p>
            <a:fld id="{2F9D9D3D-4B2A-436B-BACA-435FC03D1C49}" type="datetime4">
              <a:rPr lang="en-US" smtClean="0"/>
              <a:t>July 1, 2022</a:t>
            </a:fld>
            <a:endParaRPr lang="de-DE" dirty="0"/>
          </a:p>
        </p:txBody>
      </p:sp>
      <p:sp>
        <p:nvSpPr>
          <p:cNvPr id="4" name="Fußzeilenplatzhalter 3">
            <a:extLst>
              <a:ext uri="{FF2B5EF4-FFF2-40B4-BE49-F238E27FC236}">
                <a16:creationId xmlns:a16="http://schemas.microsoft.com/office/drawing/2014/main" id="{672B1DC7-3423-8349-9632-6719F9C92BBB}"/>
              </a:ext>
            </a:extLst>
          </p:cNvPr>
          <p:cNvSpPr>
            <a:spLocks noGrp="1"/>
          </p:cNvSpPr>
          <p:nvPr>
            <p:ph type="ftr" sz="quarter" idx="11"/>
          </p:nvPr>
        </p:nvSpPr>
        <p:spPr/>
        <p:txBody>
          <a:bodyPr/>
          <a:lstStyle/>
          <a:p>
            <a:r>
              <a:rPr lang="en-US"/>
              <a:t>Modeling Capabilities of Digital Twin Platforms | Jérôme Pfeiffer | jerome.pfeiffer@isw.uni-stuttgart.de </a:t>
            </a:r>
            <a:endParaRPr lang="de-DE" dirty="0"/>
          </a:p>
        </p:txBody>
      </p:sp>
      <p:sp>
        <p:nvSpPr>
          <p:cNvPr id="5" name="Foliennummernplatzhalter 4">
            <a:extLst>
              <a:ext uri="{FF2B5EF4-FFF2-40B4-BE49-F238E27FC236}">
                <a16:creationId xmlns:a16="http://schemas.microsoft.com/office/drawing/2014/main" id="{F4C7ABCC-8838-D785-3543-692DA195AC96}"/>
              </a:ext>
            </a:extLst>
          </p:cNvPr>
          <p:cNvSpPr>
            <a:spLocks noGrp="1"/>
          </p:cNvSpPr>
          <p:nvPr>
            <p:ph type="sldNum" sz="quarter" idx="12"/>
          </p:nvPr>
        </p:nvSpPr>
        <p:spPr/>
        <p:txBody>
          <a:bodyPr/>
          <a:lstStyle/>
          <a:p>
            <a:fld id="{9E82CC3C-1DC0-4FDA-9590-6CC506AB67F8}" type="slidenum">
              <a:rPr lang="de-DE" smtClean="0"/>
              <a:pPr/>
              <a:t>9</a:t>
            </a:fld>
            <a:endParaRPr lang="de-DE" dirty="0"/>
          </a:p>
        </p:txBody>
      </p:sp>
      <p:sp>
        <p:nvSpPr>
          <p:cNvPr id="6" name="Textplatzhalter 5">
            <a:extLst>
              <a:ext uri="{FF2B5EF4-FFF2-40B4-BE49-F238E27FC236}">
                <a16:creationId xmlns:a16="http://schemas.microsoft.com/office/drawing/2014/main" id="{0AF2935E-87C0-772C-7B31-1F1275F92898}"/>
              </a:ext>
            </a:extLst>
          </p:cNvPr>
          <p:cNvSpPr>
            <a:spLocks noGrp="1"/>
          </p:cNvSpPr>
          <p:nvPr>
            <p:ph type="body" sz="quarter" idx="13"/>
          </p:nvPr>
        </p:nvSpPr>
        <p:spPr/>
        <p:txBody>
          <a:bodyPr/>
          <a:lstStyle/>
          <a:p>
            <a:r>
              <a:rPr lang="en-US" dirty="0"/>
              <a:t>Uncovering the metamodel of Eclipse </a:t>
            </a:r>
            <a:r>
              <a:rPr lang="en-US" dirty="0" err="1"/>
              <a:t>VortoLang</a:t>
            </a:r>
            <a:endParaRPr lang="en-US" dirty="0"/>
          </a:p>
        </p:txBody>
      </p:sp>
      <p:sp>
        <p:nvSpPr>
          <p:cNvPr id="7" name="Titel 6">
            <a:extLst>
              <a:ext uri="{FF2B5EF4-FFF2-40B4-BE49-F238E27FC236}">
                <a16:creationId xmlns:a16="http://schemas.microsoft.com/office/drawing/2014/main" id="{2674A8DC-E475-145F-89A1-D9F047F3738D}"/>
              </a:ext>
            </a:extLst>
          </p:cNvPr>
          <p:cNvSpPr>
            <a:spLocks noGrp="1"/>
          </p:cNvSpPr>
          <p:nvPr>
            <p:ph type="title"/>
          </p:nvPr>
        </p:nvSpPr>
        <p:spPr/>
        <p:txBody>
          <a:bodyPr/>
          <a:lstStyle/>
          <a:p>
            <a:r>
              <a:rPr lang="en-US" dirty="0"/>
              <a:t>RQ1: What are the conceptual metamodels used by existing DT platforms?</a:t>
            </a:r>
          </a:p>
        </p:txBody>
      </p:sp>
      <p:sp>
        <p:nvSpPr>
          <p:cNvPr id="199" name="Inhaltsplatzhalter 1">
            <a:extLst>
              <a:ext uri="{FF2B5EF4-FFF2-40B4-BE49-F238E27FC236}">
                <a16:creationId xmlns:a16="http://schemas.microsoft.com/office/drawing/2014/main" id="{2BE3D46B-2134-871C-80DB-4CB59B6DA486}"/>
              </a:ext>
            </a:extLst>
          </p:cNvPr>
          <p:cNvSpPr>
            <a:spLocks noGrp="1"/>
          </p:cNvSpPr>
          <p:nvPr>
            <p:ph idx="1"/>
          </p:nvPr>
        </p:nvSpPr>
        <p:spPr>
          <a:xfrm>
            <a:off x="468313" y="1598400"/>
            <a:ext cx="3842524" cy="3492500"/>
          </a:xfrm>
        </p:spPr>
        <p:txBody>
          <a:bodyPr/>
          <a:lstStyle/>
          <a:p>
            <a:pPr>
              <a:lnSpc>
                <a:spcPct val="150000"/>
              </a:lnSpc>
              <a:buClr>
                <a:srgbClr val="00519E"/>
              </a:buClr>
            </a:pPr>
            <a:r>
              <a:rPr lang="en-US" dirty="0">
                <a:solidFill>
                  <a:srgbClr val="00519E"/>
                </a:solidFill>
              </a:rPr>
              <a:t>Based on </a:t>
            </a:r>
            <a:r>
              <a:rPr lang="en-US" dirty="0" err="1">
                <a:solidFill>
                  <a:srgbClr val="00519E"/>
                </a:solidFill>
              </a:rPr>
              <a:t>Ecore</a:t>
            </a:r>
            <a:r>
              <a:rPr lang="en-US" dirty="0">
                <a:solidFill>
                  <a:srgbClr val="00519E"/>
                </a:solidFill>
              </a:rPr>
              <a:t> metamodel</a:t>
            </a:r>
            <a:r>
              <a:rPr lang="en-US" baseline="30000" dirty="0">
                <a:solidFill>
                  <a:srgbClr val="00519E"/>
                </a:solidFill>
              </a:rPr>
              <a:t>2</a:t>
            </a:r>
          </a:p>
          <a:p>
            <a:pPr marL="0" indent="0">
              <a:lnSpc>
                <a:spcPct val="150000"/>
              </a:lnSpc>
              <a:buClr>
                <a:srgbClr val="00519E"/>
              </a:buClr>
              <a:buNone/>
            </a:pPr>
            <a:endParaRPr lang="en-US" dirty="0">
              <a:solidFill>
                <a:srgbClr val="00519E"/>
              </a:solidFill>
            </a:endParaRPr>
          </a:p>
          <a:p>
            <a:pPr>
              <a:lnSpc>
                <a:spcPct val="150000"/>
              </a:lnSpc>
              <a:buClr>
                <a:srgbClr val="00519E"/>
              </a:buClr>
            </a:pPr>
            <a:r>
              <a:rPr lang="en-US" dirty="0"/>
              <a:t>Describe asset structure via:</a:t>
            </a:r>
          </a:p>
          <a:p>
            <a:pPr lvl="1">
              <a:lnSpc>
                <a:spcPct val="100000"/>
              </a:lnSpc>
              <a:buClr>
                <a:srgbClr val="00519E"/>
              </a:buClr>
            </a:pPr>
            <a:r>
              <a:rPr lang="en-US" dirty="0" err="1">
                <a:solidFill>
                  <a:srgbClr val="00519E"/>
                </a:solidFill>
              </a:rPr>
              <a:t>InformationModel</a:t>
            </a:r>
            <a:r>
              <a:rPr lang="en-US" dirty="0">
                <a:solidFill>
                  <a:srgbClr val="00519E"/>
                </a:solidFill>
              </a:rPr>
              <a:t>:</a:t>
            </a:r>
            <a:r>
              <a:rPr lang="en-US" dirty="0"/>
              <a:t> aggregates </a:t>
            </a:r>
            <a:r>
              <a:rPr lang="en-US" dirty="0" err="1"/>
              <a:t>FunctionBlocks</a:t>
            </a:r>
            <a:endParaRPr lang="en-US" dirty="0"/>
          </a:p>
          <a:p>
            <a:pPr lvl="1">
              <a:lnSpc>
                <a:spcPct val="100000"/>
              </a:lnSpc>
              <a:buClr>
                <a:srgbClr val="00519E"/>
              </a:buClr>
            </a:pPr>
            <a:r>
              <a:rPr lang="en-US" dirty="0" err="1">
                <a:solidFill>
                  <a:srgbClr val="00519E"/>
                </a:solidFill>
              </a:rPr>
              <a:t>FunctionBlock</a:t>
            </a:r>
            <a:r>
              <a:rPr lang="en-US" dirty="0"/>
              <a:t>: reusable implementation parts</a:t>
            </a:r>
          </a:p>
          <a:p>
            <a:pPr lvl="1">
              <a:lnSpc>
                <a:spcPct val="100000"/>
              </a:lnSpc>
              <a:buClr>
                <a:srgbClr val="00519E"/>
              </a:buClr>
            </a:pPr>
            <a:r>
              <a:rPr lang="en-US" dirty="0">
                <a:solidFill>
                  <a:srgbClr val="00519E"/>
                </a:solidFill>
              </a:rPr>
              <a:t>Event</a:t>
            </a:r>
            <a:r>
              <a:rPr lang="en-US" dirty="0"/>
              <a:t>: a list of properties with timestamp</a:t>
            </a:r>
          </a:p>
          <a:p>
            <a:pPr lvl="1">
              <a:lnSpc>
                <a:spcPct val="100000"/>
              </a:lnSpc>
              <a:buClr>
                <a:srgbClr val="00519E"/>
              </a:buClr>
            </a:pPr>
            <a:r>
              <a:rPr lang="en-US" dirty="0">
                <a:solidFill>
                  <a:srgbClr val="00519E"/>
                </a:solidFill>
              </a:rPr>
              <a:t>Operation</a:t>
            </a:r>
            <a:r>
              <a:rPr lang="en-US" dirty="0"/>
              <a:t>: interaction with described asset</a:t>
            </a:r>
          </a:p>
          <a:p>
            <a:pPr lvl="1">
              <a:lnSpc>
                <a:spcPct val="100000"/>
              </a:lnSpc>
              <a:buClr>
                <a:srgbClr val="00519E"/>
              </a:buClr>
            </a:pPr>
            <a:r>
              <a:rPr lang="en-US" dirty="0">
                <a:solidFill>
                  <a:srgbClr val="00519E"/>
                </a:solidFill>
              </a:rPr>
              <a:t>Property</a:t>
            </a:r>
            <a:r>
              <a:rPr lang="en-US" dirty="0"/>
              <a:t>: attribute of function block</a:t>
            </a:r>
          </a:p>
        </p:txBody>
      </p:sp>
      <p:sp>
        <p:nvSpPr>
          <p:cNvPr id="65" name="Rechteck 64">
            <a:extLst>
              <a:ext uri="{FF2B5EF4-FFF2-40B4-BE49-F238E27FC236}">
                <a16:creationId xmlns:a16="http://schemas.microsoft.com/office/drawing/2014/main" id="{8012BC2D-83A5-C578-77F0-A36B669E4924}"/>
              </a:ext>
            </a:extLst>
          </p:cNvPr>
          <p:cNvSpPr/>
          <p:nvPr/>
        </p:nvSpPr>
        <p:spPr>
          <a:xfrm>
            <a:off x="5065735" y="1804253"/>
            <a:ext cx="1820061" cy="252000"/>
          </a:xfrm>
          <a:prstGeom prst="rect">
            <a:avLst/>
          </a:prstGeom>
          <a:noFill/>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de-AT" sz="1100" b="1" dirty="0" err="1">
                <a:latin typeface="Arial" panose="020B0604020202020204" pitchFamily="34" charset="0"/>
                <a:cs typeface="Arial" panose="020B0604020202020204" pitchFamily="34" charset="0"/>
              </a:rPr>
              <a:t>InformationModel</a:t>
            </a:r>
            <a:endParaRPr lang="de-AT" sz="1100" b="1" dirty="0">
              <a:latin typeface="Arial" panose="020B0604020202020204" pitchFamily="34" charset="0"/>
              <a:cs typeface="Arial" panose="020B0604020202020204" pitchFamily="34" charset="0"/>
            </a:endParaRPr>
          </a:p>
        </p:txBody>
      </p:sp>
      <p:sp>
        <p:nvSpPr>
          <p:cNvPr id="119" name="Textfeld 118">
            <a:extLst>
              <a:ext uri="{FF2B5EF4-FFF2-40B4-BE49-F238E27FC236}">
                <a16:creationId xmlns:a16="http://schemas.microsoft.com/office/drawing/2014/main" id="{7A5A08B8-DB1B-B7AE-C172-AAF04B8C22B8}"/>
              </a:ext>
            </a:extLst>
          </p:cNvPr>
          <p:cNvSpPr txBox="1"/>
          <p:nvPr/>
        </p:nvSpPr>
        <p:spPr>
          <a:xfrm>
            <a:off x="7767599" y="4638825"/>
            <a:ext cx="234360" cy="246221"/>
          </a:xfrm>
          <a:prstGeom prst="rect">
            <a:avLst/>
          </a:prstGeom>
          <a:noFill/>
        </p:spPr>
        <p:txBody>
          <a:bodyPr wrap="none" rtlCol="0">
            <a:spAutoFit/>
          </a:bodyPr>
          <a:lstStyle/>
          <a:p>
            <a:r>
              <a:rPr lang="de-AT" sz="1000" dirty="0"/>
              <a:t>*</a:t>
            </a:r>
          </a:p>
        </p:txBody>
      </p:sp>
      <p:grpSp>
        <p:nvGrpSpPr>
          <p:cNvPr id="11" name="Gruppieren 10">
            <a:extLst>
              <a:ext uri="{FF2B5EF4-FFF2-40B4-BE49-F238E27FC236}">
                <a16:creationId xmlns:a16="http://schemas.microsoft.com/office/drawing/2014/main" id="{BABD1CCD-391A-575A-BE35-E6B95A87A07E}"/>
              </a:ext>
            </a:extLst>
          </p:cNvPr>
          <p:cNvGrpSpPr/>
          <p:nvPr/>
        </p:nvGrpSpPr>
        <p:grpSpPr>
          <a:xfrm>
            <a:off x="6111840" y="3918813"/>
            <a:ext cx="965750" cy="625226"/>
            <a:chOff x="6111840" y="3918813"/>
            <a:chExt cx="965750" cy="625226"/>
          </a:xfrm>
        </p:grpSpPr>
        <p:sp>
          <p:nvSpPr>
            <p:cNvPr id="97" name="Rechteck 96">
              <a:extLst>
                <a:ext uri="{FF2B5EF4-FFF2-40B4-BE49-F238E27FC236}">
                  <a16:creationId xmlns:a16="http://schemas.microsoft.com/office/drawing/2014/main" id="{A4DAA6EA-92C4-BCF2-CF6A-170F5120874E}"/>
                </a:ext>
              </a:extLst>
            </p:cNvPr>
            <p:cNvSpPr/>
            <p:nvPr/>
          </p:nvSpPr>
          <p:spPr>
            <a:xfrm>
              <a:off x="6111840" y="4292039"/>
              <a:ext cx="965750" cy="252000"/>
            </a:xfrm>
            <a:prstGeom prst="rect">
              <a:avLst/>
            </a:prstGeom>
            <a:noFill/>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de-AT" sz="1100" b="1" dirty="0">
                  <a:latin typeface="Arial" panose="020B0604020202020204" pitchFamily="34" charset="0"/>
                  <a:cs typeface="Arial" panose="020B0604020202020204" pitchFamily="34" charset="0"/>
                </a:rPr>
                <a:t>Operation</a:t>
              </a:r>
            </a:p>
          </p:txBody>
        </p:sp>
        <p:sp>
          <p:nvSpPr>
            <p:cNvPr id="115" name="Raute 114">
              <a:extLst>
                <a:ext uri="{FF2B5EF4-FFF2-40B4-BE49-F238E27FC236}">
                  <a16:creationId xmlns:a16="http://schemas.microsoft.com/office/drawing/2014/main" id="{1DF1414E-5547-18DE-7ED9-0DD31153A792}"/>
                </a:ext>
              </a:extLst>
            </p:cNvPr>
            <p:cNvSpPr/>
            <p:nvPr/>
          </p:nvSpPr>
          <p:spPr>
            <a:xfrm flipH="1">
              <a:off x="6544090" y="3918813"/>
              <a:ext cx="101250" cy="141750"/>
            </a:xfrm>
            <a:prstGeom prst="diamond">
              <a:avLst/>
            </a:prstGeom>
            <a:solidFill>
              <a:schemeClr val="tx1"/>
            </a:solidFill>
            <a:ln w="12700" cap="flat" cmpd="sng">
              <a:solidFill>
                <a:schemeClr val="dk1"/>
              </a:solidFill>
              <a:prstDash val="solid"/>
              <a:miter lim="800000"/>
              <a:headEnd type="none" w="sm" len="sm"/>
              <a:tailEnd type="triangle" w="lg" len="lg"/>
            </a:ln>
          </p:spPr>
          <p:txBody>
            <a:bodyPr spcFirstLastPara="1" wrap="square" lIns="51427" tIns="25706" rIns="51427" bIns="25706" anchor="ctr" anchorCtr="0">
              <a:noAutofit/>
            </a:bodyPr>
            <a:lstStyle/>
            <a:p>
              <a:pPr>
                <a:buClr>
                  <a:srgbClr val="000000"/>
                </a:buClr>
                <a:buSzPts val="1404"/>
              </a:pPr>
              <a:endParaRPr lang="de-AT" sz="1125" dirty="0">
                <a:solidFill>
                  <a:schemeClr val="dk1"/>
                </a:solidFill>
                <a:latin typeface="Arial"/>
                <a:cs typeface="Arial"/>
              </a:endParaRPr>
            </a:p>
          </p:txBody>
        </p:sp>
        <p:sp>
          <p:nvSpPr>
            <p:cNvPr id="120" name="Textfeld 119">
              <a:extLst>
                <a:ext uri="{FF2B5EF4-FFF2-40B4-BE49-F238E27FC236}">
                  <a16:creationId xmlns:a16="http://schemas.microsoft.com/office/drawing/2014/main" id="{F280E16A-5244-ED46-2652-2EA416949303}"/>
                </a:ext>
              </a:extLst>
            </p:cNvPr>
            <p:cNvSpPr txBox="1"/>
            <p:nvPr/>
          </p:nvSpPr>
          <p:spPr>
            <a:xfrm>
              <a:off x="6368728" y="4021300"/>
              <a:ext cx="234360" cy="246221"/>
            </a:xfrm>
            <a:prstGeom prst="rect">
              <a:avLst/>
            </a:prstGeom>
            <a:noFill/>
          </p:spPr>
          <p:txBody>
            <a:bodyPr wrap="none" rtlCol="0">
              <a:spAutoFit/>
            </a:bodyPr>
            <a:lstStyle/>
            <a:p>
              <a:r>
                <a:rPr lang="de-AT" sz="1000" dirty="0"/>
                <a:t>*</a:t>
              </a:r>
            </a:p>
          </p:txBody>
        </p:sp>
        <p:cxnSp>
          <p:nvCxnSpPr>
            <p:cNvPr id="124" name="Gerader Verbinder 123">
              <a:extLst>
                <a:ext uri="{FF2B5EF4-FFF2-40B4-BE49-F238E27FC236}">
                  <a16:creationId xmlns:a16="http://schemas.microsoft.com/office/drawing/2014/main" id="{DE617D49-B349-A284-8A61-C6B0016342E5}"/>
                </a:ext>
              </a:extLst>
            </p:cNvPr>
            <p:cNvCxnSpPr>
              <a:cxnSpLocks/>
              <a:stCxn id="115" idx="2"/>
              <a:endCxn id="97" idx="0"/>
            </p:cNvCxnSpPr>
            <p:nvPr/>
          </p:nvCxnSpPr>
          <p:spPr>
            <a:xfrm>
              <a:off x="6594715" y="4060563"/>
              <a:ext cx="0" cy="231476"/>
            </a:xfrm>
            <a:prstGeom prst="line">
              <a:avLst/>
            </a:prstGeom>
            <a:noFill/>
            <a:ln w="12700" cap="flat" cmpd="sng">
              <a:solidFill>
                <a:schemeClr val="dk1"/>
              </a:solidFill>
              <a:prstDash val="solid"/>
              <a:miter lim="800000"/>
              <a:headEnd type="none" w="sm" len="sm"/>
              <a:tailEnd type="triangle" w="lg" len="lg"/>
            </a:ln>
          </p:spPr>
        </p:cxnSp>
      </p:grpSp>
      <p:grpSp>
        <p:nvGrpSpPr>
          <p:cNvPr id="12" name="Gruppieren 11">
            <a:extLst>
              <a:ext uri="{FF2B5EF4-FFF2-40B4-BE49-F238E27FC236}">
                <a16:creationId xmlns:a16="http://schemas.microsoft.com/office/drawing/2014/main" id="{3EF5EF03-3536-FFEF-25C5-FC8EC18096F4}"/>
              </a:ext>
            </a:extLst>
          </p:cNvPr>
          <p:cNvGrpSpPr/>
          <p:nvPr/>
        </p:nvGrpSpPr>
        <p:grpSpPr>
          <a:xfrm>
            <a:off x="5442535" y="3475067"/>
            <a:ext cx="3383170" cy="1222623"/>
            <a:chOff x="5442535" y="3475067"/>
            <a:chExt cx="3383170" cy="1222623"/>
          </a:xfrm>
        </p:grpSpPr>
        <p:sp>
          <p:nvSpPr>
            <p:cNvPr id="100" name="Rechteck 99">
              <a:extLst>
                <a:ext uri="{FF2B5EF4-FFF2-40B4-BE49-F238E27FC236}">
                  <a16:creationId xmlns:a16="http://schemas.microsoft.com/office/drawing/2014/main" id="{9DBFBE69-82FC-F3DE-BED9-5743EC6492BC}"/>
                </a:ext>
              </a:extLst>
            </p:cNvPr>
            <p:cNvSpPr/>
            <p:nvPr/>
          </p:nvSpPr>
          <p:spPr>
            <a:xfrm>
              <a:off x="7213157" y="4314204"/>
              <a:ext cx="1207976" cy="227355"/>
            </a:xfrm>
            <a:prstGeom prst="rect">
              <a:avLst/>
            </a:prstGeom>
            <a:noFill/>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de-AT" sz="1125" dirty="0">
                  <a:latin typeface="Arial" panose="020B0604020202020204" pitchFamily="34" charset="0"/>
                  <a:cs typeface="Arial" panose="020B0604020202020204" pitchFamily="34" charset="0"/>
                </a:rPr>
                <a:t>Property</a:t>
              </a:r>
            </a:p>
          </p:txBody>
        </p:sp>
        <p:cxnSp>
          <p:nvCxnSpPr>
            <p:cNvPr id="102" name="Verbinder: gewinkelt 98">
              <a:extLst>
                <a:ext uri="{FF2B5EF4-FFF2-40B4-BE49-F238E27FC236}">
                  <a16:creationId xmlns:a16="http://schemas.microsoft.com/office/drawing/2014/main" id="{1A19B840-60F1-537D-3019-58C034EFC11B}"/>
                </a:ext>
              </a:extLst>
            </p:cNvPr>
            <p:cNvCxnSpPr>
              <a:cxnSpLocks/>
              <a:stCxn id="125" idx="2"/>
              <a:endCxn id="131" idx="0"/>
            </p:cNvCxnSpPr>
            <p:nvPr/>
          </p:nvCxnSpPr>
          <p:spPr>
            <a:xfrm>
              <a:off x="7027059" y="3525692"/>
              <a:ext cx="1289760" cy="791078"/>
            </a:xfrm>
            <a:prstGeom prst="bentConnector2">
              <a:avLst/>
            </a:prstGeom>
            <a:solidFill>
              <a:schemeClr val="tx1"/>
            </a:solidFill>
            <a:ln w="9525" cap="flat" cmpd="sng">
              <a:solidFill>
                <a:schemeClr val="dk1"/>
              </a:solidFill>
              <a:prstDash val="solid"/>
              <a:miter lim="800000"/>
              <a:headEnd type="none" w="sm" len="sm"/>
              <a:tailEnd type="triangle" w="lg" len="lg"/>
            </a:ln>
          </p:spPr>
        </p:cxnSp>
        <p:grpSp>
          <p:nvGrpSpPr>
            <p:cNvPr id="103" name="Gruppieren 102">
              <a:extLst>
                <a:ext uri="{FF2B5EF4-FFF2-40B4-BE49-F238E27FC236}">
                  <a16:creationId xmlns:a16="http://schemas.microsoft.com/office/drawing/2014/main" id="{569862D0-CB29-A8B6-6D23-1DECF8CB246A}"/>
                </a:ext>
              </a:extLst>
            </p:cNvPr>
            <p:cNvGrpSpPr/>
            <p:nvPr/>
          </p:nvGrpSpPr>
          <p:grpSpPr>
            <a:xfrm rot="16200000">
              <a:off x="7007526" y="3504585"/>
              <a:ext cx="693583" cy="925655"/>
              <a:chOff x="5229232" y="-4561879"/>
              <a:chExt cx="1077979" cy="2651571"/>
            </a:xfrm>
          </p:grpSpPr>
          <p:sp>
            <p:nvSpPr>
              <p:cNvPr id="104" name="Raute 103">
                <a:extLst>
                  <a:ext uri="{FF2B5EF4-FFF2-40B4-BE49-F238E27FC236}">
                    <a16:creationId xmlns:a16="http://schemas.microsoft.com/office/drawing/2014/main" id="{3AC5D0A4-A311-6F80-391A-1A08F28AAEC1}"/>
                  </a:ext>
                </a:extLst>
              </p:cNvPr>
              <p:cNvSpPr/>
              <p:nvPr/>
            </p:nvSpPr>
            <p:spPr>
              <a:xfrm flipH="1">
                <a:off x="6149849" y="-4561879"/>
                <a:ext cx="157362" cy="388332"/>
              </a:xfrm>
              <a:prstGeom prst="diamond">
                <a:avLst/>
              </a:prstGeom>
              <a:solidFill>
                <a:schemeClr val="tx1"/>
              </a:solidFill>
              <a:ln w="12700" cap="flat" cmpd="sng">
                <a:solidFill>
                  <a:schemeClr val="dk1"/>
                </a:solidFill>
                <a:prstDash val="solid"/>
                <a:miter lim="800000"/>
                <a:headEnd type="none" w="sm" len="sm"/>
                <a:tailEnd type="triangle" w="lg" len="lg"/>
              </a:ln>
            </p:spPr>
            <p:txBody>
              <a:bodyPr rtlCol="0" anchor="ctr"/>
              <a:lstStyle/>
              <a:p>
                <a:pPr algn="ctr"/>
                <a:endParaRPr lang="de-AT" sz="1013" dirty="0">
                  <a:latin typeface="Arial" panose="020B0604020202020204" pitchFamily="34" charset="0"/>
                  <a:cs typeface="Arial" panose="020B0604020202020204" pitchFamily="34" charset="0"/>
                </a:endParaRPr>
              </a:p>
            </p:txBody>
          </p:sp>
          <p:cxnSp>
            <p:nvCxnSpPr>
              <p:cNvPr id="105" name="Verbinder: gewinkelt 98">
                <a:extLst>
                  <a:ext uri="{FF2B5EF4-FFF2-40B4-BE49-F238E27FC236}">
                    <a16:creationId xmlns:a16="http://schemas.microsoft.com/office/drawing/2014/main" id="{44516F35-D818-1C78-6C5C-50297376EFB2}"/>
                  </a:ext>
                </a:extLst>
              </p:cNvPr>
              <p:cNvCxnSpPr>
                <a:cxnSpLocks/>
                <a:stCxn id="104" idx="2"/>
                <a:endCxn id="100" idx="0"/>
              </p:cNvCxnSpPr>
              <p:nvPr/>
            </p:nvCxnSpPr>
            <p:spPr>
              <a:xfrm rot="5400000">
                <a:off x="4597261" y="-3541576"/>
                <a:ext cx="2263239" cy="999297"/>
              </a:xfrm>
              <a:prstGeom prst="bentConnector2">
                <a:avLst/>
              </a:prstGeom>
              <a:noFill/>
              <a:ln w="9525" cap="flat" cmpd="sng">
                <a:solidFill>
                  <a:schemeClr val="dk1"/>
                </a:solidFill>
                <a:prstDash val="solid"/>
                <a:miter lim="800000"/>
                <a:headEnd type="none" w="sm" len="sm"/>
                <a:tailEnd type="triangle" w="lg" len="lg"/>
              </a:ln>
            </p:spPr>
          </p:cxnSp>
        </p:grpSp>
        <p:grpSp>
          <p:nvGrpSpPr>
            <p:cNvPr id="106" name="Gruppieren 105">
              <a:extLst>
                <a:ext uri="{FF2B5EF4-FFF2-40B4-BE49-F238E27FC236}">
                  <a16:creationId xmlns:a16="http://schemas.microsoft.com/office/drawing/2014/main" id="{8B65E0A9-AE2C-87DA-2432-3FED2764141E}"/>
                </a:ext>
              </a:extLst>
            </p:cNvPr>
            <p:cNvGrpSpPr/>
            <p:nvPr/>
          </p:nvGrpSpPr>
          <p:grpSpPr>
            <a:xfrm rot="16200000">
              <a:off x="6894245" y="3780992"/>
              <a:ext cx="530450" cy="541104"/>
              <a:chOff x="5842394" y="-4599886"/>
              <a:chExt cx="824441" cy="1540108"/>
            </a:xfrm>
          </p:grpSpPr>
          <p:sp>
            <p:nvSpPr>
              <p:cNvPr id="107" name="Raute 106">
                <a:extLst>
                  <a:ext uri="{FF2B5EF4-FFF2-40B4-BE49-F238E27FC236}">
                    <a16:creationId xmlns:a16="http://schemas.microsoft.com/office/drawing/2014/main" id="{A2A518C3-7F9A-F934-DAEC-399FC051A318}"/>
                  </a:ext>
                </a:extLst>
              </p:cNvPr>
              <p:cNvSpPr/>
              <p:nvPr/>
            </p:nvSpPr>
            <p:spPr>
              <a:xfrm flipH="1">
                <a:off x="6509471" y="-4599886"/>
                <a:ext cx="157364" cy="388329"/>
              </a:xfrm>
              <a:prstGeom prst="diamond">
                <a:avLst/>
              </a:prstGeom>
              <a:solidFill>
                <a:schemeClr val="tx1"/>
              </a:solidFill>
              <a:ln w="12700" cap="flat" cmpd="sng">
                <a:solidFill>
                  <a:schemeClr val="dk1"/>
                </a:solidFill>
                <a:prstDash val="solid"/>
                <a:miter lim="800000"/>
                <a:headEnd type="none" w="sm" len="sm"/>
                <a:tailEnd type="triangle" w="lg" len="lg"/>
              </a:ln>
            </p:spPr>
            <p:txBody>
              <a:bodyPr rtlCol="0" anchor="ctr"/>
              <a:lstStyle/>
              <a:p>
                <a:pPr algn="ctr"/>
                <a:endParaRPr lang="de-AT" sz="1013" dirty="0">
                  <a:latin typeface="Arial" panose="020B0604020202020204" pitchFamily="34" charset="0"/>
                  <a:cs typeface="Arial" panose="020B0604020202020204" pitchFamily="34" charset="0"/>
                </a:endParaRPr>
              </a:p>
            </p:txBody>
          </p:sp>
          <p:cxnSp>
            <p:nvCxnSpPr>
              <p:cNvPr id="108" name="Verbinder: gewinkelt 98">
                <a:extLst>
                  <a:ext uri="{FF2B5EF4-FFF2-40B4-BE49-F238E27FC236}">
                    <a16:creationId xmlns:a16="http://schemas.microsoft.com/office/drawing/2014/main" id="{5497E687-9CD9-B87D-48E1-42728E46482E}"/>
                  </a:ext>
                </a:extLst>
              </p:cNvPr>
              <p:cNvCxnSpPr>
                <a:cxnSpLocks/>
                <a:stCxn id="107" idx="2"/>
                <a:endCxn id="130" idx="0"/>
              </p:cNvCxnSpPr>
              <p:nvPr/>
            </p:nvCxnSpPr>
            <p:spPr>
              <a:xfrm rot="5400000">
                <a:off x="5639384" y="-4008545"/>
                <a:ext cx="1151777" cy="745758"/>
              </a:xfrm>
              <a:prstGeom prst="bentConnector2">
                <a:avLst/>
              </a:prstGeom>
              <a:noFill/>
              <a:ln w="9525" cap="flat" cmpd="sng">
                <a:solidFill>
                  <a:schemeClr val="dk1"/>
                </a:solidFill>
                <a:prstDash val="solid"/>
                <a:miter lim="800000"/>
                <a:headEnd type="none" w="sm" len="sm"/>
                <a:tailEnd type="triangle" w="lg" len="lg"/>
              </a:ln>
            </p:spPr>
          </p:cxnSp>
        </p:grpSp>
        <p:sp>
          <p:nvSpPr>
            <p:cNvPr id="109" name="Textfeld 108">
              <a:extLst>
                <a:ext uri="{FF2B5EF4-FFF2-40B4-BE49-F238E27FC236}">
                  <a16:creationId xmlns:a16="http://schemas.microsoft.com/office/drawing/2014/main" id="{134572E3-AF4F-004F-EE19-AEACD5D1DE85}"/>
                </a:ext>
              </a:extLst>
            </p:cNvPr>
            <p:cNvSpPr txBox="1"/>
            <p:nvPr/>
          </p:nvSpPr>
          <p:spPr>
            <a:xfrm>
              <a:off x="6950715" y="3919939"/>
              <a:ext cx="681864" cy="246221"/>
            </a:xfrm>
            <a:prstGeom prst="rect">
              <a:avLst/>
            </a:prstGeom>
            <a:noFill/>
          </p:spPr>
          <p:txBody>
            <a:bodyPr wrap="square" rtlCol="0">
              <a:spAutoFit/>
            </a:bodyPr>
            <a:lstStyle/>
            <a:p>
              <a:r>
                <a:rPr lang="de-AT" sz="1000" dirty="0" err="1"/>
                <a:t>status</a:t>
              </a:r>
              <a:r>
                <a:rPr lang="de-AT" sz="1000" dirty="0"/>
                <a:t>  *</a:t>
              </a:r>
            </a:p>
          </p:txBody>
        </p:sp>
        <p:sp>
          <p:nvSpPr>
            <p:cNvPr id="110" name="Textfeld 109">
              <a:extLst>
                <a:ext uri="{FF2B5EF4-FFF2-40B4-BE49-F238E27FC236}">
                  <a16:creationId xmlns:a16="http://schemas.microsoft.com/office/drawing/2014/main" id="{A1E0E310-7277-F93F-BB38-7796BFB3FFC5}"/>
                </a:ext>
              </a:extLst>
            </p:cNvPr>
            <p:cNvSpPr txBox="1"/>
            <p:nvPr/>
          </p:nvSpPr>
          <p:spPr>
            <a:xfrm>
              <a:off x="7646460" y="3926971"/>
              <a:ext cx="541937" cy="246221"/>
            </a:xfrm>
            <a:prstGeom prst="rect">
              <a:avLst/>
            </a:prstGeom>
            <a:noFill/>
          </p:spPr>
          <p:txBody>
            <a:bodyPr wrap="square" rtlCol="0">
              <a:spAutoFit/>
            </a:bodyPr>
            <a:lstStyle/>
            <a:p>
              <a:r>
                <a:rPr lang="de-AT" sz="1000" dirty="0"/>
                <a:t>*  fault</a:t>
              </a:r>
            </a:p>
          </p:txBody>
        </p:sp>
        <p:sp>
          <p:nvSpPr>
            <p:cNvPr id="111" name="Textfeld 110">
              <a:extLst>
                <a:ext uri="{FF2B5EF4-FFF2-40B4-BE49-F238E27FC236}">
                  <a16:creationId xmlns:a16="http://schemas.microsoft.com/office/drawing/2014/main" id="{CB10DC1D-49DB-7BC5-FFC3-F68AB5588BD5}"/>
                </a:ext>
              </a:extLst>
            </p:cNvPr>
            <p:cNvSpPr txBox="1"/>
            <p:nvPr/>
          </p:nvSpPr>
          <p:spPr>
            <a:xfrm>
              <a:off x="8139155" y="3918813"/>
              <a:ext cx="686550" cy="246221"/>
            </a:xfrm>
            <a:prstGeom prst="rect">
              <a:avLst/>
            </a:prstGeom>
            <a:noFill/>
          </p:spPr>
          <p:txBody>
            <a:bodyPr wrap="square" rtlCol="0">
              <a:spAutoFit/>
            </a:bodyPr>
            <a:lstStyle/>
            <a:p>
              <a:r>
                <a:rPr lang="de-AT" sz="1000" dirty="0"/>
                <a:t>*  </a:t>
              </a:r>
              <a:r>
                <a:rPr lang="de-AT" sz="1000" dirty="0" err="1"/>
                <a:t>config</a:t>
              </a:r>
              <a:endParaRPr lang="de-AT" sz="1000" dirty="0"/>
            </a:p>
          </p:txBody>
        </p:sp>
        <p:grpSp>
          <p:nvGrpSpPr>
            <p:cNvPr id="112" name="Gruppieren 111">
              <a:extLst>
                <a:ext uri="{FF2B5EF4-FFF2-40B4-BE49-F238E27FC236}">
                  <a16:creationId xmlns:a16="http://schemas.microsoft.com/office/drawing/2014/main" id="{1B1F2288-E168-95B1-F4E4-C5DE1479E8B2}"/>
                </a:ext>
              </a:extLst>
            </p:cNvPr>
            <p:cNvGrpSpPr/>
            <p:nvPr/>
          </p:nvGrpSpPr>
          <p:grpSpPr>
            <a:xfrm>
              <a:off x="5442535" y="4541561"/>
              <a:ext cx="2374611" cy="156129"/>
              <a:chOff x="4603806" y="8274618"/>
              <a:chExt cx="3690623" cy="438479"/>
            </a:xfrm>
          </p:grpSpPr>
          <p:sp>
            <p:nvSpPr>
              <p:cNvPr id="113" name="Raute 112">
                <a:extLst>
                  <a:ext uri="{FF2B5EF4-FFF2-40B4-BE49-F238E27FC236}">
                    <a16:creationId xmlns:a16="http://schemas.microsoft.com/office/drawing/2014/main" id="{F077DAE5-D6E1-5818-ADC8-7EDD2C28B803}"/>
                  </a:ext>
                </a:extLst>
              </p:cNvPr>
              <p:cNvSpPr/>
              <p:nvPr/>
            </p:nvSpPr>
            <p:spPr>
              <a:xfrm flipH="1">
                <a:off x="4603806" y="8314999"/>
                <a:ext cx="157363" cy="398097"/>
              </a:xfrm>
              <a:prstGeom prst="diamond">
                <a:avLst/>
              </a:prstGeom>
              <a:solidFill>
                <a:schemeClr val="tx1"/>
              </a:solidFill>
              <a:ln w="12700" cap="flat" cmpd="sng">
                <a:solidFill>
                  <a:schemeClr val="dk1"/>
                </a:solidFill>
                <a:prstDash val="solid"/>
                <a:miter lim="800000"/>
                <a:headEnd type="none" w="sm" len="sm"/>
                <a:tailEnd type="triangle" w="lg" len="lg"/>
              </a:ln>
            </p:spPr>
            <p:txBody>
              <a:bodyPr rtlCol="0" anchor="ctr"/>
              <a:lstStyle/>
              <a:p>
                <a:pPr algn="ctr"/>
                <a:endParaRPr lang="de-AT" sz="1013" dirty="0">
                  <a:solidFill>
                    <a:schemeClr val="lt1"/>
                  </a:solidFill>
                  <a:latin typeface="Arial" panose="020B0604020202020204" pitchFamily="34" charset="0"/>
                  <a:cs typeface="Arial" panose="020B0604020202020204" pitchFamily="34" charset="0"/>
                </a:endParaRPr>
              </a:p>
            </p:txBody>
          </p:sp>
          <p:cxnSp>
            <p:nvCxnSpPr>
              <p:cNvPr id="114" name="Verbinder: gewinkelt 98">
                <a:extLst>
                  <a:ext uri="{FF2B5EF4-FFF2-40B4-BE49-F238E27FC236}">
                    <a16:creationId xmlns:a16="http://schemas.microsoft.com/office/drawing/2014/main" id="{5FEAC4F3-DCFF-322C-AF0C-B700FB7787E3}"/>
                  </a:ext>
                </a:extLst>
              </p:cNvPr>
              <p:cNvCxnSpPr>
                <a:cxnSpLocks/>
                <a:stCxn id="113" idx="2"/>
                <a:endCxn id="100" idx="2"/>
              </p:cNvCxnSpPr>
              <p:nvPr/>
            </p:nvCxnSpPr>
            <p:spPr>
              <a:xfrm rot="5400000" flipH="1" flipV="1">
                <a:off x="6269218" y="6687887"/>
                <a:ext cx="438479" cy="3611942"/>
              </a:xfrm>
              <a:prstGeom prst="bentConnector3">
                <a:avLst>
                  <a:gd name="adj1" fmla="val -146417"/>
                </a:avLst>
              </a:prstGeom>
              <a:noFill/>
              <a:ln w="9525" cap="flat" cmpd="sng">
                <a:solidFill>
                  <a:schemeClr val="dk1"/>
                </a:solidFill>
                <a:prstDash val="solid"/>
                <a:miter lim="800000"/>
                <a:headEnd type="none" w="sm" len="sm"/>
                <a:tailEnd type="triangle" w="lg" len="lg"/>
              </a:ln>
            </p:spPr>
          </p:cxnSp>
        </p:grpSp>
        <p:sp>
          <p:nvSpPr>
            <p:cNvPr id="125" name="Raute 124">
              <a:extLst>
                <a:ext uri="{FF2B5EF4-FFF2-40B4-BE49-F238E27FC236}">
                  <a16:creationId xmlns:a16="http://schemas.microsoft.com/office/drawing/2014/main" id="{6D736F6D-7F3B-6BA6-AF39-675056237AD6}"/>
                </a:ext>
              </a:extLst>
            </p:cNvPr>
            <p:cNvSpPr/>
            <p:nvPr/>
          </p:nvSpPr>
          <p:spPr>
            <a:xfrm rot="16200000" flipH="1">
              <a:off x="6908651" y="3457909"/>
              <a:ext cx="101250" cy="135565"/>
            </a:xfrm>
            <a:prstGeom prst="diamond">
              <a:avLst/>
            </a:prstGeom>
            <a:solidFill>
              <a:schemeClr val="tx1"/>
            </a:solidFill>
            <a:ln w="12700" cap="flat" cmpd="sng">
              <a:solidFill>
                <a:schemeClr val="dk1"/>
              </a:solidFill>
              <a:prstDash val="solid"/>
              <a:miter lim="800000"/>
              <a:headEnd type="none" w="sm" len="sm"/>
              <a:tailEnd type="triangle" w="lg" len="lg"/>
            </a:ln>
          </p:spPr>
          <p:txBody>
            <a:bodyPr rtlCol="0" anchor="ctr"/>
            <a:lstStyle/>
            <a:p>
              <a:pPr algn="ctr"/>
              <a:endParaRPr lang="de-AT" sz="1013" dirty="0">
                <a:latin typeface="Arial" panose="020B0604020202020204" pitchFamily="34" charset="0"/>
                <a:cs typeface="Arial" panose="020B0604020202020204" pitchFamily="34" charset="0"/>
              </a:endParaRPr>
            </a:p>
          </p:txBody>
        </p:sp>
      </p:grpSp>
      <p:sp>
        <p:nvSpPr>
          <p:cNvPr id="130" name="Rechteck 129">
            <a:extLst>
              <a:ext uri="{FF2B5EF4-FFF2-40B4-BE49-F238E27FC236}">
                <a16:creationId xmlns:a16="http://schemas.microsoft.com/office/drawing/2014/main" id="{10870BE9-0E48-FFA8-6D09-7FB10152C8C3}"/>
              </a:ext>
            </a:extLst>
          </p:cNvPr>
          <p:cNvSpPr/>
          <p:nvPr/>
        </p:nvSpPr>
        <p:spPr>
          <a:xfrm>
            <a:off x="7143814" y="4316771"/>
            <a:ext cx="541938" cy="2135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100"/>
          </a:p>
        </p:txBody>
      </p:sp>
      <p:sp>
        <p:nvSpPr>
          <p:cNvPr id="131" name="Rechteck 130">
            <a:extLst>
              <a:ext uri="{FF2B5EF4-FFF2-40B4-BE49-F238E27FC236}">
                <a16:creationId xmlns:a16="http://schemas.microsoft.com/office/drawing/2014/main" id="{BC04C5C3-DF6B-20CE-3B45-2F39EAA92737}"/>
              </a:ext>
            </a:extLst>
          </p:cNvPr>
          <p:cNvSpPr/>
          <p:nvPr/>
        </p:nvSpPr>
        <p:spPr>
          <a:xfrm>
            <a:off x="8140165" y="4316770"/>
            <a:ext cx="353308" cy="2135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grpSp>
        <p:nvGrpSpPr>
          <p:cNvPr id="10" name="Gruppieren 9">
            <a:extLst>
              <a:ext uri="{FF2B5EF4-FFF2-40B4-BE49-F238E27FC236}">
                <a16:creationId xmlns:a16="http://schemas.microsoft.com/office/drawing/2014/main" id="{C19DB33E-4815-38C4-3007-9CB31E0FC1DE}"/>
              </a:ext>
            </a:extLst>
          </p:cNvPr>
          <p:cNvGrpSpPr/>
          <p:nvPr/>
        </p:nvGrpSpPr>
        <p:grpSpPr>
          <a:xfrm>
            <a:off x="5012567" y="3911171"/>
            <a:ext cx="963199" cy="630386"/>
            <a:chOff x="5012567" y="3911171"/>
            <a:chExt cx="963199" cy="630386"/>
          </a:xfrm>
        </p:grpSpPr>
        <p:sp>
          <p:nvSpPr>
            <p:cNvPr id="94" name="Rechteck 93">
              <a:extLst>
                <a:ext uri="{FF2B5EF4-FFF2-40B4-BE49-F238E27FC236}">
                  <a16:creationId xmlns:a16="http://schemas.microsoft.com/office/drawing/2014/main" id="{54622F4D-570B-AEEB-387F-1A3C68ACF500}"/>
                </a:ext>
              </a:extLst>
            </p:cNvPr>
            <p:cNvSpPr/>
            <p:nvPr/>
          </p:nvSpPr>
          <p:spPr>
            <a:xfrm>
              <a:off x="5012567" y="4289558"/>
              <a:ext cx="963199" cy="251999"/>
            </a:xfrm>
            <a:prstGeom prst="rect">
              <a:avLst/>
            </a:prstGeom>
            <a:noFill/>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de-AT" sz="1100" b="1" dirty="0">
                  <a:latin typeface="Arial" panose="020B0604020202020204" pitchFamily="34" charset="0"/>
                  <a:cs typeface="Arial" panose="020B0604020202020204" pitchFamily="34" charset="0"/>
                </a:rPr>
                <a:t>Event</a:t>
              </a:r>
            </a:p>
          </p:txBody>
        </p:sp>
        <p:sp>
          <p:nvSpPr>
            <p:cNvPr id="182" name="Raute 181">
              <a:extLst>
                <a:ext uri="{FF2B5EF4-FFF2-40B4-BE49-F238E27FC236}">
                  <a16:creationId xmlns:a16="http://schemas.microsoft.com/office/drawing/2014/main" id="{F869AB39-7298-43B9-2F83-ABF0C8E677E8}"/>
                </a:ext>
              </a:extLst>
            </p:cNvPr>
            <p:cNvSpPr/>
            <p:nvPr/>
          </p:nvSpPr>
          <p:spPr>
            <a:xfrm flipH="1">
              <a:off x="5442535" y="3911171"/>
              <a:ext cx="101250" cy="141750"/>
            </a:xfrm>
            <a:prstGeom prst="diamond">
              <a:avLst/>
            </a:prstGeom>
            <a:solidFill>
              <a:schemeClr val="tx1"/>
            </a:solidFill>
            <a:ln w="12700" cap="flat" cmpd="sng">
              <a:solidFill>
                <a:schemeClr val="dk1"/>
              </a:solidFill>
              <a:prstDash val="solid"/>
              <a:miter lim="800000"/>
              <a:headEnd type="none" w="sm" len="sm"/>
              <a:tailEnd type="triangle" w="lg" len="lg"/>
            </a:ln>
          </p:spPr>
          <p:txBody>
            <a:bodyPr spcFirstLastPara="1" wrap="square" lIns="51427" tIns="25706" rIns="51427" bIns="25706" anchor="ctr" anchorCtr="0">
              <a:noAutofit/>
            </a:bodyPr>
            <a:lstStyle/>
            <a:p>
              <a:pPr>
                <a:buClr>
                  <a:srgbClr val="000000"/>
                </a:buClr>
                <a:buSzPts val="1404"/>
              </a:pPr>
              <a:endParaRPr lang="de-AT" sz="1125" dirty="0">
                <a:solidFill>
                  <a:schemeClr val="dk1"/>
                </a:solidFill>
                <a:latin typeface="Arial"/>
                <a:cs typeface="Arial"/>
              </a:endParaRPr>
            </a:p>
          </p:txBody>
        </p:sp>
        <p:sp>
          <p:nvSpPr>
            <p:cNvPr id="183" name="Textfeld 182">
              <a:extLst>
                <a:ext uri="{FF2B5EF4-FFF2-40B4-BE49-F238E27FC236}">
                  <a16:creationId xmlns:a16="http://schemas.microsoft.com/office/drawing/2014/main" id="{0404C905-CB86-591C-DABA-62C34C1E892C}"/>
                </a:ext>
              </a:extLst>
            </p:cNvPr>
            <p:cNvSpPr txBox="1"/>
            <p:nvPr/>
          </p:nvSpPr>
          <p:spPr>
            <a:xfrm>
              <a:off x="5267173" y="4007308"/>
              <a:ext cx="234360" cy="246221"/>
            </a:xfrm>
            <a:prstGeom prst="rect">
              <a:avLst/>
            </a:prstGeom>
            <a:noFill/>
          </p:spPr>
          <p:txBody>
            <a:bodyPr wrap="none" rtlCol="0">
              <a:spAutoFit/>
            </a:bodyPr>
            <a:lstStyle/>
            <a:p>
              <a:r>
                <a:rPr lang="de-AT" sz="1000" dirty="0"/>
                <a:t>*</a:t>
              </a:r>
            </a:p>
          </p:txBody>
        </p:sp>
        <p:cxnSp>
          <p:nvCxnSpPr>
            <p:cNvPr id="184" name="Gerader Verbinder 183">
              <a:extLst>
                <a:ext uri="{FF2B5EF4-FFF2-40B4-BE49-F238E27FC236}">
                  <a16:creationId xmlns:a16="http://schemas.microsoft.com/office/drawing/2014/main" id="{123541DE-BE4F-BD54-BBEE-96F51E50AAA3}"/>
                </a:ext>
              </a:extLst>
            </p:cNvPr>
            <p:cNvCxnSpPr>
              <a:cxnSpLocks/>
              <a:stCxn id="182" idx="2"/>
              <a:endCxn id="94" idx="0"/>
            </p:cNvCxnSpPr>
            <p:nvPr/>
          </p:nvCxnSpPr>
          <p:spPr>
            <a:xfrm>
              <a:off x="5493160" y="4052921"/>
              <a:ext cx="1007" cy="236637"/>
            </a:xfrm>
            <a:prstGeom prst="line">
              <a:avLst/>
            </a:prstGeom>
            <a:noFill/>
            <a:ln w="12700" cap="flat" cmpd="sng">
              <a:solidFill>
                <a:schemeClr val="dk1"/>
              </a:solidFill>
              <a:prstDash val="solid"/>
              <a:miter lim="800000"/>
              <a:headEnd type="none" w="sm" len="sm"/>
              <a:tailEnd type="triangle" w="lg" len="lg"/>
            </a:ln>
          </p:spPr>
        </p:cxnSp>
      </p:grpSp>
      <p:grpSp>
        <p:nvGrpSpPr>
          <p:cNvPr id="8" name="Gruppieren 7">
            <a:extLst>
              <a:ext uri="{FF2B5EF4-FFF2-40B4-BE49-F238E27FC236}">
                <a16:creationId xmlns:a16="http://schemas.microsoft.com/office/drawing/2014/main" id="{D3FD752C-D10D-F136-44D0-6C66B0D7D13B}"/>
              </a:ext>
            </a:extLst>
          </p:cNvPr>
          <p:cNvGrpSpPr/>
          <p:nvPr/>
        </p:nvGrpSpPr>
        <p:grpSpPr>
          <a:xfrm>
            <a:off x="4487765" y="2600548"/>
            <a:ext cx="2404381" cy="513877"/>
            <a:chOff x="4487765" y="2600548"/>
            <a:chExt cx="2404381" cy="513877"/>
          </a:xfrm>
        </p:grpSpPr>
        <p:cxnSp>
          <p:nvCxnSpPr>
            <p:cNvPr id="86" name="Verbinder: gewinkelt 98">
              <a:extLst>
                <a:ext uri="{FF2B5EF4-FFF2-40B4-BE49-F238E27FC236}">
                  <a16:creationId xmlns:a16="http://schemas.microsoft.com/office/drawing/2014/main" id="{4F31B322-2C67-18D5-8C46-2CB7A198E2C3}"/>
                </a:ext>
              </a:extLst>
            </p:cNvPr>
            <p:cNvCxnSpPr>
              <a:cxnSpLocks/>
            </p:cNvCxnSpPr>
            <p:nvPr/>
          </p:nvCxnSpPr>
          <p:spPr>
            <a:xfrm rot="10800000" flipH="1" flipV="1">
              <a:off x="5071225" y="2894797"/>
              <a:ext cx="4355" cy="148633"/>
            </a:xfrm>
            <a:prstGeom prst="bentConnector4">
              <a:avLst>
                <a:gd name="adj1" fmla="val -5249139"/>
                <a:gd name="adj2" fmla="val 96232"/>
              </a:avLst>
            </a:prstGeom>
            <a:noFill/>
            <a:ln w="9525" cap="flat" cmpd="sng">
              <a:solidFill>
                <a:schemeClr val="dk1"/>
              </a:solidFill>
              <a:prstDash val="solid"/>
              <a:miter lim="800000"/>
              <a:headEnd type="none" w="sm" len="sm"/>
              <a:tailEnd type="triangle" w="lg" len="lg"/>
            </a:ln>
          </p:spPr>
        </p:cxnSp>
        <p:sp>
          <p:nvSpPr>
            <p:cNvPr id="87" name="Textfeld 86">
              <a:extLst>
                <a:ext uri="{FF2B5EF4-FFF2-40B4-BE49-F238E27FC236}">
                  <a16:creationId xmlns:a16="http://schemas.microsoft.com/office/drawing/2014/main" id="{DB508940-D2EC-FC43-036F-7D50238C6BAC}"/>
                </a:ext>
              </a:extLst>
            </p:cNvPr>
            <p:cNvSpPr txBox="1"/>
            <p:nvPr/>
          </p:nvSpPr>
          <p:spPr>
            <a:xfrm>
              <a:off x="4487765" y="2600548"/>
              <a:ext cx="787395" cy="400110"/>
            </a:xfrm>
            <a:prstGeom prst="rect">
              <a:avLst/>
            </a:prstGeom>
            <a:noFill/>
          </p:spPr>
          <p:txBody>
            <a:bodyPr wrap="none" rtlCol="0">
              <a:spAutoFit/>
            </a:bodyPr>
            <a:lstStyle>
              <a:defPPr>
                <a:defRPr lang="de-DE"/>
              </a:defPPr>
              <a:lvl1pPr>
                <a:defRPr sz="1400"/>
              </a:lvl1pPr>
            </a:lstStyle>
            <a:p>
              <a:r>
                <a:rPr lang="de-AT" sz="1000" dirty="0" err="1"/>
                <a:t>superType</a:t>
              </a:r>
              <a:endParaRPr lang="de-AT" sz="1000" dirty="0"/>
            </a:p>
            <a:p>
              <a:r>
                <a:rPr lang="de-AT" sz="1000" dirty="0"/>
                <a:t>0..1 </a:t>
              </a:r>
            </a:p>
          </p:txBody>
        </p:sp>
        <p:sp>
          <p:nvSpPr>
            <p:cNvPr id="205" name="Rechteck 204">
              <a:extLst>
                <a:ext uri="{FF2B5EF4-FFF2-40B4-BE49-F238E27FC236}">
                  <a16:creationId xmlns:a16="http://schemas.microsoft.com/office/drawing/2014/main" id="{E056882D-13FD-541D-FBA0-629FAB401874}"/>
                </a:ext>
              </a:extLst>
            </p:cNvPr>
            <p:cNvSpPr/>
            <p:nvPr/>
          </p:nvSpPr>
          <p:spPr>
            <a:xfrm>
              <a:off x="5072085" y="2862425"/>
              <a:ext cx="1820061" cy="252000"/>
            </a:xfrm>
            <a:prstGeom prst="rect">
              <a:avLst/>
            </a:prstGeom>
            <a:noFill/>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de-AT" sz="1100" b="1" dirty="0" err="1">
                  <a:latin typeface="Arial" panose="020B0604020202020204" pitchFamily="34" charset="0"/>
                  <a:cs typeface="Arial" panose="020B0604020202020204" pitchFamily="34" charset="0"/>
                </a:rPr>
                <a:t>FunctionBlockModel</a:t>
              </a:r>
              <a:endParaRPr lang="de-AT" sz="1100" b="1" dirty="0">
                <a:latin typeface="Arial" panose="020B0604020202020204" pitchFamily="34" charset="0"/>
                <a:cs typeface="Arial" panose="020B0604020202020204" pitchFamily="34" charset="0"/>
              </a:endParaRPr>
            </a:p>
          </p:txBody>
        </p:sp>
        <p:cxnSp>
          <p:nvCxnSpPr>
            <p:cNvPr id="206" name="Gerade Verbindung mit Pfeil 205">
              <a:extLst>
                <a:ext uri="{FF2B5EF4-FFF2-40B4-BE49-F238E27FC236}">
                  <a16:creationId xmlns:a16="http://schemas.microsoft.com/office/drawing/2014/main" id="{1DE716F1-D7FA-AF55-6B0D-B4778A79A0EE}"/>
                </a:ext>
              </a:extLst>
            </p:cNvPr>
            <p:cNvCxnSpPr>
              <a:cxnSpLocks/>
              <a:stCxn id="203" idx="2"/>
              <a:endCxn id="205" idx="0"/>
            </p:cNvCxnSpPr>
            <p:nvPr/>
          </p:nvCxnSpPr>
          <p:spPr>
            <a:xfrm>
              <a:off x="5979435" y="2632542"/>
              <a:ext cx="2681" cy="229883"/>
            </a:xfrm>
            <a:prstGeom prst="straightConnector1">
              <a:avLst/>
            </a:prstGeom>
            <a:noFill/>
            <a:ln w="12700" cap="flat" cmpd="sng">
              <a:solidFill>
                <a:schemeClr val="dk1"/>
              </a:solidFill>
              <a:prstDash val="solid"/>
              <a:miter lim="800000"/>
              <a:headEnd type="none" w="sm" len="sm"/>
              <a:tailEnd type="triangle" w="lg" len="lg"/>
            </a:ln>
          </p:spPr>
        </p:cxnSp>
        <p:sp>
          <p:nvSpPr>
            <p:cNvPr id="209" name="Textfeld 208">
              <a:extLst>
                <a:ext uri="{FF2B5EF4-FFF2-40B4-BE49-F238E27FC236}">
                  <a16:creationId xmlns:a16="http://schemas.microsoft.com/office/drawing/2014/main" id="{03054E13-E1A5-04D5-EE8E-16DA0338221E}"/>
                </a:ext>
              </a:extLst>
            </p:cNvPr>
            <p:cNvSpPr txBox="1"/>
            <p:nvPr/>
          </p:nvSpPr>
          <p:spPr>
            <a:xfrm>
              <a:off x="6004262" y="2623577"/>
              <a:ext cx="671979" cy="246221"/>
            </a:xfrm>
            <a:prstGeom prst="rect">
              <a:avLst/>
            </a:prstGeom>
            <a:noFill/>
          </p:spPr>
          <p:txBody>
            <a:bodyPr wrap="none" rtlCol="0">
              <a:spAutoFit/>
            </a:bodyPr>
            <a:lstStyle>
              <a:defPPr>
                <a:defRPr lang="de-DE"/>
              </a:defPPr>
              <a:lvl1pPr>
                <a:defRPr sz="1400"/>
              </a:lvl1pPr>
            </a:lstStyle>
            <a:p>
              <a:r>
                <a:rPr lang="de-AT" sz="1000" dirty="0"/>
                <a:t>0..1 type</a:t>
              </a:r>
            </a:p>
          </p:txBody>
        </p:sp>
      </p:grpSp>
      <p:grpSp>
        <p:nvGrpSpPr>
          <p:cNvPr id="2" name="Gruppieren 1">
            <a:extLst>
              <a:ext uri="{FF2B5EF4-FFF2-40B4-BE49-F238E27FC236}">
                <a16:creationId xmlns:a16="http://schemas.microsoft.com/office/drawing/2014/main" id="{BDE435FD-EDED-B14E-8359-A7B14A4685A7}"/>
              </a:ext>
            </a:extLst>
          </p:cNvPr>
          <p:cNvGrpSpPr/>
          <p:nvPr/>
        </p:nvGrpSpPr>
        <p:grpSpPr>
          <a:xfrm>
            <a:off x="5069404" y="2062885"/>
            <a:ext cx="1820061" cy="569657"/>
            <a:chOff x="5069404" y="2062885"/>
            <a:chExt cx="1820061" cy="569657"/>
          </a:xfrm>
        </p:grpSpPr>
        <p:sp>
          <p:nvSpPr>
            <p:cNvPr id="76" name="Textfeld 75">
              <a:extLst>
                <a:ext uri="{FF2B5EF4-FFF2-40B4-BE49-F238E27FC236}">
                  <a16:creationId xmlns:a16="http://schemas.microsoft.com/office/drawing/2014/main" id="{79B52BF2-279D-BE42-95BF-E4A7C318EF25}"/>
                </a:ext>
              </a:extLst>
            </p:cNvPr>
            <p:cNvSpPr txBox="1"/>
            <p:nvPr/>
          </p:nvSpPr>
          <p:spPr>
            <a:xfrm>
              <a:off x="5747872" y="2166233"/>
              <a:ext cx="234360" cy="246221"/>
            </a:xfrm>
            <a:prstGeom prst="rect">
              <a:avLst/>
            </a:prstGeom>
            <a:noFill/>
          </p:spPr>
          <p:txBody>
            <a:bodyPr wrap="none" rtlCol="0">
              <a:spAutoFit/>
            </a:bodyPr>
            <a:lstStyle>
              <a:defPPr>
                <a:defRPr lang="de-DE"/>
              </a:defPPr>
              <a:lvl1pPr>
                <a:defRPr sz="1400"/>
              </a:lvl1pPr>
            </a:lstStyle>
            <a:p>
              <a:r>
                <a:rPr lang="de-AT" sz="1000" dirty="0"/>
                <a:t>*</a:t>
              </a:r>
            </a:p>
          </p:txBody>
        </p:sp>
        <p:cxnSp>
          <p:nvCxnSpPr>
            <p:cNvPr id="129" name="Gerade Verbindung mit Pfeil 128">
              <a:extLst>
                <a:ext uri="{FF2B5EF4-FFF2-40B4-BE49-F238E27FC236}">
                  <a16:creationId xmlns:a16="http://schemas.microsoft.com/office/drawing/2014/main" id="{DFEB1EDF-EE92-83A3-ACD4-CCEC59E5A612}"/>
                </a:ext>
              </a:extLst>
            </p:cNvPr>
            <p:cNvCxnSpPr>
              <a:cxnSpLocks/>
              <a:stCxn id="211" idx="2"/>
              <a:endCxn id="203" idx="0"/>
            </p:cNvCxnSpPr>
            <p:nvPr/>
          </p:nvCxnSpPr>
          <p:spPr>
            <a:xfrm>
              <a:off x="5975765" y="2204635"/>
              <a:ext cx="3670" cy="175907"/>
            </a:xfrm>
            <a:prstGeom prst="straightConnector1">
              <a:avLst/>
            </a:prstGeom>
            <a:noFill/>
            <a:ln w="12700" cap="flat" cmpd="sng">
              <a:solidFill>
                <a:schemeClr val="dk1"/>
              </a:solidFill>
              <a:prstDash val="solid"/>
              <a:miter lim="800000"/>
              <a:headEnd type="none" w="sm" len="sm"/>
              <a:tailEnd type="triangle" w="lg" len="lg"/>
            </a:ln>
          </p:spPr>
        </p:cxnSp>
        <p:sp>
          <p:nvSpPr>
            <p:cNvPr id="203" name="Rechteck 202">
              <a:extLst>
                <a:ext uri="{FF2B5EF4-FFF2-40B4-BE49-F238E27FC236}">
                  <a16:creationId xmlns:a16="http://schemas.microsoft.com/office/drawing/2014/main" id="{84102B02-5B9E-F546-9151-2B6AC31B568D}"/>
                </a:ext>
              </a:extLst>
            </p:cNvPr>
            <p:cNvSpPr/>
            <p:nvPr/>
          </p:nvSpPr>
          <p:spPr>
            <a:xfrm>
              <a:off x="5069404" y="2380542"/>
              <a:ext cx="1820061" cy="252000"/>
            </a:xfrm>
            <a:prstGeom prst="rect">
              <a:avLst/>
            </a:prstGeom>
            <a:noFill/>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de-AT" sz="1100" b="1" dirty="0" err="1">
                  <a:latin typeface="Arial" panose="020B0604020202020204" pitchFamily="34" charset="0"/>
                  <a:cs typeface="Arial" panose="020B0604020202020204" pitchFamily="34" charset="0"/>
                </a:rPr>
                <a:t>FunctionBlockProperty</a:t>
              </a:r>
              <a:endParaRPr lang="de-AT" sz="1100" b="1" dirty="0">
                <a:latin typeface="Arial" panose="020B0604020202020204" pitchFamily="34" charset="0"/>
                <a:cs typeface="Arial" panose="020B0604020202020204" pitchFamily="34" charset="0"/>
              </a:endParaRPr>
            </a:p>
          </p:txBody>
        </p:sp>
        <p:sp>
          <p:nvSpPr>
            <p:cNvPr id="211" name="Raute 210">
              <a:extLst>
                <a:ext uri="{FF2B5EF4-FFF2-40B4-BE49-F238E27FC236}">
                  <a16:creationId xmlns:a16="http://schemas.microsoft.com/office/drawing/2014/main" id="{D7DE9967-C691-BA8C-AEB7-63F05DDA8637}"/>
                </a:ext>
              </a:extLst>
            </p:cNvPr>
            <p:cNvSpPr/>
            <p:nvPr/>
          </p:nvSpPr>
          <p:spPr>
            <a:xfrm flipH="1">
              <a:off x="5925140" y="2062885"/>
              <a:ext cx="101250" cy="141750"/>
            </a:xfrm>
            <a:prstGeom prst="diamond">
              <a:avLst/>
            </a:prstGeom>
            <a:solidFill>
              <a:schemeClr val="tx1"/>
            </a:solidFill>
            <a:ln w="12700" cap="flat" cmpd="sng">
              <a:solidFill>
                <a:schemeClr val="dk1"/>
              </a:solidFill>
              <a:prstDash val="solid"/>
              <a:miter lim="800000"/>
              <a:headEnd type="none" w="sm" len="sm"/>
              <a:tailEnd type="triangle" w="lg" len="lg"/>
            </a:ln>
          </p:spPr>
          <p:txBody>
            <a:bodyPr spcFirstLastPara="1" wrap="square" lIns="51427" tIns="25706" rIns="51427" bIns="25706" anchor="ctr" anchorCtr="0">
              <a:noAutofit/>
            </a:bodyPr>
            <a:lstStyle/>
            <a:p>
              <a:pPr>
                <a:buClr>
                  <a:srgbClr val="000000"/>
                </a:buClr>
                <a:buSzPts val="1404"/>
              </a:pPr>
              <a:endParaRPr lang="de-AT" sz="1125" dirty="0">
                <a:solidFill>
                  <a:schemeClr val="dk1"/>
                </a:solidFill>
                <a:latin typeface="Arial"/>
                <a:cs typeface="Arial"/>
              </a:endParaRPr>
            </a:p>
          </p:txBody>
        </p:sp>
      </p:grpSp>
      <p:grpSp>
        <p:nvGrpSpPr>
          <p:cNvPr id="9" name="Gruppieren 8">
            <a:extLst>
              <a:ext uri="{FF2B5EF4-FFF2-40B4-BE49-F238E27FC236}">
                <a16:creationId xmlns:a16="http://schemas.microsoft.com/office/drawing/2014/main" id="{60E0BCC0-D168-8E70-7A15-A8D239C431BC}"/>
              </a:ext>
            </a:extLst>
          </p:cNvPr>
          <p:cNvGrpSpPr/>
          <p:nvPr/>
        </p:nvGrpSpPr>
        <p:grpSpPr>
          <a:xfrm>
            <a:off x="4187309" y="2461404"/>
            <a:ext cx="2696945" cy="1642225"/>
            <a:chOff x="4187309" y="2461404"/>
            <a:chExt cx="2696945" cy="1642225"/>
          </a:xfrm>
        </p:grpSpPr>
        <p:sp>
          <p:nvSpPr>
            <p:cNvPr id="70" name="Rechteck 69">
              <a:extLst>
                <a:ext uri="{FF2B5EF4-FFF2-40B4-BE49-F238E27FC236}">
                  <a16:creationId xmlns:a16="http://schemas.microsoft.com/office/drawing/2014/main" id="{2920B3BF-C513-FA8D-A5A0-951ED649ACC1}"/>
                </a:ext>
              </a:extLst>
            </p:cNvPr>
            <p:cNvSpPr/>
            <p:nvPr/>
          </p:nvSpPr>
          <p:spPr>
            <a:xfrm>
              <a:off x="5074106" y="3462909"/>
              <a:ext cx="1810148" cy="440663"/>
            </a:xfrm>
            <a:prstGeom prst="rect">
              <a:avLst/>
            </a:prstGeom>
            <a:noFill/>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de-AT" sz="1100" b="1" dirty="0" err="1">
                  <a:latin typeface="Arial" panose="020B0604020202020204" pitchFamily="34" charset="0"/>
                  <a:cs typeface="Arial" panose="020B0604020202020204" pitchFamily="34" charset="0"/>
                </a:rPr>
                <a:t>FunctionBlock</a:t>
              </a:r>
              <a:endParaRPr lang="de-AT" sz="1100" b="1" dirty="0">
                <a:latin typeface="Arial" panose="020B0604020202020204" pitchFamily="34" charset="0"/>
                <a:cs typeface="Arial" panose="020B0604020202020204" pitchFamily="34" charset="0"/>
              </a:endParaRPr>
            </a:p>
          </p:txBody>
        </p:sp>
        <p:sp>
          <p:nvSpPr>
            <p:cNvPr id="213" name="Raute 212">
              <a:extLst>
                <a:ext uri="{FF2B5EF4-FFF2-40B4-BE49-F238E27FC236}">
                  <a16:creationId xmlns:a16="http://schemas.microsoft.com/office/drawing/2014/main" id="{450043DA-D68D-4722-8148-3AB3F3FCF13C}"/>
                </a:ext>
              </a:extLst>
            </p:cNvPr>
            <p:cNvSpPr/>
            <p:nvPr/>
          </p:nvSpPr>
          <p:spPr>
            <a:xfrm flipH="1">
              <a:off x="5931490" y="3123996"/>
              <a:ext cx="101250" cy="141750"/>
            </a:xfrm>
            <a:prstGeom prst="diamond">
              <a:avLst/>
            </a:prstGeom>
            <a:solidFill>
              <a:schemeClr val="tx1"/>
            </a:solidFill>
            <a:ln w="12700" cap="flat" cmpd="sng">
              <a:solidFill>
                <a:schemeClr val="dk1"/>
              </a:solidFill>
              <a:prstDash val="solid"/>
              <a:miter lim="800000"/>
              <a:headEnd type="none" w="sm" len="sm"/>
              <a:tailEnd type="triangle" w="lg" len="lg"/>
            </a:ln>
          </p:spPr>
          <p:txBody>
            <a:bodyPr spcFirstLastPara="1" wrap="square" lIns="51427" tIns="25706" rIns="51427" bIns="25706" anchor="ctr" anchorCtr="0">
              <a:noAutofit/>
            </a:bodyPr>
            <a:lstStyle/>
            <a:p>
              <a:pPr>
                <a:buClr>
                  <a:srgbClr val="000000"/>
                </a:buClr>
                <a:buSzPts val="1404"/>
              </a:pPr>
              <a:endParaRPr lang="de-AT" sz="1125" dirty="0">
                <a:solidFill>
                  <a:schemeClr val="dk1"/>
                </a:solidFill>
                <a:latin typeface="Arial"/>
                <a:cs typeface="Arial"/>
              </a:endParaRPr>
            </a:p>
          </p:txBody>
        </p:sp>
        <p:cxnSp>
          <p:nvCxnSpPr>
            <p:cNvPr id="214" name="Gerade Verbindung mit Pfeil 213">
              <a:extLst>
                <a:ext uri="{FF2B5EF4-FFF2-40B4-BE49-F238E27FC236}">
                  <a16:creationId xmlns:a16="http://schemas.microsoft.com/office/drawing/2014/main" id="{15EA2ABD-E914-97A2-072D-0A8127F66180}"/>
                </a:ext>
              </a:extLst>
            </p:cNvPr>
            <p:cNvCxnSpPr>
              <a:cxnSpLocks/>
              <a:stCxn id="213" idx="2"/>
              <a:endCxn id="70" idx="0"/>
            </p:cNvCxnSpPr>
            <p:nvPr/>
          </p:nvCxnSpPr>
          <p:spPr>
            <a:xfrm flipH="1">
              <a:off x="5979180" y="3265746"/>
              <a:ext cx="2935" cy="197163"/>
            </a:xfrm>
            <a:prstGeom prst="straightConnector1">
              <a:avLst/>
            </a:prstGeom>
            <a:noFill/>
            <a:ln w="12700" cap="flat" cmpd="sng">
              <a:solidFill>
                <a:schemeClr val="dk1"/>
              </a:solidFill>
              <a:prstDash val="solid"/>
              <a:miter lim="800000"/>
              <a:headEnd type="none" w="sm" len="sm"/>
              <a:tailEnd type="triangle" w="lg" len="lg"/>
            </a:ln>
          </p:spPr>
        </p:cxnSp>
        <p:sp>
          <p:nvSpPr>
            <p:cNvPr id="219" name="Raute 218">
              <a:extLst>
                <a:ext uri="{FF2B5EF4-FFF2-40B4-BE49-F238E27FC236}">
                  <a16:creationId xmlns:a16="http://schemas.microsoft.com/office/drawing/2014/main" id="{8A643618-0091-9478-FA6B-A04986BB3A3A}"/>
                </a:ext>
              </a:extLst>
            </p:cNvPr>
            <p:cNvSpPr/>
            <p:nvPr/>
          </p:nvSpPr>
          <p:spPr>
            <a:xfrm rot="16200000" flipH="1">
              <a:off x="4948115" y="2444246"/>
              <a:ext cx="101250" cy="135565"/>
            </a:xfrm>
            <a:prstGeom prst="diamond">
              <a:avLst/>
            </a:prstGeom>
            <a:solidFill>
              <a:schemeClr val="tx1"/>
            </a:solidFill>
            <a:ln w="12700" cap="flat" cmpd="sng">
              <a:solidFill>
                <a:schemeClr val="dk1"/>
              </a:solidFill>
              <a:prstDash val="solid"/>
              <a:miter lim="800000"/>
              <a:headEnd type="none" w="sm" len="sm"/>
              <a:tailEnd type="triangle" w="lg" len="lg"/>
            </a:ln>
          </p:spPr>
          <p:txBody>
            <a:bodyPr rtlCol="0" anchor="ctr"/>
            <a:lstStyle/>
            <a:p>
              <a:pPr algn="ctr"/>
              <a:endParaRPr lang="de-AT" sz="1013" dirty="0">
                <a:latin typeface="Arial" panose="020B0604020202020204" pitchFamily="34" charset="0"/>
                <a:cs typeface="Arial" panose="020B0604020202020204" pitchFamily="34" charset="0"/>
              </a:endParaRPr>
            </a:p>
          </p:txBody>
        </p:sp>
        <p:cxnSp>
          <p:nvCxnSpPr>
            <p:cNvPr id="220" name="Verbinder: gewinkelt 98">
              <a:extLst>
                <a:ext uri="{FF2B5EF4-FFF2-40B4-BE49-F238E27FC236}">
                  <a16:creationId xmlns:a16="http://schemas.microsoft.com/office/drawing/2014/main" id="{F0C82D06-704C-7115-11C7-D2AAA7EB05D7}"/>
                </a:ext>
              </a:extLst>
            </p:cNvPr>
            <p:cNvCxnSpPr>
              <a:cxnSpLocks/>
              <a:stCxn id="219" idx="0"/>
              <a:endCxn id="70" idx="1"/>
            </p:cNvCxnSpPr>
            <p:nvPr/>
          </p:nvCxnSpPr>
          <p:spPr>
            <a:xfrm rot="10800000" flipH="1" flipV="1">
              <a:off x="4930958" y="2512029"/>
              <a:ext cx="143148" cy="1171212"/>
            </a:xfrm>
            <a:prstGeom prst="bentConnector3">
              <a:avLst>
                <a:gd name="adj1" fmla="val -344666"/>
              </a:avLst>
            </a:prstGeom>
            <a:noFill/>
            <a:ln w="9525" cap="flat" cmpd="sng">
              <a:solidFill>
                <a:schemeClr val="dk1"/>
              </a:solidFill>
              <a:prstDash val="solid"/>
              <a:miter lim="800000"/>
              <a:headEnd type="none" w="sm" len="sm"/>
              <a:tailEnd type="triangle" w="lg" len="lg"/>
            </a:ln>
          </p:spPr>
        </p:cxnSp>
        <p:sp>
          <p:nvSpPr>
            <p:cNvPr id="225" name="Textfeld 224">
              <a:extLst>
                <a:ext uri="{FF2B5EF4-FFF2-40B4-BE49-F238E27FC236}">
                  <a16:creationId xmlns:a16="http://schemas.microsoft.com/office/drawing/2014/main" id="{2F881476-C928-DF45-38A0-16EDE968EE52}"/>
                </a:ext>
              </a:extLst>
            </p:cNvPr>
            <p:cNvSpPr txBox="1"/>
            <p:nvPr/>
          </p:nvSpPr>
          <p:spPr>
            <a:xfrm>
              <a:off x="4187309" y="3703519"/>
              <a:ext cx="986167" cy="400110"/>
            </a:xfrm>
            <a:prstGeom prst="rect">
              <a:avLst/>
            </a:prstGeom>
            <a:noFill/>
          </p:spPr>
          <p:txBody>
            <a:bodyPr wrap="none" rtlCol="0">
              <a:spAutoFit/>
            </a:bodyPr>
            <a:lstStyle>
              <a:defPPr>
                <a:defRPr lang="de-DE"/>
              </a:defPPr>
              <a:lvl1pPr>
                <a:defRPr sz="1400"/>
              </a:lvl1pPr>
            </a:lstStyle>
            <a:p>
              <a:r>
                <a:rPr lang="de-AT" sz="1000" dirty="0"/>
                <a:t>0..1 </a:t>
              </a:r>
              <a:r>
                <a:rPr lang="de-AT" sz="1000" dirty="0" err="1"/>
                <a:t>extended</a:t>
              </a:r>
              <a:br>
                <a:rPr lang="de-AT" sz="1000" dirty="0"/>
              </a:br>
              <a:r>
                <a:rPr lang="de-AT" sz="1000" dirty="0" err="1"/>
                <a:t>FunctionBlock</a:t>
              </a:r>
              <a:endParaRPr lang="de-AT" sz="1000" dirty="0"/>
            </a:p>
          </p:txBody>
        </p:sp>
      </p:grpSp>
      <p:sp>
        <p:nvSpPr>
          <p:cNvPr id="52" name="Textfeld 51">
            <a:extLst>
              <a:ext uri="{FF2B5EF4-FFF2-40B4-BE49-F238E27FC236}">
                <a16:creationId xmlns:a16="http://schemas.microsoft.com/office/drawing/2014/main" id="{65ED15E4-E34C-5FE1-337F-FF39EFD4CD22}"/>
              </a:ext>
            </a:extLst>
          </p:cNvPr>
          <p:cNvSpPr txBox="1"/>
          <p:nvPr/>
        </p:nvSpPr>
        <p:spPr>
          <a:xfrm>
            <a:off x="5150010" y="4955053"/>
            <a:ext cx="5187420" cy="215444"/>
          </a:xfrm>
          <a:prstGeom prst="rect">
            <a:avLst/>
          </a:prstGeom>
          <a:noFill/>
        </p:spPr>
        <p:txBody>
          <a:bodyPr wrap="square">
            <a:spAutoFit/>
          </a:bodyPr>
          <a:lstStyle/>
          <a:p>
            <a:pPr algn="l"/>
            <a:r>
              <a:rPr lang="en-US" sz="1100" baseline="30000" dirty="0">
                <a:solidFill>
                  <a:srgbClr val="00B0F0"/>
                </a:solidFill>
                <a:latin typeface="NimbusRomNo9L-Regu"/>
              </a:rPr>
              <a:t>2</a:t>
            </a:r>
            <a:r>
              <a:rPr lang="en-US" sz="800" b="0" i="0" u="none" strike="noStrike" baseline="0" dirty="0">
                <a:solidFill>
                  <a:srgbClr val="00B0F0"/>
                </a:solidFill>
                <a:latin typeface="NimbusRomNo9L-Regu"/>
              </a:rPr>
              <a:t>https://github.com/eclipse/vorto/tree/development/core-bundles/meta-model.</a:t>
            </a:r>
            <a:endParaRPr lang="en-US" sz="800" dirty="0">
              <a:solidFill>
                <a:srgbClr val="00B0F0"/>
              </a:solidFill>
            </a:endParaRPr>
          </a:p>
        </p:txBody>
      </p:sp>
      <p:pic>
        <p:nvPicPr>
          <p:cNvPr id="57" name="Grafik 56">
            <a:extLst>
              <a:ext uri="{FF2B5EF4-FFF2-40B4-BE49-F238E27FC236}">
                <a16:creationId xmlns:a16="http://schemas.microsoft.com/office/drawing/2014/main" id="{387FD835-B0F9-1878-806F-1FE50ED40125}"/>
              </a:ext>
            </a:extLst>
          </p:cNvPr>
          <p:cNvPicPr>
            <a:picLocks noChangeAspect="1"/>
          </p:cNvPicPr>
          <p:nvPr/>
        </p:nvPicPr>
        <p:blipFill>
          <a:blip r:embed="rId3"/>
          <a:stretch>
            <a:fillRect/>
          </a:stretch>
        </p:blipFill>
        <p:spPr>
          <a:xfrm>
            <a:off x="7607977" y="1592510"/>
            <a:ext cx="874453" cy="874453"/>
          </a:xfrm>
          <a:prstGeom prst="rect">
            <a:avLst/>
          </a:prstGeom>
          <a:effectLst>
            <a:outerShdw blurRad="50800" dist="38100" dir="18900000" algn="bl" rotWithShape="0">
              <a:prstClr val="black">
                <a:alpha val="40000"/>
              </a:prstClr>
            </a:outerShdw>
          </a:effectLst>
        </p:spPr>
      </p:pic>
    </p:spTree>
    <p:extLst>
      <p:ext uri="{BB962C8B-B14F-4D97-AF65-F5344CB8AC3E}">
        <p14:creationId xmlns:p14="http://schemas.microsoft.com/office/powerpoint/2010/main" val="9339131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99">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99">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99">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99">
                                            <p:txEl>
                                              <p:pRg st="5" end="5"/>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99">
                                            <p:txEl>
                                              <p:pRg st="6" end="6"/>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1"/>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99">
                                            <p:txEl>
                                              <p:pRg st="7" end="7"/>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9" grpId="0" uiExpand="1" build="p"/>
      <p:bldP spid="65" grpId="0" animBg="1"/>
      <p:bldP spid="52" grpId="0"/>
    </p:bldLst>
  </p:timing>
</p:sld>
</file>

<file path=ppt/tags/tag1.xml><?xml version="1.0" encoding="utf-8"?>
<p:tagLst xmlns:a="http://schemas.openxmlformats.org/drawingml/2006/main" xmlns:r="http://schemas.openxmlformats.org/officeDocument/2006/relationships" xmlns:p="http://schemas.openxmlformats.org/presentationml/2006/main">
  <p:tag name="EE4P_STYLE_ID" val="f13582b3-d0ec-4024-8287-9a1e59dcf5c8"/>
  <p:tag name="EE4P_LANGUAGE_ID" val="1033"/>
</p:tagLst>
</file>

<file path=ppt/theme/theme1.xml><?xml version="1.0" encoding="utf-8"?>
<a:theme xmlns:a="http://schemas.openxmlformats.org/drawingml/2006/main" name="ISW Englisch Uni Stuttgart">
  <a:themeElements>
    <a:clrScheme name="US Bright Accent">
      <a:dk1>
        <a:srgbClr val="3E444C"/>
      </a:dk1>
      <a:lt1>
        <a:sysClr val="window" lastClr="FFFFFF"/>
      </a:lt1>
      <a:dk2>
        <a:srgbClr val="000000"/>
      </a:dk2>
      <a:lt2>
        <a:srgbClr val="9F9998"/>
      </a:lt2>
      <a:accent1>
        <a:srgbClr val="00BEFF"/>
      </a:accent1>
      <a:accent2>
        <a:srgbClr val="00519E"/>
      </a:accent2>
      <a:accent3>
        <a:srgbClr val="3E444C"/>
      </a:accent3>
      <a:accent4>
        <a:srgbClr val="7DC6EA"/>
      </a:accent4>
      <a:accent5>
        <a:srgbClr val="9F999A"/>
      </a:accent5>
      <a:accent6>
        <a:srgbClr val="FFD500"/>
      </a:accent6>
      <a:hlink>
        <a:srgbClr val="00BEFF"/>
      </a:hlink>
      <a:folHlink>
        <a:srgbClr val="3E444C"/>
      </a:folHlink>
    </a:clrScheme>
    <a:fontScheme name="Universitaet_Stuttgart_Font">
      <a:majorFont>
        <a:latin typeface="Arial"/>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solidFill>
            <a:prstClr val="black"/>
          </a:solidFill>
        </a:ln>
      </a:spPr>
      <a:bodyPr rot="0" spcFirstLastPara="0" vertOverflow="overflow" horzOverflow="overflow" vert="horz" wrap="none" lIns="0" tIns="114300" rIns="0" bIns="114300" numCol="1" spcCol="0" rtlCol="0" fromWordArt="0" anchor="t" anchorCtr="0" forceAA="0" compatLnSpc="1">
        <a:prstTxWarp prst="textNoShape">
          <a:avLst/>
        </a:prstTxWarp>
        <a:noAutofit/>
      </a:bodyPr>
      <a:lstStyle>
        <a:defPPr algn="ctr">
          <a:spcBef>
            <a:spcPct val="0"/>
          </a:spcBef>
          <a:spcAft>
            <a:spcPct val="0"/>
          </a:spcAft>
          <a:buAutoNum type="arabicPeriod"/>
          <a:defRPr sz="2400" smtClean="0">
            <a:solidFill>
              <a:schemeClr val="tx1">
                <a:lumMod val="100000"/>
              </a:schemeClr>
            </a:solidFill>
            <a:latin typeface="Arial (Headings)"/>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bodyPr vert="horz" lIns="0" tIns="0" rIns="0" bIns="0" spcCol="288000" rtlCol="0">
        <a:noAutofit/>
      </a:bodyPr>
      <a:lstStyle>
        <a:defPPr>
          <a:defRPr dirty="0" smtClean="0"/>
        </a:defPPr>
      </a:lstStyle>
    </a:txDef>
  </a:objectDefaults>
  <a:extraClrSchemeLst/>
  <a:extLst>
    <a:ext uri="{05A4C25C-085E-4340-85A3-A5531E510DB2}">
      <thm15:themeFamily xmlns:thm15="http://schemas.microsoft.com/office/thememl/2012/main" name="ISW_EN.potx" id="{226CEBCC-A1E4-43D3-9991-47588204BF96}" vid="{1FE8A132-4CDB-44DD-83C6-FA194575C989}"/>
    </a:ext>
  </a:extLst>
</a:theme>
</file>

<file path=ppt/theme/theme2.xml><?xml version="1.0" encoding="utf-8"?>
<a:theme xmlns:a="http://schemas.openxmlformats.org/drawingml/2006/main" name="Office Theme">
  <a:themeElements>
    <a:clrScheme name="Universität Stuttgart Version 2">
      <a:dk1>
        <a:srgbClr val="323232"/>
      </a:dk1>
      <a:lt1>
        <a:sysClr val="window" lastClr="FFFFFF"/>
      </a:lt1>
      <a:dk2>
        <a:srgbClr val="000000"/>
      </a:dk2>
      <a:lt2>
        <a:srgbClr val="9F9998"/>
      </a:lt2>
      <a:accent1>
        <a:srgbClr val="00BEFF"/>
      </a:accent1>
      <a:accent2>
        <a:srgbClr val="004191"/>
      </a:accent2>
      <a:accent3>
        <a:srgbClr val="323232"/>
      </a:accent3>
      <a:accent4>
        <a:srgbClr val="7DC6EA"/>
      </a:accent4>
      <a:accent5>
        <a:srgbClr val="9F9998"/>
      </a:accent5>
      <a:accent6>
        <a:srgbClr val="FFD500"/>
      </a:accent6>
      <a:hlink>
        <a:srgbClr val="00BEFF"/>
      </a:hlink>
      <a:folHlink>
        <a:srgbClr val="524D4D"/>
      </a:folHlink>
    </a:clrScheme>
    <a:fontScheme name="Universität Stuttgar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Universität Stuttgart Version 2">
      <a:dk1>
        <a:srgbClr val="323232"/>
      </a:dk1>
      <a:lt1>
        <a:sysClr val="window" lastClr="FFFFFF"/>
      </a:lt1>
      <a:dk2>
        <a:srgbClr val="000000"/>
      </a:dk2>
      <a:lt2>
        <a:srgbClr val="9F9998"/>
      </a:lt2>
      <a:accent1>
        <a:srgbClr val="00BEFF"/>
      </a:accent1>
      <a:accent2>
        <a:srgbClr val="004191"/>
      </a:accent2>
      <a:accent3>
        <a:srgbClr val="323232"/>
      </a:accent3>
      <a:accent4>
        <a:srgbClr val="7DC6EA"/>
      </a:accent4>
      <a:accent5>
        <a:srgbClr val="9F9998"/>
      </a:accent5>
      <a:accent6>
        <a:srgbClr val="FFD500"/>
      </a:accent6>
      <a:hlink>
        <a:srgbClr val="00BEFF"/>
      </a:hlink>
      <a:folHlink>
        <a:srgbClr val="524D4D"/>
      </a:folHlink>
    </a:clrScheme>
    <a:fontScheme name="Universität Stuttgar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ISW_EN-Folienvorlage</Template>
  <TotalTime>0</TotalTime>
  <Words>3056</Words>
  <Application>Microsoft Office PowerPoint</Application>
  <PresentationFormat>Bildschirmpräsentation (16:10)</PresentationFormat>
  <Paragraphs>588</Paragraphs>
  <Slides>20</Slides>
  <Notes>19</Notes>
  <HiddenSlides>0</HiddenSlides>
  <MMClips>0</MMClips>
  <ScaleCrop>false</ScaleCrop>
  <HeadingPairs>
    <vt:vector size="6" baseType="variant">
      <vt:variant>
        <vt:lpstr>Verwendete Schriftarten</vt:lpstr>
      </vt:variant>
      <vt:variant>
        <vt:i4>8</vt:i4>
      </vt:variant>
      <vt:variant>
        <vt:lpstr>Design</vt:lpstr>
      </vt:variant>
      <vt:variant>
        <vt:i4>1</vt:i4>
      </vt:variant>
      <vt:variant>
        <vt:lpstr>Folientitel</vt:lpstr>
      </vt:variant>
      <vt:variant>
        <vt:i4>20</vt:i4>
      </vt:variant>
    </vt:vector>
  </HeadingPairs>
  <TitlesOfParts>
    <vt:vector size="29" baseType="lpstr">
      <vt:lpstr>Arial</vt:lpstr>
      <vt:lpstr>Arial (Headings)</vt:lpstr>
      <vt:lpstr>Calibri</vt:lpstr>
      <vt:lpstr>Consolas</vt:lpstr>
      <vt:lpstr>Courier New</vt:lpstr>
      <vt:lpstr>NimbusRomNo9L-Regu</vt:lpstr>
      <vt:lpstr>Trebuchet MS</vt:lpstr>
      <vt:lpstr>Wingdings</vt:lpstr>
      <vt:lpstr>ISW Englisch Uni Stuttgart</vt:lpstr>
      <vt:lpstr>Modeling Capabilities of Digital Twin Platforms – Old Wine in New Bottles?</vt:lpstr>
      <vt:lpstr>Motivation</vt:lpstr>
      <vt:lpstr>RQ1: What are the conceptual metamodels used by existing DT platforms?  RQ2: How do they relate to existing modeling concepts and standards?  RQ3: How can existing modeling concepts enable portability?</vt:lpstr>
      <vt:lpstr>Microsoft Azure Digital Twin</vt:lpstr>
      <vt:lpstr>Eclipse Foundation</vt:lpstr>
      <vt:lpstr>AWS IoT TwinMaker</vt:lpstr>
      <vt:lpstr>RQ1: What are the conceptual metamodels used by existing DT platforms?</vt:lpstr>
      <vt:lpstr>RQ1: What are the conceptual metamodels used by existing DT platforms?</vt:lpstr>
      <vt:lpstr>RQ1: What are the conceptual metamodels used by existing DT platforms?</vt:lpstr>
      <vt:lpstr>RQ1: What are the conceptual metamodels used by existing DT platforms?</vt:lpstr>
      <vt:lpstr>RQ1: What are the conceptual metamodels used by existing DT platforms?</vt:lpstr>
      <vt:lpstr>RQ2: How do the concepts of platform languages relate to existing modeling concepts and standards?</vt:lpstr>
      <vt:lpstr>RQ2: How do they relate to existing modeling concepts and standards?</vt:lpstr>
      <vt:lpstr>RQ3: How can existing modeling concepts enable portability?</vt:lpstr>
      <vt:lpstr>RQ3: How can existing modeling concepts enable portability?</vt:lpstr>
      <vt:lpstr>RQ3: How can existing modeling concepts enable portability?</vt:lpstr>
      <vt:lpstr>RQ3: How can existing modeling concepts enable portability?</vt:lpstr>
      <vt:lpstr>Old wine in new bottles?</vt:lpstr>
      <vt:lpstr>Summary</vt:lpstr>
      <vt:lpstr>PowerPoint-Präsentation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2021-02-24T13:18:26Z</dcterms:created>
  <dcterms:modified xsi:type="dcterms:W3CDTF">2022-07-01T14:33:46Z</dcterms:modified>
</cp:coreProperties>
</file>